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7" r:id="rId1"/>
    <p:sldMasterId id="2147483927" r:id="rId2"/>
  </p:sldMasterIdLst>
  <p:notesMasterIdLst>
    <p:notesMasterId r:id="rId68"/>
  </p:notesMasterIdLst>
  <p:sldIdLst>
    <p:sldId id="264" r:id="rId3"/>
    <p:sldId id="441" r:id="rId4"/>
    <p:sldId id="444" r:id="rId5"/>
    <p:sldId id="408" r:id="rId6"/>
    <p:sldId id="443" r:id="rId7"/>
    <p:sldId id="406" r:id="rId8"/>
    <p:sldId id="407" r:id="rId9"/>
    <p:sldId id="418" r:id="rId10"/>
    <p:sldId id="436" r:id="rId11"/>
    <p:sldId id="403" r:id="rId12"/>
    <p:sldId id="410" r:id="rId13"/>
    <p:sldId id="416" r:id="rId14"/>
    <p:sldId id="419" r:id="rId15"/>
    <p:sldId id="417" r:id="rId16"/>
    <p:sldId id="437" r:id="rId17"/>
    <p:sldId id="292" r:id="rId18"/>
    <p:sldId id="293" r:id="rId19"/>
    <p:sldId id="295" r:id="rId20"/>
    <p:sldId id="296" r:id="rId21"/>
    <p:sldId id="297" r:id="rId22"/>
    <p:sldId id="317" r:id="rId23"/>
    <p:sldId id="318" r:id="rId24"/>
    <p:sldId id="299" r:id="rId25"/>
    <p:sldId id="315" r:id="rId26"/>
    <p:sldId id="316" r:id="rId27"/>
    <p:sldId id="300" r:id="rId28"/>
    <p:sldId id="301" r:id="rId29"/>
    <p:sldId id="303" r:id="rId30"/>
    <p:sldId id="305" r:id="rId31"/>
    <p:sldId id="306" r:id="rId32"/>
    <p:sldId id="311" r:id="rId33"/>
    <p:sldId id="309" r:id="rId34"/>
    <p:sldId id="310" r:id="rId35"/>
    <p:sldId id="307" r:id="rId36"/>
    <p:sldId id="308" r:id="rId37"/>
    <p:sldId id="438" r:id="rId38"/>
    <p:sldId id="360" r:id="rId39"/>
    <p:sldId id="423" r:id="rId40"/>
    <p:sldId id="420" r:id="rId41"/>
    <p:sldId id="421" r:id="rId42"/>
    <p:sldId id="422" r:id="rId43"/>
    <p:sldId id="365" r:id="rId44"/>
    <p:sldId id="361" r:id="rId45"/>
    <p:sldId id="364" r:id="rId46"/>
    <p:sldId id="425" r:id="rId47"/>
    <p:sldId id="426" r:id="rId48"/>
    <p:sldId id="366" r:id="rId49"/>
    <p:sldId id="411" r:id="rId50"/>
    <p:sldId id="362" r:id="rId51"/>
    <p:sldId id="412" r:id="rId52"/>
    <p:sldId id="371" r:id="rId53"/>
    <p:sldId id="427" r:id="rId54"/>
    <p:sldId id="439" r:id="rId55"/>
    <p:sldId id="353" r:id="rId56"/>
    <p:sldId id="359" r:id="rId57"/>
    <p:sldId id="424" r:id="rId58"/>
    <p:sldId id="432" r:id="rId59"/>
    <p:sldId id="433" r:id="rId60"/>
    <p:sldId id="435" r:id="rId61"/>
    <p:sldId id="428" r:id="rId62"/>
    <p:sldId id="431" r:id="rId63"/>
    <p:sldId id="429" r:id="rId64"/>
    <p:sldId id="430" r:id="rId65"/>
    <p:sldId id="392" r:id="rId66"/>
    <p:sldId id="440"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ECE3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淺色樣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中等深淺樣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深色樣式 2 - 輔色 5/輔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深色樣式 2 - 輔色 3/輔色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深色樣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3971" autoAdjust="0"/>
  </p:normalViewPr>
  <p:slideViewPr>
    <p:cSldViewPr snapToGrid="0">
      <p:cViewPr varScale="1">
        <p:scale>
          <a:sx n="71" d="100"/>
          <a:sy n="71" d="100"/>
        </p:scale>
        <p:origin x="4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17895C-6C88-4F66-A915-1F0634F11954}" type="doc">
      <dgm:prSet loTypeId="urn:microsoft.com/office/officeart/2008/layout/AlternatingHexagons" loCatId="list" qsTypeId="urn:microsoft.com/office/officeart/2005/8/quickstyle/simple2" qsCatId="simple" csTypeId="urn:microsoft.com/office/officeart/2005/8/colors/colorful1" csCatId="colorful" phldr="1"/>
      <dgm:spPr/>
      <dgm:t>
        <a:bodyPr/>
        <a:lstStyle/>
        <a:p>
          <a:endParaRPr lang="zh-TW" altLang="en-US"/>
        </a:p>
      </dgm:t>
    </dgm:pt>
    <dgm:pt modelId="{BF601B29-EA58-41DC-AEA9-16DCFA6483C1}">
      <dgm:prSet phldrT="[文字]" custT="1"/>
      <dgm:spPr/>
      <dgm:t>
        <a:bodyPr/>
        <a:lstStyle/>
        <a:p>
          <a:r>
            <a:rPr lang="zh-TW" altLang="en-US" sz="1600" b="1" smtClean="0">
              <a:effectLst/>
              <a:latin typeface="微軟正黑體" panose="020B0604030504040204" pitchFamily="34" charset="-120"/>
              <a:ea typeface="微軟正黑體" panose="020B0604030504040204" pitchFamily="34" charset="-120"/>
            </a:rPr>
            <a:t>系統</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管理</a:t>
          </a:r>
          <a:endParaRPr lang="zh-TW" altLang="en-US" sz="1600" b="1" dirty="0">
            <a:effectLst/>
          </a:endParaRPr>
        </a:p>
      </dgm:t>
    </dgm:pt>
    <dgm:pt modelId="{C1351FC2-882F-44C3-A08C-A458FF3D1D81}" type="parTrans" cxnId="{977D51A3-1122-4BCA-BF9B-8DB756AB5B09}">
      <dgm:prSet/>
      <dgm:spPr/>
      <dgm:t>
        <a:bodyPr/>
        <a:lstStyle/>
        <a:p>
          <a:endParaRPr lang="zh-TW" altLang="en-US" sz="1600" b="1">
            <a:solidFill>
              <a:srgbClr val="0070C0"/>
            </a:solidFill>
            <a:effectLst/>
          </a:endParaRPr>
        </a:p>
      </dgm:t>
    </dgm:pt>
    <dgm:pt modelId="{9AC1C276-C581-4828-A2A0-6FFF5351F37E}" type="sibTrans" cxnId="{977D51A3-1122-4BCA-BF9B-8DB756AB5B09}">
      <dgm:prSet custT="1"/>
      <dgm:spPr/>
      <dgm:t>
        <a:bodyPr/>
        <a:lstStyle/>
        <a:p>
          <a:r>
            <a:rPr lang="zh-TW" altLang="en-US" sz="1800" b="1" smtClean="0">
              <a:effectLst/>
              <a:latin typeface="微軟正黑體" panose="020B0604030504040204" pitchFamily="34" charset="-120"/>
              <a:ea typeface="微軟正黑體" panose="020B0604030504040204" pitchFamily="34" charset="-120"/>
            </a:rPr>
            <a:t>教室管理</a:t>
          </a:r>
          <a:endParaRPr lang="zh-TW" altLang="en-US" sz="1800" b="1" dirty="0">
            <a:effectLst/>
          </a:endParaRPr>
        </a:p>
      </dgm:t>
    </dgm:pt>
    <dgm:pt modelId="{40BD38FC-F3E4-471E-A2E2-632D68CDAA24}">
      <dgm:prSet phldrT="[文字]" custT="1"/>
      <dgm:spPr/>
      <dgm:t>
        <a:bodyPr/>
        <a:lstStyle/>
        <a:p>
          <a:r>
            <a:rPr lang="zh-TW" altLang="en-US" sz="1600" b="1" smtClean="0">
              <a:effectLst/>
              <a:latin typeface="微軟正黑體" panose="020B0604030504040204" pitchFamily="34" charset="-120"/>
              <a:ea typeface="微軟正黑體" panose="020B0604030504040204" pitchFamily="34" charset="-120"/>
            </a:rPr>
            <a:t>網管</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網站架設</a:t>
          </a:r>
          <a:endParaRPr lang="zh-TW" altLang="en-US" sz="1600" b="1" dirty="0">
            <a:effectLst/>
            <a:latin typeface="微軟正黑體" panose="020B0604030504040204" pitchFamily="34" charset="-120"/>
            <a:ea typeface="微軟正黑體" panose="020B0604030504040204" pitchFamily="34" charset="-120"/>
          </a:endParaRPr>
        </a:p>
      </dgm:t>
    </dgm:pt>
    <dgm:pt modelId="{EEC80A69-5BD8-415E-B9AD-4882038BE78C}" type="parTrans" cxnId="{3948D195-5F3D-4DBC-A4FA-C88185CC6CD2}">
      <dgm:prSet/>
      <dgm:spPr/>
      <dgm:t>
        <a:bodyPr/>
        <a:lstStyle/>
        <a:p>
          <a:endParaRPr lang="zh-TW" altLang="en-US" sz="1600" b="1">
            <a:solidFill>
              <a:srgbClr val="0070C0"/>
            </a:solidFill>
            <a:effectLst/>
          </a:endParaRPr>
        </a:p>
      </dgm:t>
    </dgm:pt>
    <dgm:pt modelId="{BF390959-634A-4C1B-8FB3-A6A03871EF23}" type="sibTrans" cxnId="{3948D195-5F3D-4DBC-A4FA-C88185CC6CD2}">
      <dgm:prSet/>
      <dgm:spPr/>
      <dgm:t>
        <a:bodyPr/>
        <a:lstStyle/>
        <a:p>
          <a:endParaRPr lang="zh-TW" altLang="en-US" sz="1600" b="1">
            <a:solidFill>
              <a:srgbClr val="0070C0"/>
            </a:solidFill>
            <a:effectLst/>
          </a:endParaRPr>
        </a:p>
      </dgm:t>
    </dgm:pt>
    <dgm:pt modelId="{5C5B806B-0BB7-4B3E-B85D-E4322A5F6F24}">
      <dgm:prSet phldrT="[文字]" custT="1"/>
      <dgm:spPr/>
      <dgm:t>
        <a:bodyPr/>
        <a:lstStyle/>
        <a:p>
          <a:r>
            <a:rPr lang="zh-TW" altLang="en-US" sz="1600" b="1" smtClean="0">
              <a:effectLst/>
              <a:latin typeface="微軟正黑體" panose="020B0604030504040204" pitchFamily="34" charset="-120"/>
              <a:ea typeface="微軟正黑體" panose="020B0604030504040204" pitchFamily="34" charset="-120"/>
            </a:rPr>
            <a:t>資訊</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教師</a:t>
          </a:r>
          <a:endParaRPr lang="zh-TW" altLang="en-US" sz="1600" b="1" dirty="0">
            <a:effectLst/>
          </a:endParaRPr>
        </a:p>
      </dgm:t>
    </dgm:pt>
    <dgm:pt modelId="{D025E009-8A89-4C83-8B90-AF8C0AE3E37A}" type="parTrans" cxnId="{44285929-6058-4FAF-9A7E-7E72F40C763E}">
      <dgm:prSet/>
      <dgm:spPr/>
      <dgm:t>
        <a:bodyPr/>
        <a:lstStyle/>
        <a:p>
          <a:endParaRPr lang="zh-TW" altLang="en-US" sz="1600" b="1">
            <a:solidFill>
              <a:srgbClr val="0070C0"/>
            </a:solidFill>
            <a:effectLst/>
          </a:endParaRPr>
        </a:p>
      </dgm:t>
    </dgm:pt>
    <dgm:pt modelId="{88C42772-71A4-4935-962C-34B2A0E6DAF1}" type="sibTrans" cxnId="{44285929-6058-4FAF-9A7E-7E72F40C763E}">
      <dgm:prSet custT="1"/>
      <dgm:spPr/>
      <dgm:t>
        <a:bodyPr/>
        <a:lstStyle/>
        <a:p>
          <a:r>
            <a:rPr lang="zh-TW" altLang="en-US" sz="1600" b="1" smtClean="0">
              <a:effectLst/>
              <a:latin typeface="微軟正黑體" panose="020B0604030504040204" pitchFamily="34" charset="-120"/>
              <a:ea typeface="微軟正黑體" panose="020B0604030504040204" pitchFamily="34" charset="-120"/>
            </a:rPr>
            <a:t>競賽</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培訓</a:t>
          </a:r>
          <a:endParaRPr lang="zh-TW" altLang="en-US" sz="1600" b="1" dirty="0">
            <a:effectLst/>
          </a:endParaRPr>
        </a:p>
      </dgm:t>
    </dgm:pt>
    <dgm:pt modelId="{798A4C5F-C5ED-45AA-A8A2-AB387A95CEC8}">
      <dgm:prSet phldrT="[文字]" custT="1"/>
      <dgm:spPr/>
      <dgm:t>
        <a:bodyPr/>
        <a:lstStyle/>
        <a:p>
          <a:r>
            <a:rPr lang="zh-TW" altLang="en-US" sz="1400" b="1" smtClean="0">
              <a:effectLst/>
              <a:latin typeface="微軟正黑體" panose="020B0604030504040204" pitchFamily="34" charset="-120"/>
              <a:ea typeface="微軟正黑體" panose="020B0604030504040204" pitchFamily="34" charset="-120"/>
            </a:rPr>
            <a:t>程式教學</a:t>
          </a:r>
          <a:r>
            <a:rPr lang="en-US" altLang="zh-TW" sz="1400" b="1" smtClean="0">
              <a:effectLst/>
              <a:latin typeface="微軟正黑體" panose="020B0604030504040204" pitchFamily="34" charset="-120"/>
              <a:ea typeface="微軟正黑體" panose="020B0604030504040204" pitchFamily="34" charset="-120"/>
            </a:rPr>
            <a:t/>
          </a:r>
          <a:br>
            <a:rPr lang="en-US" altLang="zh-TW" sz="1400" b="1" smtClean="0">
              <a:effectLst/>
              <a:latin typeface="微軟正黑體" panose="020B0604030504040204" pitchFamily="34" charset="-120"/>
              <a:ea typeface="微軟正黑體" panose="020B0604030504040204" pitchFamily="34" charset="-120"/>
            </a:rPr>
          </a:br>
          <a:r>
            <a:rPr lang="zh-TW" altLang="en-US" sz="1400" b="1" smtClean="0">
              <a:effectLst/>
              <a:latin typeface="微軟正黑體" panose="020B0604030504040204" pitchFamily="34" charset="-120"/>
              <a:ea typeface="微軟正黑體" panose="020B0604030504040204" pitchFamily="34" charset="-120"/>
            </a:rPr>
            <a:t>專題研究</a:t>
          </a:r>
          <a:r>
            <a:rPr lang="en-US" altLang="zh-TW" sz="1400" b="1" smtClean="0">
              <a:effectLst/>
              <a:latin typeface="微軟正黑體" panose="020B0604030504040204" pitchFamily="34" charset="-120"/>
              <a:ea typeface="微軟正黑體" panose="020B0604030504040204" pitchFamily="34" charset="-120"/>
            </a:rPr>
            <a:t/>
          </a:r>
          <a:br>
            <a:rPr lang="en-US" altLang="zh-TW" sz="1400" b="1" smtClean="0">
              <a:effectLst/>
              <a:latin typeface="微軟正黑體" panose="020B0604030504040204" pitchFamily="34" charset="-120"/>
              <a:ea typeface="微軟正黑體" panose="020B0604030504040204" pitchFamily="34" charset="-120"/>
            </a:rPr>
          </a:br>
          <a:r>
            <a:rPr lang="zh-TW" altLang="en-US" sz="1400" b="1" smtClean="0">
              <a:effectLst/>
              <a:latin typeface="微軟正黑體" panose="020B0604030504040204" pitchFamily="34" charset="-120"/>
              <a:ea typeface="微軟正黑體" panose="020B0604030504040204" pitchFamily="34" charset="-120"/>
            </a:rPr>
            <a:t>創新教學</a:t>
          </a:r>
          <a:endParaRPr lang="zh-TW" altLang="en-US" sz="1400" b="1" dirty="0">
            <a:effectLst/>
            <a:latin typeface="微軟正黑體" panose="020B0604030504040204" pitchFamily="34" charset="-120"/>
            <a:ea typeface="微軟正黑體" panose="020B0604030504040204" pitchFamily="34" charset="-120"/>
          </a:endParaRPr>
        </a:p>
      </dgm:t>
    </dgm:pt>
    <dgm:pt modelId="{E1A9E4DD-87FA-4CE7-A23A-D287E69D92BF}" type="parTrans" cxnId="{7C40E12B-CE7C-4DDA-9AEF-2F2BFAC209FF}">
      <dgm:prSet/>
      <dgm:spPr/>
      <dgm:t>
        <a:bodyPr/>
        <a:lstStyle/>
        <a:p>
          <a:endParaRPr lang="zh-TW" altLang="en-US" sz="1600" b="1">
            <a:solidFill>
              <a:srgbClr val="0070C0"/>
            </a:solidFill>
            <a:effectLst/>
          </a:endParaRPr>
        </a:p>
      </dgm:t>
    </dgm:pt>
    <dgm:pt modelId="{76942ADE-A185-41C3-8D47-B81C3978B03D}" type="sibTrans" cxnId="{7C40E12B-CE7C-4DDA-9AEF-2F2BFAC209FF}">
      <dgm:prSet/>
      <dgm:spPr/>
      <dgm:t>
        <a:bodyPr/>
        <a:lstStyle/>
        <a:p>
          <a:endParaRPr lang="zh-TW" altLang="en-US" sz="1600" b="1">
            <a:solidFill>
              <a:srgbClr val="0070C0"/>
            </a:solidFill>
            <a:effectLst/>
          </a:endParaRPr>
        </a:p>
      </dgm:t>
    </dgm:pt>
    <dgm:pt modelId="{9083A94D-1A63-43DF-9933-41F5723219CE}">
      <dgm:prSet phldrT="[文字]" custT="1"/>
      <dgm:spPr/>
      <dgm:t>
        <a:bodyPr/>
        <a:lstStyle/>
        <a:p>
          <a:r>
            <a:rPr lang="zh-TW" altLang="en-US" sz="1600" b="1" smtClean="0">
              <a:effectLst/>
              <a:latin typeface="微軟正黑體" panose="020B0604030504040204" pitchFamily="34" charset="-120"/>
              <a:ea typeface="微軟正黑體" panose="020B0604030504040204" pitchFamily="34" charset="-120"/>
            </a:rPr>
            <a:t>資訊</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組長</a:t>
          </a:r>
          <a:endParaRPr lang="zh-TW" altLang="en-US" sz="1600" b="1" dirty="0">
            <a:effectLst/>
          </a:endParaRPr>
        </a:p>
      </dgm:t>
    </dgm:pt>
    <dgm:pt modelId="{55ACFD0C-3A51-4E17-AE1B-563335D7AA52}" type="parTrans" cxnId="{6CCC7C8E-F7F8-4D2D-820E-9F5C62464325}">
      <dgm:prSet/>
      <dgm:spPr/>
      <dgm:t>
        <a:bodyPr/>
        <a:lstStyle/>
        <a:p>
          <a:endParaRPr lang="zh-TW" altLang="en-US" sz="1600" b="1">
            <a:solidFill>
              <a:srgbClr val="0070C0"/>
            </a:solidFill>
            <a:effectLst/>
          </a:endParaRPr>
        </a:p>
      </dgm:t>
    </dgm:pt>
    <dgm:pt modelId="{1642EE91-B6B6-47E1-9345-AF129AC5B7E8}" type="sibTrans" cxnId="{6CCC7C8E-F7F8-4D2D-820E-9F5C62464325}">
      <dgm:prSet custT="1"/>
      <dgm:spPr/>
      <dgm:t>
        <a:bodyPr/>
        <a:lstStyle/>
        <a:p>
          <a:r>
            <a:rPr lang="zh-TW" altLang="en-US" sz="1600" b="1" smtClean="0">
              <a:effectLst/>
              <a:latin typeface="微軟正黑體" panose="020B0604030504040204" pitchFamily="34" charset="-120"/>
              <a:ea typeface="微軟正黑體" panose="020B0604030504040204" pitchFamily="34" charset="-120"/>
            </a:rPr>
            <a:t>社團</a:t>
          </a:r>
          <a:r>
            <a:rPr lang="en-US" altLang="zh-TW" sz="1600" b="1" smtClean="0">
              <a:effectLst/>
              <a:latin typeface="微軟正黑體" panose="020B0604030504040204" pitchFamily="34" charset="-120"/>
              <a:ea typeface="微軟正黑體" panose="020B0604030504040204" pitchFamily="34" charset="-120"/>
            </a:rPr>
            <a:t/>
          </a:r>
          <a:br>
            <a:rPr lang="en-US" altLang="zh-TW" sz="1600" b="1" smtClean="0">
              <a:effectLst/>
              <a:latin typeface="微軟正黑體" panose="020B0604030504040204" pitchFamily="34" charset="-120"/>
              <a:ea typeface="微軟正黑體" panose="020B0604030504040204" pitchFamily="34" charset="-120"/>
            </a:rPr>
          </a:br>
          <a:r>
            <a:rPr lang="zh-TW" altLang="en-US" sz="1600" b="1" smtClean="0">
              <a:effectLst/>
              <a:latin typeface="微軟正黑體" panose="020B0604030504040204" pitchFamily="34" charset="-120"/>
              <a:ea typeface="微軟正黑體" panose="020B0604030504040204" pitchFamily="34" charset="-120"/>
            </a:rPr>
            <a:t>指導</a:t>
          </a:r>
          <a:endParaRPr lang="en-US" altLang="zh-TW" sz="1600" b="1" dirty="0" smtClean="0">
            <a:effectLst/>
            <a:latin typeface="微軟正黑體" panose="020B0604030504040204" pitchFamily="34" charset="-120"/>
            <a:ea typeface="微軟正黑體" panose="020B0604030504040204" pitchFamily="34" charset="-120"/>
          </a:endParaRPr>
        </a:p>
      </dgm:t>
    </dgm:pt>
    <dgm:pt modelId="{4B1C72FA-37DD-4AF7-AC73-402DB87E10E2}">
      <dgm:prSet phldrT="[文字]" custT="1"/>
      <dgm:spPr/>
      <dgm:t>
        <a:bodyPr/>
        <a:lstStyle/>
        <a:p>
          <a:r>
            <a:rPr lang="zh-TW" altLang="en-US" sz="1400" b="1" smtClean="0">
              <a:effectLst/>
              <a:latin typeface="微軟正黑體" panose="020B0604030504040204" pitchFamily="34" charset="-120"/>
              <a:ea typeface="微軟正黑體" panose="020B0604030504040204" pitchFamily="34" charset="-120"/>
            </a:rPr>
            <a:t>環境規畫</a:t>
          </a:r>
          <a:r>
            <a:rPr lang="en-US" altLang="zh-TW" sz="1400" b="1" smtClean="0">
              <a:effectLst/>
              <a:latin typeface="微軟正黑體" panose="020B0604030504040204" pitchFamily="34" charset="-120"/>
              <a:ea typeface="微軟正黑體" panose="020B0604030504040204" pitchFamily="34" charset="-120"/>
            </a:rPr>
            <a:t/>
          </a:r>
          <a:br>
            <a:rPr lang="en-US" altLang="zh-TW" sz="1400" b="1" smtClean="0">
              <a:effectLst/>
              <a:latin typeface="微軟正黑體" panose="020B0604030504040204" pitchFamily="34" charset="-120"/>
              <a:ea typeface="微軟正黑體" panose="020B0604030504040204" pitchFamily="34" charset="-120"/>
            </a:rPr>
          </a:br>
          <a:r>
            <a:rPr lang="zh-TW" altLang="en-US" sz="1400" b="1" smtClean="0">
              <a:effectLst/>
              <a:latin typeface="微軟正黑體" panose="020B0604030504040204" pitchFamily="34" charset="-120"/>
              <a:ea typeface="微軟正黑體" panose="020B0604030504040204" pitchFamily="34" charset="-120"/>
            </a:rPr>
            <a:t>教師研習</a:t>
          </a:r>
          <a:r>
            <a:rPr lang="en-US" altLang="zh-TW" sz="1400" b="1" smtClean="0">
              <a:effectLst/>
              <a:latin typeface="微軟正黑體" panose="020B0604030504040204" pitchFamily="34" charset="-120"/>
              <a:ea typeface="微軟正黑體" panose="020B0604030504040204" pitchFamily="34" charset="-120"/>
            </a:rPr>
            <a:t/>
          </a:r>
          <a:br>
            <a:rPr lang="en-US" altLang="zh-TW" sz="1400" b="1" smtClean="0">
              <a:effectLst/>
              <a:latin typeface="微軟正黑體" panose="020B0604030504040204" pitchFamily="34" charset="-120"/>
              <a:ea typeface="微軟正黑體" panose="020B0604030504040204" pitchFamily="34" charset="-120"/>
            </a:rPr>
          </a:br>
          <a:r>
            <a:rPr lang="zh-TW" altLang="en-US" sz="1400" b="1" smtClean="0">
              <a:effectLst/>
              <a:latin typeface="微軟正黑體" panose="020B0604030504040204" pitchFamily="34" charset="-120"/>
              <a:ea typeface="微軟正黑體" panose="020B0604030504040204" pitchFamily="34" charset="-120"/>
            </a:rPr>
            <a:t>計畫執行</a:t>
          </a:r>
          <a:endParaRPr lang="zh-TW" altLang="en-US" sz="1400" b="1" dirty="0">
            <a:effectLst/>
            <a:latin typeface="微軟正黑體" panose="020B0604030504040204" pitchFamily="34" charset="-120"/>
            <a:ea typeface="微軟正黑體" panose="020B0604030504040204" pitchFamily="34" charset="-120"/>
          </a:endParaRPr>
        </a:p>
      </dgm:t>
    </dgm:pt>
    <dgm:pt modelId="{BFF3BD38-0BEB-4602-AFA3-90522AF5D6C2}" type="parTrans" cxnId="{AEAAAC73-3699-45CB-B41D-04F0700A4403}">
      <dgm:prSet/>
      <dgm:spPr/>
      <dgm:t>
        <a:bodyPr/>
        <a:lstStyle/>
        <a:p>
          <a:endParaRPr lang="zh-TW" altLang="en-US" sz="1600" b="1">
            <a:solidFill>
              <a:srgbClr val="0070C0"/>
            </a:solidFill>
            <a:effectLst/>
          </a:endParaRPr>
        </a:p>
      </dgm:t>
    </dgm:pt>
    <dgm:pt modelId="{F6ABD4B8-2DEF-4399-9B3F-ABAE8A6D7C6B}" type="sibTrans" cxnId="{AEAAAC73-3699-45CB-B41D-04F0700A4403}">
      <dgm:prSet/>
      <dgm:spPr/>
      <dgm:t>
        <a:bodyPr/>
        <a:lstStyle/>
        <a:p>
          <a:endParaRPr lang="zh-TW" altLang="en-US" sz="1600" b="1">
            <a:solidFill>
              <a:srgbClr val="0070C0"/>
            </a:solidFill>
            <a:effectLst/>
          </a:endParaRPr>
        </a:p>
      </dgm:t>
    </dgm:pt>
    <dgm:pt modelId="{CEEBE6EB-F67E-4E14-AAFA-92567328F19D}" type="pres">
      <dgm:prSet presAssocID="{C017895C-6C88-4F66-A915-1F0634F11954}" presName="Name0" presStyleCnt="0">
        <dgm:presLayoutVars>
          <dgm:chMax/>
          <dgm:chPref/>
          <dgm:dir/>
          <dgm:animLvl val="lvl"/>
        </dgm:presLayoutVars>
      </dgm:prSet>
      <dgm:spPr/>
      <dgm:t>
        <a:bodyPr/>
        <a:lstStyle/>
        <a:p>
          <a:endParaRPr lang="zh-TW" altLang="en-US"/>
        </a:p>
      </dgm:t>
    </dgm:pt>
    <dgm:pt modelId="{48CE9003-935C-4E40-B5FF-52FB071547F6}" type="pres">
      <dgm:prSet presAssocID="{BF601B29-EA58-41DC-AEA9-16DCFA6483C1}" presName="composite" presStyleCnt="0"/>
      <dgm:spPr/>
      <dgm:t>
        <a:bodyPr/>
        <a:lstStyle/>
        <a:p>
          <a:endParaRPr lang="zh-TW" altLang="en-US"/>
        </a:p>
      </dgm:t>
    </dgm:pt>
    <dgm:pt modelId="{8B09E7FE-DB5E-4BE8-804A-A63D6AAB71A0}" type="pres">
      <dgm:prSet presAssocID="{BF601B29-EA58-41DC-AEA9-16DCFA6483C1}" presName="Parent1" presStyleLbl="node1" presStyleIdx="0" presStyleCnt="6">
        <dgm:presLayoutVars>
          <dgm:chMax val="1"/>
          <dgm:chPref val="1"/>
          <dgm:bulletEnabled val="1"/>
        </dgm:presLayoutVars>
      </dgm:prSet>
      <dgm:spPr/>
      <dgm:t>
        <a:bodyPr/>
        <a:lstStyle/>
        <a:p>
          <a:endParaRPr lang="zh-TW" altLang="en-US"/>
        </a:p>
      </dgm:t>
    </dgm:pt>
    <dgm:pt modelId="{A2F17F4F-53B5-4F96-BD8A-A0C9B7A5E5B4}" type="pres">
      <dgm:prSet presAssocID="{BF601B29-EA58-41DC-AEA9-16DCFA6483C1}" presName="Childtext1" presStyleLbl="revTx" presStyleIdx="0" presStyleCnt="3">
        <dgm:presLayoutVars>
          <dgm:chMax val="0"/>
          <dgm:chPref val="0"/>
          <dgm:bulletEnabled val="1"/>
        </dgm:presLayoutVars>
      </dgm:prSet>
      <dgm:spPr/>
      <dgm:t>
        <a:bodyPr/>
        <a:lstStyle/>
        <a:p>
          <a:endParaRPr lang="zh-TW" altLang="en-US"/>
        </a:p>
      </dgm:t>
    </dgm:pt>
    <dgm:pt modelId="{A9C891CE-FDDD-4F2E-9BDD-89F07350D28D}" type="pres">
      <dgm:prSet presAssocID="{BF601B29-EA58-41DC-AEA9-16DCFA6483C1}" presName="BalanceSpacing" presStyleCnt="0"/>
      <dgm:spPr/>
      <dgm:t>
        <a:bodyPr/>
        <a:lstStyle/>
        <a:p>
          <a:endParaRPr lang="zh-TW" altLang="en-US"/>
        </a:p>
      </dgm:t>
    </dgm:pt>
    <dgm:pt modelId="{B1310557-B340-443B-9BD8-B7F16389F246}" type="pres">
      <dgm:prSet presAssocID="{BF601B29-EA58-41DC-AEA9-16DCFA6483C1}" presName="BalanceSpacing1" presStyleCnt="0"/>
      <dgm:spPr/>
      <dgm:t>
        <a:bodyPr/>
        <a:lstStyle/>
        <a:p>
          <a:endParaRPr lang="zh-TW" altLang="en-US"/>
        </a:p>
      </dgm:t>
    </dgm:pt>
    <dgm:pt modelId="{54F59BDA-35EC-40B6-AB43-87CF4DEDE527}" type="pres">
      <dgm:prSet presAssocID="{9AC1C276-C581-4828-A2A0-6FFF5351F37E}" presName="Accent1Text" presStyleLbl="node1" presStyleIdx="1" presStyleCnt="6"/>
      <dgm:spPr/>
      <dgm:t>
        <a:bodyPr/>
        <a:lstStyle/>
        <a:p>
          <a:endParaRPr lang="zh-TW" altLang="en-US"/>
        </a:p>
      </dgm:t>
    </dgm:pt>
    <dgm:pt modelId="{4B72C0C0-6AE4-4F32-86C1-154399518703}" type="pres">
      <dgm:prSet presAssocID="{9AC1C276-C581-4828-A2A0-6FFF5351F37E}" presName="spaceBetweenRectangles" presStyleCnt="0"/>
      <dgm:spPr/>
      <dgm:t>
        <a:bodyPr/>
        <a:lstStyle/>
        <a:p>
          <a:endParaRPr lang="zh-TW" altLang="en-US"/>
        </a:p>
      </dgm:t>
    </dgm:pt>
    <dgm:pt modelId="{F2EAD30D-F35C-4D73-85E4-10847626D894}" type="pres">
      <dgm:prSet presAssocID="{5C5B806B-0BB7-4B3E-B85D-E4322A5F6F24}" presName="composite" presStyleCnt="0"/>
      <dgm:spPr/>
      <dgm:t>
        <a:bodyPr/>
        <a:lstStyle/>
        <a:p>
          <a:endParaRPr lang="zh-TW" altLang="en-US"/>
        </a:p>
      </dgm:t>
    </dgm:pt>
    <dgm:pt modelId="{61BA49E7-F36E-4A3E-A124-CA81E8BD88FC}" type="pres">
      <dgm:prSet presAssocID="{5C5B806B-0BB7-4B3E-B85D-E4322A5F6F24}" presName="Parent1" presStyleLbl="node1" presStyleIdx="2" presStyleCnt="6">
        <dgm:presLayoutVars>
          <dgm:chMax val="1"/>
          <dgm:chPref val="1"/>
          <dgm:bulletEnabled val="1"/>
        </dgm:presLayoutVars>
      </dgm:prSet>
      <dgm:spPr/>
      <dgm:t>
        <a:bodyPr/>
        <a:lstStyle/>
        <a:p>
          <a:endParaRPr lang="zh-TW" altLang="en-US"/>
        </a:p>
      </dgm:t>
    </dgm:pt>
    <dgm:pt modelId="{C8AD4260-29F4-4154-875B-4ABDA7BC620F}" type="pres">
      <dgm:prSet presAssocID="{5C5B806B-0BB7-4B3E-B85D-E4322A5F6F24}" presName="Childtext1" presStyleLbl="revTx" presStyleIdx="1" presStyleCnt="3">
        <dgm:presLayoutVars>
          <dgm:chMax val="0"/>
          <dgm:chPref val="0"/>
          <dgm:bulletEnabled val="1"/>
        </dgm:presLayoutVars>
      </dgm:prSet>
      <dgm:spPr/>
      <dgm:t>
        <a:bodyPr/>
        <a:lstStyle/>
        <a:p>
          <a:endParaRPr lang="zh-TW" altLang="en-US"/>
        </a:p>
      </dgm:t>
    </dgm:pt>
    <dgm:pt modelId="{B37474DE-18A5-4933-9BCD-BD3DDC49B9B7}" type="pres">
      <dgm:prSet presAssocID="{5C5B806B-0BB7-4B3E-B85D-E4322A5F6F24}" presName="BalanceSpacing" presStyleCnt="0"/>
      <dgm:spPr/>
      <dgm:t>
        <a:bodyPr/>
        <a:lstStyle/>
        <a:p>
          <a:endParaRPr lang="zh-TW" altLang="en-US"/>
        </a:p>
      </dgm:t>
    </dgm:pt>
    <dgm:pt modelId="{7A670D2D-72ED-47D6-B070-32D3FAF62571}" type="pres">
      <dgm:prSet presAssocID="{5C5B806B-0BB7-4B3E-B85D-E4322A5F6F24}" presName="BalanceSpacing1" presStyleCnt="0"/>
      <dgm:spPr/>
      <dgm:t>
        <a:bodyPr/>
        <a:lstStyle/>
        <a:p>
          <a:endParaRPr lang="zh-TW" altLang="en-US"/>
        </a:p>
      </dgm:t>
    </dgm:pt>
    <dgm:pt modelId="{ACC73E8D-BFDA-4CBF-877E-2010364E98EB}" type="pres">
      <dgm:prSet presAssocID="{88C42772-71A4-4935-962C-34B2A0E6DAF1}" presName="Accent1Text" presStyleLbl="node1" presStyleIdx="3" presStyleCnt="6"/>
      <dgm:spPr/>
      <dgm:t>
        <a:bodyPr/>
        <a:lstStyle/>
        <a:p>
          <a:endParaRPr lang="zh-TW" altLang="en-US"/>
        </a:p>
      </dgm:t>
    </dgm:pt>
    <dgm:pt modelId="{BB6E8F52-1C24-4F1E-A1B7-C1377FFEB1CF}" type="pres">
      <dgm:prSet presAssocID="{88C42772-71A4-4935-962C-34B2A0E6DAF1}" presName="spaceBetweenRectangles" presStyleCnt="0"/>
      <dgm:spPr/>
      <dgm:t>
        <a:bodyPr/>
        <a:lstStyle/>
        <a:p>
          <a:endParaRPr lang="zh-TW" altLang="en-US"/>
        </a:p>
      </dgm:t>
    </dgm:pt>
    <dgm:pt modelId="{AD6AEF89-B688-4905-8313-D7E50DAF11B4}" type="pres">
      <dgm:prSet presAssocID="{9083A94D-1A63-43DF-9933-41F5723219CE}" presName="composite" presStyleCnt="0"/>
      <dgm:spPr/>
      <dgm:t>
        <a:bodyPr/>
        <a:lstStyle/>
        <a:p>
          <a:endParaRPr lang="zh-TW" altLang="en-US"/>
        </a:p>
      </dgm:t>
    </dgm:pt>
    <dgm:pt modelId="{F13EBC0E-E609-4247-BE58-68EB351D3745}" type="pres">
      <dgm:prSet presAssocID="{9083A94D-1A63-43DF-9933-41F5723219CE}" presName="Parent1" presStyleLbl="node1" presStyleIdx="4" presStyleCnt="6">
        <dgm:presLayoutVars>
          <dgm:chMax val="1"/>
          <dgm:chPref val="1"/>
          <dgm:bulletEnabled val="1"/>
        </dgm:presLayoutVars>
      </dgm:prSet>
      <dgm:spPr/>
      <dgm:t>
        <a:bodyPr/>
        <a:lstStyle/>
        <a:p>
          <a:endParaRPr lang="zh-TW" altLang="en-US"/>
        </a:p>
      </dgm:t>
    </dgm:pt>
    <dgm:pt modelId="{0C9DF3D3-CDC9-47D0-84D2-0B9794C2AD6B}" type="pres">
      <dgm:prSet presAssocID="{9083A94D-1A63-43DF-9933-41F5723219CE}" presName="Childtext1" presStyleLbl="revTx" presStyleIdx="2" presStyleCnt="3">
        <dgm:presLayoutVars>
          <dgm:chMax val="0"/>
          <dgm:chPref val="0"/>
          <dgm:bulletEnabled val="1"/>
        </dgm:presLayoutVars>
      </dgm:prSet>
      <dgm:spPr/>
      <dgm:t>
        <a:bodyPr/>
        <a:lstStyle/>
        <a:p>
          <a:endParaRPr lang="zh-TW" altLang="en-US"/>
        </a:p>
      </dgm:t>
    </dgm:pt>
    <dgm:pt modelId="{5A560B82-0914-4C7A-AC68-F88CEE5DC148}" type="pres">
      <dgm:prSet presAssocID="{9083A94D-1A63-43DF-9933-41F5723219CE}" presName="BalanceSpacing" presStyleCnt="0"/>
      <dgm:spPr/>
      <dgm:t>
        <a:bodyPr/>
        <a:lstStyle/>
        <a:p>
          <a:endParaRPr lang="zh-TW" altLang="en-US"/>
        </a:p>
      </dgm:t>
    </dgm:pt>
    <dgm:pt modelId="{8C4D35E1-5CCF-4EE3-8820-B05B8607CAF4}" type="pres">
      <dgm:prSet presAssocID="{9083A94D-1A63-43DF-9933-41F5723219CE}" presName="BalanceSpacing1" presStyleCnt="0"/>
      <dgm:spPr/>
      <dgm:t>
        <a:bodyPr/>
        <a:lstStyle/>
        <a:p>
          <a:endParaRPr lang="zh-TW" altLang="en-US"/>
        </a:p>
      </dgm:t>
    </dgm:pt>
    <dgm:pt modelId="{6890B78F-973F-45C2-BEA8-52EFCCC9E7D3}" type="pres">
      <dgm:prSet presAssocID="{1642EE91-B6B6-47E1-9345-AF129AC5B7E8}" presName="Accent1Text" presStyleLbl="node1" presStyleIdx="5" presStyleCnt="6"/>
      <dgm:spPr/>
      <dgm:t>
        <a:bodyPr/>
        <a:lstStyle/>
        <a:p>
          <a:endParaRPr lang="zh-TW" altLang="en-US"/>
        </a:p>
      </dgm:t>
    </dgm:pt>
  </dgm:ptLst>
  <dgm:cxnLst>
    <dgm:cxn modelId="{0939FE8D-1AA9-4175-8709-45634C5A381B}" type="presOf" srcId="{BF601B29-EA58-41DC-AEA9-16DCFA6483C1}" destId="{8B09E7FE-DB5E-4BE8-804A-A63D6AAB71A0}" srcOrd="0" destOrd="0" presId="urn:microsoft.com/office/officeart/2008/layout/AlternatingHexagons"/>
    <dgm:cxn modelId="{AEAAAC73-3699-45CB-B41D-04F0700A4403}" srcId="{9083A94D-1A63-43DF-9933-41F5723219CE}" destId="{4B1C72FA-37DD-4AF7-AC73-402DB87E10E2}" srcOrd="0" destOrd="0" parTransId="{BFF3BD38-0BEB-4602-AFA3-90522AF5D6C2}" sibTransId="{F6ABD4B8-2DEF-4399-9B3F-ABAE8A6D7C6B}"/>
    <dgm:cxn modelId="{7C40E12B-CE7C-4DDA-9AEF-2F2BFAC209FF}" srcId="{5C5B806B-0BB7-4B3E-B85D-E4322A5F6F24}" destId="{798A4C5F-C5ED-45AA-A8A2-AB387A95CEC8}" srcOrd="0" destOrd="0" parTransId="{E1A9E4DD-87FA-4CE7-A23A-D287E69D92BF}" sibTransId="{76942ADE-A185-41C3-8D47-B81C3978B03D}"/>
    <dgm:cxn modelId="{6CCC7C8E-F7F8-4D2D-820E-9F5C62464325}" srcId="{C017895C-6C88-4F66-A915-1F0634F11954}" destId="{9083A94D-1A63-43DF-9933-41F5723219CE}" srcOrd="2" destOrd="0" parTransId="{55ACFD0C-3A51-4E17-AE1B-563335D7AA52}" sibTransId="{1642EE91-B6B6-47E1-9345-AF129AC5B7E8}"/>
    <dgm:cxn modelId="{7233623F-EE2B-4E3E-B39B-EDFFC7EAEEA8}" type="presOf" srcId="{1642EE91-B6B6-47E1-9345-AF129AC5B7E8}" destId="{6890B78F-973F-45C2-BEA8-52EFCCC9E7D3}" srcOrd="0" destOrd="0" presId="urn:microsoft.com/office/officeart/2008/layout/AlternatingHexagons"/>
    <dgm:cxn modelId="{97C0B17E-FC83-4776-9ACC-7BA88D1DBDC9}" type="presOf" srcId="{4B1C72FA-37DD-4AF7-AC73-402DB87E10E2}" destId="{0C9DF3D3-CDC9-47D0-84D2-0B9794C2AD6B}" srcOrd="0" destOrd="0" presId="urn:microsoft.com/office/officeart/2008/layout/AlternatingHexagons"/>
    <dgm:cxn modelId="{0BD471B2-3545-45F2-84CC-E8E19D550E70}" type="presOf" srcId="{9083A94D-1A63-43DF-9933-41F5723219CE}" destId="{F13EBC0E-E609-4247-BE58-68EB351D3745}" srcOrd="0" destOrd="0" presId="urn:microsoft.com/office/officeart/2008/layout/AlternatingHexagons"/>
    <dgm:cxn modelId="{977D51A3-1122-4BCA-BF9B-8DB756AB5B09}" srcId="{C017895C-6C88-4F66-A915-1F0634F11954}" destId="{BF601B29-EA58-41DC-AEA9-16DCFA6483C1}" srcOrd="0" destOrd="0" parTransId="{C1351FC2-882F-44C3-A08C-A458FF3D1D81}" sibTransId="{9AC1C276-C581-4828-A2A0-6FFF5351F37E}"/>
    <dgm:cxn modelId="{54B54FAD-436E-48EB-8371-8D86D07AF2CD}" type="presOf" srcId="{40BD38FC-F3E4-471E-A2E2-632D68CDAA24}" destId="{A2F17F4F-53B5-4F96-BD8A-A0C9B7A5E5B4}" srcOrd="0" destOrd="0" presId="urn:microsoft.com/office/officeart/2008/layout/AlternatingHexagons"/>
    <dgm:cxn modelId="{B2C02CFE-3C7C-491B-9B15-213B10677C70}" type="presOf" srcId="{5C5B806B-0BB7-4B3E-B85D-E4322A5F6F24}" destId="{61BA49E7-F36E-4A3E-A124-CA81E8BD88FC}" srcOrd="0" destOrd="0" presId="urn:microsoft.com/office/officeart/2008/layout/AlternatingHexagons"/>
    <dgm:cxn modelId="{629DD462-C8D3-4A5C-863C-DCB678F416DB}" type="presOf" srcId="{88C42772-71A4-4935-962C-34B2A0E6DAF1}" destId="{ACC73E8D-BFDA-4CBF-877E-2010364E98EB}" srcOrd="0" destOrd="0" presId="urn:microsoft.com/office/officeart/2008/layout/AlternatingHexagons"/>
    <dgm:cxn modelId="{3948D195-5F3D-4DBC-A4FA-C88185CC6CD2}" srcId="{BF601B29-EA58-41DC-AEA9-16DCFA6483C1}" destId="{40BD38FC-F3E4-471E-A2E2-632D68CDAA24}" srcOrd="0" destOrd="0" parTransId="{EEC80A69-5BD8-415E-B9AD-4882038BE78C}" sibTransId="{BF390959-634A-4C1B-8FB3-A6A03871EF23}"/>
    <dgm:cxn modelId="{44285929-6058-4FAF-9A7E-7E72F40C763E}" srcId="{C017895C-6C88-4F66-A915-1F0634F11954}" destId="{5C5B806B-0BB7-4B3E-B85D-E4322A5F6F24}" srcOrd="1" destOrd="0" parTransId="{D025E009-8A89-4C83-8B90-AF8C0AE3E37A}" sibTransId="{88C42772-71A4-4935-962C-34B2A0E6DAF1}"/>
    <dgm:cxn modelId="{F1991BCD-CFFB-4793-8868-53F6BBEC7620}" type="presOf" srcId="{C017895C-6C88-4F66-A915-1F0634F11954}" destId="{CEEBE6EB-F67E-4E14-AAFA-92567328F19D}" srcOrd="0" destOrd="0" presId="urn:microsoft.com/office/officeart/2008/layout/AlternatingHexagons"/>
    <dgm:cxn modelId="{50943699-DD53-4092-8D52-6909F97A377A}" type="presOf" srcId="{798A4C5F-C5ED-45AA-A8A2-AB387A95CEC8}" destId="{C8AD4260-29F4-4154-875B-4ABDA7BC620F}" srcOrd="0" destOrd="0" presId="urn:microsoft.com/office/officeart/2008/layout/AlternatingHexagons"/>
    <dgm:cxn modelId="{612ECAB1-C995-478C-9B11-2CA9F70B5668}" type="presOf" srcId="{9AC1C276-C581-4828-A2A0-6FFF5351F37E}" destId="{54F59BDA-35EC-40B6-AB43-87CF4DEDE527}" srcOrd="0" destOrd="0" presId="urn:microsoft.com/office/officeart/2008/layout/AlternatingHexagons"/>
    <dgm:cxn modelId="{FACBDEF8-2067-4FB3-BE64-4CBF93EFA426}" type="presParOf" srcId="{CEEBE6EB-F67E-4E14-AAFA-92567328F19D}" destId="{48CE9003-935C-4E40-B5FF-52FB071547F6}" srcOrd="0" destOrd="0" presId="urn:microsoft.com/office/officeart/2008/layout/AlternatingHexagons"/>
    <dgm:cxn modelId="{EFA6DB4C-034C-46F0-B1B9-6C4FEA3E3C67}" type="presParOf" srcId="{48CE9003-935C-4E40-B5FF-52FB071547F6}" destId="{8B09E7FE-DB5E-4BE8-804A-A63D6AAB71A0}" srcOrd="0" destOrd="0" presId="urn:microsoft.com/office/officeart/2008/layout/AlternatingHexagons"/>
    <dgm:cxn modelId="{28279AC1-FC6C-4CAE-95EA-9F187D97773B}" type="presParOf" srcId="{48CE9003-935C-4E40-B5FF-52FB071547F6}" destId="{A2F17F4F-53B5-4F96-BD8A-A0C9B7A5E5B4}" srcOrd="1" destOrd="0" presId="urn:microsoft.com/office/officeart/2008/layout/AlternatingHexagons"/>
    <dgm:cxn modelId="{133366EE-BACA-46D7-83C8-0AC40C09F330}" type="presParOf" srcId="{48CE9003-935C-4E40-B5FF-52FB071547F6}" destId="{A9C891CE-FDDD-4F2E-9BDD-89F07350D28D}" srcOrd="2" destOrd="0" presId="urn:microsoft.com/office/officeart/2008/layout/AlternatingHexagons"/>
    <dgm:cxn modelId="{3A37B7B3-675F-4F66-97DF-69369B5E0DB7}" type="presParOf" srcId="{48CE9003-935C-4E40-B5FF-52FB071547F6}" destId="{B1310557-B340-443B-9BD8-B7F16389F246}" srcOrd="3" destOrd="0" presId="urn:microsoft.com/office/officeart/2008/layout/AlternatingHexagons"/>
    <dgm:cxn modelId="{839C4A15-C11E-4650-9DF5-FBB85F0324E9}" type="presParOf" srcId="{48CE9003-935C-4E40-B5FF-52FB071547F6}" destId="{54F59BDA-35EC-40B6-AB43-87CF4DEDE527}" srcOrd="4" destOrd="0" presId="urn:microsoft.com/office/officeart/2008/layout/AlternatingHexagons"/>
    <dgm:cxn modelId="{47905DF5-5F33-4967-89CD-703AE9D3264F}" type="presParOf" srcId="{CEEBE6EB-F67E-4E14-AAFA-92567328F19D}" destId="{4B72C0C0-6AE4-4F32-86C1-154399518703}" srcOrd="1" destOrd="0" presId="urn:microsoft.com/office/officeart/2008/layout/AlternatingHexagons"/>
    <dgm:cxn modelId="{09AAA9CF-D586-4074-AB9B-E8EFF03482AC}" type="presParOf" srcId="{CEEBE6EB-F67E-4E14-AAFA-92567328F19D}" destId="{F2EAD30D-F35C-4D73-85E4-10847626D894}" srcOrd="2" destOrd="0" presId="urn:microsoft.com/office/officeart/2008/layout/AlternatingHexagons"/>
    <dgm:cxn modelId="{0D8E4619-88FF-4560-8C9B-7DB4E0AE117F}" type="presParOf" srcId="{F2EAD30D-F35C-4D73-85E4-10847626D894}" destId="{61BA49E7-F36E-4A3E-A124-CA81E8BD88FC}" srcOrd="0" destOrd="0" presId="urn:microsoft.com/office/officeart/2008/layout/AlternatingHexagons"/>
    <dgm:cxn modelId="{919B0F7A-7164-4FC3-A331-A0449E9C150B}" type="presParOf" srcId="{F2EAD30D-F35C-4D73-85E4-10847626D894}" destId="{C8AD4260-29F4-4154-875B-4ABDA7BC620F}" srcOrd="1" destOrd="0" presId="urn:microsoft.com/office/officeart/2008/layout/AlternatingHexagons"/>
    <dgm:cxn modelId="{718CCE30-7F11-4F92-95BA-53717B02C75A}" type="presParOf" srcId="{F2EAD30D-F35C-4D73-85E4-10847626D894}" destId="{B37474DE-18A5-4933-9BCD-BD3DDC49B9B7}" srcOrd="2" destOrd="0" presId="urn:microsoft.com/office/officeart/2008/layout/AlternatingHexagons"/>
    <dgm:cxn modelId="{F28C0DDE-E6D5-4C0F-8323-5F493949F2FA}" type="presParOf" srcId="{F2EAD30D-F35C-4D73-85E4-10847626D894}" destId="{7A670D2D-72ED-47D6-B070-32D3FAF62571}" srcOrd="3" destOrd="0" presId="urn:microsoft.com/office/officeart/2008/layout/AlternatingHexagons"/>
    <dgm:cxn modelId="{8F2D0F41-2D45-4D16-AC31-70C582D1479B}" type="presParOf" srcId="{F2EAD30D-F35C-4D73-85E4-10847626D894}" destId="{ACC73E8D-BFDA-4CBF-877E-2010364E98EB}" srcOrd="4" destOrd="0" presId="urn:microsoft.com/office/officeart/2008/layout/AlternatingHexagons"/>
    <dgm:cxn modelId="{7EA6BA1C-68E1-4205-B989-2079BF56753E}" type="presParOf" srcId="{CEEBE6EB-F67E-4E14-AAFA-92567328F19D}" destId="{BB6E8F52-1C24-4F1E-A1B7-C1377FFEB1CF}" srcOrd="3" destOrd="0" presId="urn:microsoft.com/office/officeart/2008/layout/AlternatingHexagons"/>
    <dgm:cxn modelId="{E8516878-97E4-41C9-9FA4-E238E28862BC}" type="presParOf" srcId="{CEEBE6EB-F67E-4E14-AAFA-92567328F19D}" destId="{AD6AEF89-B688-4905-8313-D7E50DAF11B4}" srcOrd="4" destOrd="0" presId="urn:microsoft.com/office/officeart/2008/layout/AlternatingHexagons"/>
    <dgm:cxn modelId="{A36D7BCF-81BD-4773-95DD-E2E3FCFA14B1}" type="presParOf" srcId="{AD6AEF89-B688-4905-8313-D7E50DAF11B4}" destId="{F13EBC0E-E609-4247-BE58-68EB351D3745}" srcOrd="0" destOrd="0" presId="urn:microsoft.com/office/officeart/2008/layout/AlternatingHexagons"/>
    <dgm:cxn modelId="{B47012DD-ABAE-4376-8265-2B8E719FBC53}" type="presParOf" srcId="{AD6AEF89-B688-4905-8313-D7E50DAF11B4}" destId="{0C9DF3D3-CDC9-47D0-84D2-0B9794C2AD6B}" srcOrd="1" destOrd="0" presId="urn:microsoft.com/office/officeart/2008/layout/AlternatingHexagons"/>
    <dgm:cxn modelId="{F8DC4999-D15A-4FFC-9BC2-ACBB9C1CE4BC}" type="presParOf" srcId="{AD6AEF89-B688-4905-8313-D7E50DAF11B4}" destId="{5A560B82-0914-4C7A-AC68-F88CEE5DC148}" srcOrd="2" destOrd="0" presId="urn:microsoft.com/office/officeart/2008/layout/AlternatingHexagons"/>
    <dgm:cxn modelId="{AA83BE11-8153-4810-9120-F4E0B52E8E74}" type="presParOf" srcId="{AD6AEF89-B688-4905-8313-D7E50DAF11B4}" destId="{8C4D35E1-5CCF-4EE3-8820-B05B8607CAF4}" srcOrd="3" destOrd="0" presId="urn:microsoft.com/office/officeart/2008/layout/AlternatingHexagons"/>
    <dgm:cxn modelId="{A380310C-7F1E-4851-8D60-042C74B6121A}" type="presParOf" srcId="{AD6AEF89-B688-4905-8313-D7E50DAF11B4}" destId="{6890B78F-973F-45C2-BEA8-52EFCCC9E7D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4F27D8-C6BF-48C1-8835-521D481FE8A9}" type="doc">
      <dgm:prSet loTypeId="urn:microsoft.com/office/officeart/2009/3/layout/StepUpProcess" loCatId="process" qsTypeId="urn:microsoft.com/office/officeart/2005/8/quickstyle/simple2" qsCatId="simple" csTypeId="urn:microsoft.com/office/officeart/2005/8/colors/colorful2" csCatId="colorful" phldr="1"/>
      <dgm:spPr/>
      <dgm:t>
        <a:bodyPr/>
        <a:lstStyle/>
        <a:p>
          <a:endParaRPr lang="zh-TW" altLang="en-US"/>
        </a:p>
      </dgm:t>
    </dgm:pt>
    <dgm:pt modelId="{952ACF08-96A8-4768-9701-46DCF36EF9DD}">
      <dgm:prSet phldrT="[文字]" custT="1"/>
      <dgm:spPr/>
      <dgm:t>
        <a:bodyPr/>
        <a:lstStyle/>
        <a:p>
          <a:pPr algn="ctr"/>
          <a:r>
            <a:rPr lang="en-US" altLang="zh-TW" sz="2800" b="1" dirty="0" smtClean="0">
              <a:solidFill>
                <a:schemeClr val="accent1"/>
              </a:solidFill>
            </a:rPr>
            <a:t>Programming</a:t>
          </a:r>
          <a:endParaRPr lang="en-US" altLang="zh-TW" sz="3200" b="1" dirty="0" smtClean="0">
            <a:solidFill>
              <a:schemeClr val="accent1"/>
            </a:solidFill>
          </a:endParaRPr>
        </a:p>
        <a:p>
          <a:pPr algn="ctr"/>
          <a:r>
            <a:rPr lang="zh-TW" altLang="en-US" sz="2800" b="1" dirty="0" smtClean="0">
              <a:solidFill>
                <a:srgbClr val="C00000"/>
              </a:solidFill>
            </a:rPr>
            <a:t>程式技能</a:t>
          </a:r>
          <a:endParaRPr lang="zh-TW" altLang="en-US" sz="3200" dirty="0">
            <a:solidFill>
              <a:srgbClr val="C00000"/>
            </a:solidFill>
          </a:endParaRPr>
        </a:p>
      </dgm:t>
    </dgm:pt>
    <dgm:pt modelId="{E923AF2B-03CA-410F-925F-31DA9C3C0034}" type="parTrans" cxnId="{C23BF45A-E4A3-40D2-8531-9FA74085B1DC}">
      <dgm:prSet/>
      <dgm:spPr/>
      <dgm:t>
        <a:bodyPr/>
        <a:lstStyle/>
        <a:p>
          <a:pPr algn="ctr"/>
          <a:endParaRPr lang="zh-TW" altLang="en-US" sz="3200"/>
        </a:p>
      </dgm:t>
    </dgm:pt>
    <dgm:pt modelId="{92B1018A-4BF1-44EE-A01F-A09CB219DBAB}" type="sibTrans" cxnId="{C23BF45A-E4A3-40D2-8531-9FA74085B1DC}">
      <dgm:prSet/>
      <dgm:spPr/>
      <dgm:t>
        <a:bodyPr/>
        <a:lstStyle/>
        <a:p>
          <a:pPr algn="ctr"/>
          <a:endParaRPr lang="zh-TW" altLang="en-US" sz="3200"/>
        </a:p>
      </dgm:t>
    </dgm:pt>
    <dgm:pt modelId="{ACFA9D70-EF9A-414A-B72A-2B8A05829B9E}">
      <dgm:prSet phldrT="[文字]" custT="1"/>
      <dgm:spPr/>
      <dgm:t>
        <a:bodyPr/>
        <a:lstStyle/>
        <a:p>
          <a:pPr algn="ctr"/>
          <a:r>
            <a:rPr lang="en-US" altLang="zh-TW" sz="3200" b="1" dirty="0" smtClean="0">
              <a:solidFill>
                <a:schemeClr val="accent1"/>
              </a:solidFill>
            </a:rPr>
            <a:t>Application</a:t>
          </a:r>
        </a:p>
        <a:p>
          <a:pPr algn="ctr"/>
          <a:r>
            <a:rPr lang="zh-TW" altLang="en-US" sz="2800" b="1" dirty="0" smtClean="0">
              <a:solidFill>
                <a:srgbClr val="C00000"/>
              </a:solidFill>
            </a:rPr>
            <a:t>軟硬體應用</a:t>
          </a:r>
          <a:endParaRPr lang="zh-TW" altLang="en-US" sz="3200" dirty="0">
            <a:solidFill>
              <a:srgbClr val="C00000"/>
            </a:solidFill>
          </a:endParaRPr>
        </a:p>
      </dgm:t>
    </dgm:pt>
    <dgm:pt modelId="{D6AFA115-4E15-45A7-A65F-C64CBC7DDEE0}" type="parTrans" cxnId="{6EC44896-FDD6-4A20-8819-465F19044FF7}">
      <dgm:prSet/>
      <dgm:spPr/>
      <dgm:t>
        <a:bodyPr/>
        <a:lstStyle/>
        <a:p>
          <a:pPr algn="ctr"/>
          <a:endParaRPr lang="zh-TW" altLang="en-US" sz="3200"/>
        </a:p>
      </dgm:t>
    </dgm:pt>
    <dgm:pt modelId="{83E8DC73-DB63-40EE-A43C-CB2DDA9DAECD}" type="sibTrans" cxnId="{6EC44896-FDD6-4A20-8819-465F19044FF7}">
      <dgm:prSet/>
      <dgm:spPr/>
      <dgm:t>
        <a:bodyPr/>
        <a:lstStyle/>
        <a:p>
          <a:pPr algn="ctr"/>
          <a:endParaRPr lang="zh-TW" altLang="en-US" sz="3200"/>
        </a:p>
      </dgm:t>
    </dgm:pt>
    <dgm:pt modelId="{0086A128-76BA-4CE7-A569-87AC5F2E8376}">
      <dgm:prSet phldrT="[文字]" custT="1"/>
      <dgm:spPr/>
      <dgm:t>
        <a:bodyPr/>
        <a:lstStyle/>
        <a:p>
          <a:pPr algn="ctr"/>
          <a:r>
            <a:rPr lang="en-US" altLang="zh-TW" sz="2400" b="1" dirty="0" smtClean="0">
              <a:solidFill>
                <a:schemeClr val="accent1"/>
              </a:solidFill>
            </a:rPr>
            <a:t>Problem Solving</a:t>
          </a:r>
          <a:endParaRPr lang="en-US" altLang="zh-TW" sz="3200" b="1" dirty="0" smtClean="0">
            <a:solidFill>
              <a:schemeClr val="accent1"/>
            </a:solidFill>
          </a:endParaRPr>
        </a:p>
        <a:p>
          <a:pPr algn="ctr"/>
          <a:r>
            <a:rPr lang="zh-TW" altLang="en-US" sz="2800" b="1" dirty="0" smtClean="0">
              <a:solidFill>
                <a:srgbClr val="C00000"/>
              </a:solidFill>
            </a:rPr>
            <a:t>問題解決</a:t>
          </a:r>
          <a:r>
            <a:rPr lang="en-US" altLang="zh-TW" sz="2800" b="1" dirty="0" smtClean="0">
              <a:solidFill>
                <a:srgbClr val="C00000"/>
              </a:solidFill>
            </a:rPr>
            <a:t/>
          </a:r>
          <a:br>
            <a:rPr lang="en-US" altLang="zh-TW" sz="2800" b="1" dirty="0" smtClean="0">
              <a:solidFill>
                <a:srgbClr val="C00000"/>
              </a:solidFill>
            </a:rPr>
          </a:br>
          <a:r>
            <a:rPr lang="zh-TW" altLang="en-US" sz="2800" b="1" dirty="0" smtClean="0">
              <a:solidFill>
                <a:srgbClr val="C00000"/>
              </a:solidFill>
            </a:rPr>
            <a:t>與電腦科學</a:t>
          </a:r>
          <a:endParaRPr lang="zh-TW" altLang="en-US" sz="2800" dirty="0">
            <a:solidFill>
              <a:srgbClr val="C00000"/>
            </a:solidFill>
          </a:endParaRPr>
        </a:p>
      </dgm:t>
    </dgm:pt>
    <dgm:pt modelId="{B51EAA64-A1F2-465E-A721-B77B9E293F54}" type="parTrans" cxnId="{D0C1A888-A414-4F5B-A96B-C6AF0D1259A2}">
      <dgm:prSet/>
      <dgm:spPr/>
      <dgm:t>
        <a:bodyPr/>
        <a:lstStyle/>
        <a:p>
          <a:pPr algn="ctr"/>
          <a:endParaRPr lang="zh-TW" altLang="en-US" sz="3200"/>
        </a:p>
      </dgm:t>
    </dgm:pt>
    <dgm:pt modelId="{3B825BD0-79B6-4ABF-AEF5-2F7A27FDCF36}" type="sibTrans" cxnId="{D0C1A888-A414-4F5B-A96B-C6AF0D1259A2}">
      <dgm:prSet/>
      <dgm:spPr/>
      <dgm:t>
        <a:bodyPr/>
        <a:lstStyle/>
        <a:p>
          <a:pPr algn="ctr"/>
          <a:endParaRPr lang="zh-TW" altLang="en-US" sz="3200"/>
        </a:p>
      </dgm:t>
    </dgm:pt>
    <dgm:pt modelId="{0349C8C0-2A4B-4554-BC60-DD561A7E6303}">
      <dgm:prSet custT="1"/>
      <dgm:spPr/>
      <dgm:t>
        <a:bodyPr/>
        <a:lstStyle/>
        <a:p>
          <a:pPr algn="ctr"/>
          <a:r>
            <a:rPr lang="en-US" altLang="zh-TW" sz="2800" b="1" dirty="0" smtClean="0">
              <a:solidFill>
                <a:schemeClr val="accent1"/>
              </a:solidFill>
            </a:rPr>
            <a:t>Computational Thinking</a:t>
          </a:r>
          <a:endParaRPr lang="en-US" altLang="zh-TW" sz="3200" b="1" dirty="0" smtClean="0">
            <a:solidFill>
              <a:schemeClr val="accent1"/>
            </a:solidFill>
          </a:endParaRPr>
        </a:p>
        <a:p>
          <a:pPr algn="ctr"/>
          <a:r>
            <a:rPr lang="zh-TW" altLang="en-US" sz="2800" b="1" dirty="0" smtClean="0">
              <a:solidFill>
                <a:srgbClr val="C00000"/>
              </a:solidFill>
            </a:rPr>
            <a:t>運算思維</a:t>
          </a:r>
          <a:endParaRPr lang="zh-TW" altLang="en-US" sz="2800" dirty="0">
            <a:solidFill>
              <a:srgbClr val="C00000"/>
            </a:solidFill>
          </a:endParaRPr>
        </a:p>
      </dgm:t>
    </dgm:pt>
    <dgm:pt modelId="{947E5F51-4D22-454B-9B87-5ECD031292BA}" type="parTrans" cxnId="{E1A31D06-5CA3-444A-A252-2E2E2F34C379}">
      <dgm:prSet/>
      <dgm:spPr/>
      <dgm:t>
        <a:bodyPr/>
        <a:lstStyle/>
        <a:p>
          <a:pPr algn="ctr"/>
          <a:endParaRPr lang="zh-TW" altLang="en-US" sz="3200"/>
        </a:p>
      </dgm:t>
    </dgm:pt>
    <dgm:pt modelId="{397C6A6D-C310-4433-92B9-B645E61DA6F6}" type="sibTrans" cxnId="{E1A31D06-5CA3-444A-A252-2E2E2F34C379}">
      <dgm:prSet/>
      <dgm:spPr/>
      <dgm:t>
        <a:bodyPr/>
        <a:lstStyle/>
        <a:p>
          <a:pPr algn="ctr"/>
          <a:endParaRPr lang="zh-TW" altLang="en-US" sz="3200"/>
        </a:p>
      </dgm:t>
    </dgm:pt>
    <dgm:pt modelId="{FA30C3DB-452E-401B-B200-5E79B988ECC6}" type="pres">
      <dgm:prSet presAssocID="{FC4F27D8-C6BF-48C1-8835-521D481FE8A9}" presName="rootnode" presStyleCnt="0">
        <dgm:presLayoutVars>
          <dgm:chMax/>
          <dgm:chPref/>
          <dgm:dir/>
          <dgm:animLvl val="lvl"/>
        </dgm:presLayoutVars>
      </dgm:prSet>
      <dgm:spPr/>
      <dgm:t>
        <a:bodyPr/>
        <a:lstStyle/>
        <a:p>
          <a:endParaRPr lang="zh-TW" altLang="en-US"/>
        </a:p>
      </dgm:t>
    </dgm:pt>
    <dgm:pt modelId="{122505D6-3A29-4CC8-B907-7D6C54E0BA6E}" type="pres">
      <dgm:prSet presAssocID="{952ACF08-96A8-4768-9701-46DCF36EF9DD}" presName="composite" presStyleCnt="0"/>
      <dgm:spPr/>
    </dgm:pt>
    <dgm:pt modelId="{F19385F7-4F4C-4573-923D-DF08D1394CA2}" type="pres">
      <dgm:prSet presAssocID="{952ACF08-96A8-4768-9701-46DCF36EF9DD}" presName="LShape" presStyleLbl="alignNode1" presStyleIdx="0" presStyleCnt="7"/>
      <dgm:spPr/>
    </dgm:pt>
    <dgm:pt modelId="{5E17DEDE-D550-43A7-9AAB-D286C31119A6}" type="pres">
      <dgm:prSet presAssocID="{952ACF08-96A8-4768-9701-46DCF36EF9DD}" presName="ParentText" presStyleLbl="revTx" presStyleIdx="0" presStyleCnt="4">
        <dgm:presLayoutVars>
          <dgm:chMax val="0"/>
          <dgm:chPref val="0"/>
          <dgm:bulletEnabled val="1"/>
        </dgm:presLayoutVars>
      </dgm:prSet>
      <dgm:spPr/>
      <dgm:t>
        <a:bodyPr/>
        <a:lstStyle/>
        <a:p>
          <a:endParaRPr lang="zh-TW" altLang="en-US"/>
        </a:p>
      </dgm:t>
    </dgm:pt>
    <dgm:pt modelId="{42C3D07A-2E8C-46CF-939F-6FD72650B35B}" type="pres">
      <dgm:prSet presAssocID="{952ACF08-96A8-4768-9701-46DCF36EF9DD}" presName="Triangle" presStyleLbl="alignNode1" presStyleIdx="1" presStyleCnt="7"/>
      <dgm:spPr/>
    </dgm:pt>
    <dgm:pt modelId="{418C9EC5-A3BE-4E9C-90FE-A41EE561E1EC}" type="pres">
      <dgm:prSet presAssocID="{92B1018A-4BF1-44EE-A01F-A09CB219DBAB}" presName="sibTrans" presStyleCnt="0"/>
      <dgm:spPr/>
    </dgm:pt>
    <dgm:pt modelId="{AA02AC7C-3AA3-40A2-BB5C-C894EEF2EDA3}" type="pres">
      <dgm:prSet presAssocID="{92B1018A-4BF1-44EE-A01F-A09CB219DBAB}" presName="space" presStyleCnt="0"/>
      <dgm:spPr/>
    </dgm:pt>
    <dgm:pt modelId="{54F5CCAA-CF27-47BC-BCE7-D286E81542EE}" type="pres">
      <dgm:prSet presAssocID="{ACFA9D70-EF9A-414A-B72A-2B8A05829B9E}" presName="composite" presStyleCnt="0"/>
      <dgm:spPr/>
    </dgm:pt>
    <dgm:pt modelId="{E57EF719-08F9-4BD4-9121-705B04E2E9F0}" type="pres">
      <dgm:prSet presAssocID="{ACFA9D70-EF9A-414A-B72A-2B8A05829B9E}" presName="LShape" presStyleLbl="alignNode1" presStyleIdx="2" presStyleCnt="7"/>
      <dgm:spPr/>
    </dgm:pt>
    <dgm:pt modelId="{ED712823-72B8-4FCE-BD90-2C213B97CD89}" type="pres">
      <dgm:prSet presAssocID="{ACFA9D70-EF9A-414A-B72A-2B8A05829B9E}" presName="ParentText" presStyleLbl="revTx" presStyleIdx="1" presStyleCnt="4">
        <dgm:presLayoutVars>
          <dgm:chMax val="0"/>
          <dgm:chPref val="0"/>
          <dgm:bulletEnabled val="1"/>
        </dgm:presLayoutVars>
      </dgm:prSet>
      <dgm:spPr/>
      <dgm:t>
        <a:bodyPr/>
        <a:lstStyle/>
        <a:p>
          <a:endParaRPr lang="zh-TW" altLang="en-US"/>
        </a:p>
      </dgm:t>
    </dgm:pt>
    <dgm:pt modelId="{3C0AC3A3-3B54-4027-B9A3-E307C93E35D9}" type="pres">
      <dgm:prSet presAssocID="{ACFA9D70-EF9A-414A-B72A-2B8A05829B9E}" presName="Triangle" presStyleLbl="alignNode1" presStyleIdx="3" presStyleCnt="7"/>
      <dgm:spPr/>
    </dgm:pt>
    <dgm:pt modelId="{AC4D97A9-F3E2-473A-821D-79710CF0E36B}" type="pres">
      <dgm:prSet presAssocID="{83E8DC73-DB63-40EE-A43C-CB2DDA9DAECD}" presName="sibTrans" presStyleCnt="0"/>
      <dgm:spPr/>
    </dgm:pt>
    <dgm:pt modelId="{3520871F-62DD-42F6-9FF3-80AB428CC038}" type="pres">
      <dgm:prSet presAssocID="{83E8DC73-DB63-40EE-A43C-CB2DDA9DAECD}" presName="space" presStyleCnt="0"/>
      <dgm:spPr/>
    </dgm:pt>
    <dgm:pt modelId="{518DFA78-9B93-4A78-9202-B10204BB0041}" type="pres">
      <dgm:prSet presAssocID="{0086A128-76BA-4CE7-A569-87AC5F2E8376}" presName="composite" presStyleCnt="0"/>
      <dgm:spPr/>
    </dgm:pt>
    <dgm:pt modelId="{5993027D-3FFE-46D8-8463-ABDEB4DF96A2}" type="pres">
      <dgm:prSet presAssocID="{0086A128-76BA-4CE7-A569-87AC5F2E8376}" presName="LShape" presStyleLbl="alignNode1" presStyleIdx="4" presStyleCnt="7"/>
      <dgm:spPr/>
    </dgm:pt>
    <dgm:pt modelId="{175635D2-9CAC-495D-9DF8-9FD45A489810}" type="pres">
      <dgm:prSet presAssocID="{0086A128-76BA-4CE7-A569-87AC5F2E8376}" presName="ParentText" presStyleLbl="revTx" presStyleIdx="2" presStyleCnt="4">
        <dgm:presLayoutVars>
          <dgm:chMax val="0"/>
          <dgm:chPref val="0"/>
          <dgm:bulletEnabled val="1"/>
        </dgm:presLayoutVars>
      </dgm:prSet>
      <dgm:spPr/>
      <dgm:t>
        <a:bodyPr/>
        <a:lstStyle/>
        <a:p>
          <a:endParaRPr lang="zh-TW" altLang="en-US"/>
        </a:p>
      </dgm:t>
    </dgm:pt>
    <dgm:pt modelId="{CD3F84F3-4073-4D2B-B59C-8904E77B3FA6}" type="pres">
      <dgm:prSet presAssocID="{0086A128-76BA-4CE7-A569-87AC5F2E8376}" presName="Triangle" presStyleLbl="alignNode1" presStyleIdx="5" presStyleCnt="7"/>
      <dgm:spPr/>
    </dgm:pt>
    <dgm:pt modelId="{76D64B80-DC28-4E85-8BCD-0928CD86EEC7}" type="pres">
      <dgm:prSet presAssocID="{3B825BD0-79B6-4ABF-AEF5-2F7A27FDCF36}" presName="sibTrans" presStyleCnt="0"/>
      <dgm:spPr/>
    </dgm:pt>
    <dgm:pt modelId="{306F10FC-7887-4BA3-94AF-B72620E6701E}" type="pres">
      <dgm:prSet presAssocID="{3B825BD0-79B6-4ABF-AEF5-2F7A27FDCF36}" presName="space" presStyleCnt="0"/>
      <dgm:spPr/>
    </dgm:pt>
    <dgm:pt modelId="{0BF573C9-2CE8-4950-B552-4C62E67A8899}" type="pres">
      <dgm:prSet presAssocID="{0349C8C0-2A4B-4554-BC60-DD561A7E6303}" presName="composite" presStyleCnt="0"/>
      <dgm:spPr/>
    </dgm:pt>
    <dgm:pt modelId="{B695B542-9A2E-4567-B7AF-9415B0C29ED7}" type="pres">
      <dgm:prSet presAssocID="{0349C8C0-2A4B-4554-BC60-DD561A7E6303}" presName="LShape" presStyleLbl="alignNode1" presStyleIdx="6" presStyleCnt="7"/>
      <dgm:spPr/>
    </dgm:pt>
    <dgm:pt modelId="{C01BDE92-DBDC-4781-AEA7-C3DF7EE5CDE5}" type="pres">
      <dgm:prSet presAssocID="{0349C8C0-2A4B-4554-BC60-DD561A7E6303}" presName="ParentText" presStyleLbl="revTx" presStyleIdx="3" presStyleCnt="4">
        <dgm:presLayoutVars>
          <dgm:chMax val="0"/>
          <dgm:chPref val="0"/>
          <dgm:bulletEnabled val="1"/>
        </dgm:presLayoutVars>
      </dgm:prSet>
      <dgm:spPr/>
      <dgm:t>
        <a:bodyPr/>
        <a:lstStyle/>
        <a:p>
          <a:endParaRPr lang="zh-TW" altLang="en-US"/>
        </a:p>
      </dgm:t>
    </dgm:pt>
  </dgm:ptLst>
  <dgm:cxnLst>
    <dgm:cxn modelId="{53B6AAED-E06A-469D-9595-7B3C2065D819}" type="presOf" srcId="{0349C8C0-2A4B-4554-BC60-DD561A7E6303}" destId="{C01BDE92-DBDC-4781-AEA7-C3DF7EE5CDE5}" srcOrd="0" destOrd="0" presId="urn:microsoft.com/office/officeart/2009/3/layout/StepUpProcess"/>
    <dgm:cxn modelId="{E1A31D06-5CA3-444A-A252-2E2E2F34C379}" srcId="{FC4F27D8-C6BF-48C1-8835-521D481FE8A9}" destId="{0349C8C0-2A4B-4554-BC60-DD561A7E6303}" srcOrd="3" destOrd="0" parTransId="{947E5F51-4D22-454B-9B87-5ECD031292BA}" sibTransId="{397C6A6D-C310-4433-92B9-B645E61DA6F6}"/>
    <dgm:cxn modelId="{C23BF45A-E4A3-40D2-8531-9FA74085B1DC}" srcId="{FC4F27D8-C6BF-48C1-8835-521D481FE8A9}" destId="{952ACF08-96A8-4768-9701-46DCF36EF9DD}" srcOrd="0" destOrd="0" parTransId="{E923AF2B-03CA-410F-925F-31DA9C3C0034}" sibTransId="{92B1018A-4BF1-44EE-A01F-A09CB219DBAB}"/>
    <dgm:cxn modelId="{5E53E87B-5BFB-4A0F-9875-AA34E2A2A3DD}" type="presOf" srcId="{952ACF08-96A8-4768-9701-46DCF36EF9DD}" destId="{5E17DEDE-D550-43A7-9AAB-D286C31119A6}" srcOrd="0" destOrd="0" presId="urn:microsoft.com/office/officeart/2009/3/layout/StepUpProcess"/>
    <dgm:cxn modelId="{BDCEB577-0127-4D4E-BC15-212CD0C21EAB}" type="presOf" srcId="{FC4F27D8-C6BF-48C1-8835-521D481FE8A9}" destId="{FA30C3DB-452E-401B-B200-5E79B988ECC6}" srcOrd="0" destOrd="0" presId="urn:microsoft.com/office/officeart/2009/3/layout/StepUpProcess"/>
    <dgm:cxn modelId="{D0C1A888-A414-4F5B-A96B-C6AF0D1259A2}" srcId="{FC4F27D8-C6BF-48C1-8835-521D481FE8A9}" destId="{0086A128-76BA-4CE7-A569-87AC5F2E8376}" srcOrd="2" destOrd="0" parTransId="{B51EAA64-A1F2-465E-A721-B77B9E293F54}" sibTransId="{3B825BD0-79B6-4ABF-AEF5-2F7A27FDCF36}"/>
    <dgm:cxn modelId="{8A9BBAF0-7029-4CCD-94AB-C1345BD85A52}" type="presOf" srcId="{0086A128-76BA-4CE7-A569-87AC5F2E8376}" destId="{175635D2-9CAC-495D-9DF8-9FD45A489810}" srcOrd="0" destOrd="0" presId="urn:microsoft.com/office/officeart/2009/3/layout/StepUpProcess"/>
    <dgm:cxn modelId="{2C832ED2-E73B-4441-A1C6-B2471CF5E8AD}" type="presOf" srcId="{ACFA9D70-EF9A-414A-B72A-2B8A05829B9E}" destId="{ED712823-72B8-4FCE-BD90-2C213B97CD89}" srcOrd="0" destOrd="0" presId="urn:microsoft.com/office/officeart/2009/3/layout/StepUpProcess"/>
    <dgm:cxn modelId="{6EC44896-FDD6-4A20-8819-465F19044FF7}" srcId="{FC4F27D8-C6BF-48C1-8835-521D481FE8A9}" destId="{ACFA9D70-EF9A-414A-B72A-2B8A05829B9E}" srcOrd="1" destOrd="0" parTransId="{D6AFA115-4E15-45A7-A65F-C64CBC7DDEE0}" sibTransId="{83E8DC73-DB63-40EE-A43C-CB2DDA9DAECD}"/>
    <dgm:cxn modelId="{F6C3369D-D54C-457D-A365-B3CD7846F778}" type="presParOf" srcId="{FA30C3DB-452E-401B-B200-5E79B988ECC6}" destId="{122505D6-3A29-4CC8-B907-7D6C54E0BA6E}" srcOrd="0" destOrd="0" presId="urn:microsoft.com/office/officeart/2009/3/layout/StepUpProcess"/>
    <dgm:cxn modelId="{CEA3B43F-5A52-42A4-87E6-6BEEE262D419}" type="presParOf" srcId="{122505D6-3A29-4CC8-B907-7D6C54E0BA6E}" destId="{F19385F7-4F4C-4573-923D-DF08D1394CA2}" srcOrd="0" destOrd="0" presId="urn:microsoft.com/office/officeart/2009/3/layout/StepUpProcess"/>
    <dgm:cxn modelId="{13C83FEE-0A49-4FFF-839F-C3D883F5B708}" type="presParOf" srcId="{122505D6-3A29-4CC8-B907-7D6C54E0BA6E}" destId="{5E17DEDE-D550-43A7-9AAB-D286C31119A6}" srcOrd="1" destOrd="0" presId="urn:microsoft.com/office/officeart/2009/3/layout/StepUpProcess"/>
    <dgm:cxn modelId="{EF9B24C4-E16F-4C0F-B389-428D945467E6}" type="presParOf" srcId="{122505D6-3A29-4CC8-B907-7D6C54E0BA6E}" destId="{42C3D07A-2E8C-46CF-939F-6FD72650B35B}" srcOrd="2" destOrd="0" presId="urn:microsoft.com/office/officeart/2009/3/layout/StepUpProcess"/>
    <dgm:cxn modelId="{0CF6C52C-3AA2-4B9E-B35B-FB05A1D61CFA}" type="presParOf" srcId="{FA30C3DB-452E-401B-B200-5E79B988ECC6}" destId="{418C9EC5-A3BE-4E9C-90FE-A41EE561E1EC}" srcOrd="1" destOrd="0" presId="urn:microsoft.com/office/officeart/2009/3/layout/StepUpProcess"/>
    <dgm:cxn modelId="{501AB250-0146-4687-A418-4813568BFD58}" type="presParOf" srcId="{418C9EC5-A3BE-4E9C-90FE-A41EE561E1EC}" destId="{AA02AC7C-3AA3-40A2-BB5C-C894EEF2EDA3}" srcOrd="0" destOrd="0" presId="urn:microsoft.com/office/officeart/2009/3/layout/StepUpProcess"/>
    <dgm:cxn modelId="{E0841AF1-74F1-4015-8B81-350B0CD72CC9}" type="presParOf" srcId="{FA30C3DB-452E-401B-B200-5E79B988ECC6}" destId="{54F5CCAA-CF27-47BC-BCE7-D286E81542EE}" srcOrd="2" destOrd="0" presId="urn:microsoft.com/office/officeart/2009/3/layout/StepUpProcess"/>
    <dgm:cxn modelId="{60AD6C1D-E1F6-47FC-A91A-61848D177219}" type="presParOf" srcId="{54F5CCAA-CF27-47BC-BCE7-D286E81542EE}" destId="{E57EF719-08F9-4BD4-9121-705B04E2E9F0}" srcOrd="0" destOrd="0" presId="urn:microsoft.com/office/officeart/2009/3/layout/StepUpProcess"/>
    <dgm:cxn modelId="{78D71037-3506-43CD-BA11-AEE82A2B546E}" type="presParOf" srcId="{54F5CCAA-CF27-47BC-BCE7-D286E81542EE}" destId="{ED712823-72B8-4FCE-BD90-2C213B97CD89}" srcOrd="1" destOrd="0" presId="urn:microsoft.com/office/officeart/2009/3/layout/StepUpProcess"/>
    <dgm:cxn modelId="{FF09272C-0035-4E70-96E0-8421AEB4BBC3}" type="presParOf" srcId="{54F5CCAA-CF27-47BC-BCE7-D286E81542EE}" destId="{3C0AC3A3-3B54-4027-B9A3-E307C93E35D9}" srcOrd="2" destOrd="0" presId="urn:microsoft.com/office/officeart/2009/3/layout/StepUpProcess"/>
    <dgm:cxn modelId="{903432A2-8A5D-42AB-95A6-1DEB998121A2}" type="presParOf" srcId="{FA30C3DB-452E-401B-B200-5E79B988ECC6}" destId="{AC4D97A9-F3E2-473A-821D-79710CF0E36B}" srcOrd="3" destOrd="0" presId="urn:microsoft.com/office/officeart/2009/3/layout/StepUpProcess"/>
    <dgm:cxn modelId="{EC86F036-060D-4803-AA66-D9640A35599B}" type="presParOf" srcId="{AC4D97A9-F3E2-473A-821D-79710CF0E36B}" destId="{3520871F-62DD-42F6-9FF3-80AB428CC038}" srcOrd="0" destOrd="0" presId="urn:microsoft.com/office/officeart/2009/3/layout/StepUpProcess"/>
    <dgm:cxn modelId="{3619A1F2-3923-4AC0-9921-222622B7F753}" type="presParOf" srcId="{FA30C3DB-452E-401B-B200-5E79B988ECC6}" destId="{518DFA78-9B93-4A78-9202-B10204BB0041}" srcOrd="4" destOrd="0" presId="urn:microsoft.com/office/officeart/2009/3/layout/StepUpProcess"/>
    <dgm:cxn modelId="{C918381D-51BD-443B-8ACE-716ADCF77E10}" type="presParOf" srcId="{518DFA78-9B93-4A78-9202-B10204BB0041}" destId="{5993027D-3FFE-46D8-8463-ABDEB4DF96A2}" srcOrd="0" destOrd="0" presId="urn:microsoft.com/office/officeart/2009/3/layout/StepUpProcess"/>
    <dgm:cxn modelId="{DB5CAA4A-E8F4-4A57-8A34-9DDF2963A96A}" type="presParOf" srcId="{518DFA78-9B93-4A78-9202-B10204BB0041}" destId="{175635D2-9CAC-495D-9DF8-9FD45A489810}" srcOrd="1" destOrd="0" presId="urn:microsoft.com/office/officeart/2009/3/layout/StepUpProcess"/>
    <dgm:cxn modelId="{3C30067D-5E5C-414A-B28F-89152DEFB8FA}" type="presParOf" srcId="{518DFA78-9B93-4A78-9202-B10204BB0041}" destId="{CD3F84F3-4073-4D2B-B59C-8904E77B3FA6}" srcOrd="2" destOrd="0" presId="urn:microsoft.com/office/officeart/2009/3/layout/StepUpProcess"/>
    <dgm:cxn modelId="{B2532678-75E8-42B6-8A01-84CF882A8AE8}" type="presParOf" srcId="{FA30C3DB-452E-401B-B200-5E79B988ECC6}" destId="{76D64B80-DC28-4E85-8BCD-0928CD86EEC7}" srcOrd="5" destOrd="0" presId="urn:microsoft.com/office/officeart/2009/3/layout/StepUpProcess"/>
    <dgm:cxn modelId="{D9B37BAC-E302-401F-A59A-03EC58A545A6}" type="presParOf" srcId="{76D64B80-DC28-4E85-8BCD-0928CD86EEC7}" destId="{306F10FC-7887-4BA3-94AF-B72620E6701E}" srcOrd="0" destOrd="0" presId="urn:microsoft.com/office/officeart/2009/3/layout/StepUpProcess"/>
    <dgm:cxn modelId="{DEE5E765-C1A0-43FB-B15E-55F8BDDB8A18}" type="presParOf" srcId="{FA30C3DB-452E-401B-B200-5E79B988ECC6}" destId="{0BF573C9-2CE8-4950-B552-4C62E67A8899}" srcOrd="6" destOrd="0" presId="urn:microsoft.com/office/officeart/2009/3/layout/StepUpProcess"/>
    <dgm:cxn modelId="{2113574C-9EC0-42D5-9C71-5224820016BF}" type="presParOf" srcId="{0BF573C9-2CE8-4950-B552-4C62E67A8899}" destId="{B695B542-9A2E-4567-B7AF-9415B0C29ED7}" srcOrd="0" destOrd="0" presId="urn:microsoft.com/office/officeart/2009/3/layout/StepUpProcess"/>
    <dgm:cxn modelId="{C655DEC5-24F2-4078-9531-244078347069}" type="presParOf" srcId="{0BF573C9-2CE8-4950-B552-4C62E67A8899}" destId="{C01BDE92-DBDC-4781-AEA7-C3DF7EE5CDE5}"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4F27D8-C6BF-48C1-8835-521D481FE8A9}" type="doc">
      <dgm:prSet loTypeId="urn:microsoft.com/office/officeart/2009/3/layout/StepUpProcess" loCatId="process" qsTypeId="urn:microsoft.com/office/officeart/2005/8/quickstyle/simple1" qsCatId="simple" csTypeId="urn:microsoft.com/office/officeart/2005/8/colors/accent3_1" csCatId="accent3" phldr="1"/>
      <dgm:spPr/>
      <dgm:t>
        <a:bodyPr/>
        <a:lstStyle/>
        <a:p>
          <a:endParaRPr lang="zh-TW" altLang="en-US"/>
        </a:p>
      </dgm:t>
    </dgm:pt>
    <dgm:pt modelId="{952ACF08-96A8-4768-9701-46DCF36EF9DD}">
      <dgm:prSet phldrT="[文字]" custT="1"/>
      <dgm:spPr/>
      <dgm:t>
        <a:bodyPr/>
        <a:lstStyle/>
        <a:p>
          <a:pPr algn="ctr"/>
          <a:r>
            <a:rPr lang="en-US" altLang="en-US" sz="4800" b="1" dirty="0" smtClean="0">
              <a:solidFill>
                <a:srgbClr val="C00000"/>
              </a:solidFill>
            </a:rPr>
            <a:t>ICT</a:t>
          </a:r>
          <a:r>
            <a:rPr lang="en-US" altLang="zh-TW" sz="4800" b="1" dirty="0" smtClean="0">
              <a:solidFill>
                <a:srgbClr val="C00000"/>
              </a:solidFill>
            </a:rPr>
            <a:t/>
          </a:r>
          <a:br>
            <a:rPr lang="en-US" altLang="zh-TW" sz="4800" b="1" dirty="0" smtClean="0">
              <a:solidFill>
                <a:srgbClr val="C00000"/>
              </a:solidFill>
            </a:rPr>
          </a:br>
          <a:endParaRPr lang="zh-TW" altLang="en-US" sz="4800" dirty="0">
            <a:solidFill>
              <a:srgbClr val="C00000"/>
            </a:solidFill>
          </a:endParaRPr>
        </a:p>
      </dgm:t>
    </dgm:pt>
    <dgm:pt modelId="{E923AF2B-03CA-410F-925F-31DA9C3C0034}" type="parTrans" cxnId="{C23BF45A-E4A3-40D2-8531-9FA74085B1DC}">
      <dgm:prSet/>
      <dgm:spPr/>
      <dgm:t>
        <a:bodyPr/>
        <a:lstStyle/>
        <a:p>
          <a:pPr algn="ctr"/>
          <a:endParaRPr lang="zh-TW" altLang="en-US" sz="3200"/>
        </a:p>
      </dgm:t>
    </dgm:pt>
    <dgm:pt modelId="{92B1018A-4BF1-44EE-A01F-A09CB219DBAB}" type="sibTrans" cxnId="{C23BF45A-E4A3-40D2-8531-9FA74085B1DC}">
      <dgm:prSet/>
      <dgm:spPr/>
      <dgm:t>
        <a:bodyPr/>
        <a:lstStyle/>
        <a:p>
          <a:pPr algn="ctr"/>
          <a:endParaRPr lang="zh-TW" altLang="en-US" sz="3200"/>
        </a:p>
      </dgm:t>
    </dgm:pt>
    <dgm:pt modelId="{ACFA9D70-EF9A-414A-B72A-2B8A05829B9E}">
      <dgm:prSet phldrT="[文字]" custT="1"/>
      <dgm:spPr/>
      <dgm:t>
        <a:bodyPr/>
        <a:lstStyle/>
        <a:p>
          <a:pPr algn="ctr"/>
          <a:r>
            <a:rPr lang="en-US" altLang="zh-TW" sz="3200" b="1" dirty="0" smtClean="0">
              <a:solidFill>
                <a:srgbClr val="C00000"/>
              </a:solidFill>
            </a:rPr>
            <a:t>Information fluency</a:t>
          </a:r>
          <a:endParaRPr lang="zh-TW" altLang="en-US" sz="3200" b="1" dirty="0">
            <a:solidFill>
              <a:srgbClr val="C00000"/>
            </a:solidFill>
          </a:endParaRPr>
        </a:p>
      </dgm:t>
    </dgm:pt>
    <dgm:pt modelId="{D6AFA115-4E15-45A7-A65F-C64CBC7DDEE0}" type="parTrans" cxnId="{6EC44896-FDD6-4A20-8819-465F19044FF7}">
      <dgm:prSet/>
      <dgm:spPr/>
      <dgm:t>
        <a:bodyPr/>
        <a:lstStyle/>
        <a:p>
          <a:pPr algn="ctr"/>
          <a:endParaRPr lang="zh-TW" altLang="en-US" sz="3200"/>
        </a:p>
      </dgm:t>
    </dgm:pt>
    <dgm:pt modelId="{83E8DC73-DB63-40EE-A43C-CB2DDA9DAECD}" type="sibTrans" cxnId="{6EC44896-FDD6-4A20-8819-465F19044FF7}">
      <dgm:prSet/>
      <dgm:spPr/>
      <dgm:t>
        <a:bodyPr/>
        <a:lstStyle/>
        <a:p>
          <a:pPr algn="ctr"/>
          <a:endParaRPr lang="zh-TW" altLang="en-US" sz="3200"/>
        </a:p>
      </dgm:t>
    </dgm:pt>
    <dgm:pt modelId="{0086A128-76BA-4CE7-A569-87AC5F2E8376}">
      <dgm:prSet phldrT="[文字]" custT="1"/>
      <dgm:spPr/>
      <dgm:t>
        <a:bodyPr/>
        <a:lstStyle/>
        <a:p>
          <a:pPr algn="ctr"/>
          <a:r>
            <a:rPr lang="en-US" altLang="zh-TW" sz="2800" b="1" dirty="0" smtClean="0">
              <a:solidFill>
                <a:srgbClr val="C00000"/>
              </a:solidFill>
              <a:effectLst/>
            </a:rPr>
            <a:t>Computational Thinking</a:t>
          </a:r>
          <a:endParaRPr lang="zh-TW" altLang="en-US" sz="2800" dirty="0">
            <a:solidFill>
              <a:srgbClr val="C00000"/>
            </a:solidFill>
            <a:effectLst/>
          </a:endParaRPr>
        </a:p>
      </dgm:t>
    </dgm:pt>
    <dgm:pt modelId="{B51EAA64-A1F2-465E-A721-B77B9E293F54}" type="parTrans" cxnId="{D0C1A888-A414-4F5B-A96B-C6AF0D1259A2}">
      <dgm:prSet/>
      <dgm:spPr/>
      <dgm:t>
        <a:bodyPr/>
        <a:lstStyle/>
        <a:p>
          <a:pPr algn="ctr"/>
          <a:endParaRPr lang="zh-TW" altLang="en-US" sz="3200"/>
        </a:p>
      </dgm:t>
    </dgm:pt>
    <dgm:pt modelId="{3B825BD0-79B6-4ABF-AEF5-2F7A27FDCF36}" type="sibTrans" cxnId="{D0C1A888-A414-4F5B-A96B-C6AF0D1259A2}">
      <dgm:prSet/>
      <dgm:spPr/>
      <dgm:t>
        <a:bodyPr/>
        <a:lstStyle/>
        <a:p>
          <a:pPr algn="ctr"/>
          <a:endParaRPr lang="zh-TW" altLang="en-US" sz="3200"/>
        </a:p>
      </dgm:t>
    </dgm:pt>
    <dgm:pt modelId="{0349C8C0-2A4B-4554-BC60-DD561A7E6303}">
      <dgm:prSet custT="1"/>
      <dgm:spPr/>
      <dgm:t>
        <a:bodyPr/>
        <a:lstStyle/>
        <a:p>
          <a:pPr algn="ctr"/>
          <a:r>
            <a:rPr lang="en-US" altLang="zh-TW" sz="3200" b="1" dirty="0" smtClean="0">
              <a:solidFill>
                <a:srgbClr val="C00000"/>
              </a:solidFill>
            </a:rPr>
            <a:t>STEM Education</a:t>
          </a:r>
          <a:endParaRPr lang="zh-TW" altLang="en-US" sz="3200" dirty="0">
            <a:solidFill>
              <a:srgbClr val="C00000"/>
            </a:solidFill>
          </a:endParaRPr>
        </a:p>
      </dgm:t>
    </dgm:pt>
    <dgm:pt modelId="{947E5F51-4D22-454B-9B87-5ECD031292BA}" type="parTrans" cxnId="{E1A31D06-5CA3-444A-A252-2E2E2F34C379}">
      <dgm:prSet/>
      <dgm:spPr/>
      <dgm:t>
        <a:bodyPr/>
        <a:lstStyle/>
        <a:p>
          <a:pPr algn="ctr"/>
          <a:endParaRPr lang="zh-TW" altLang="en-US" sz="3200"/>
        </a:p>
      </dgm:t>
    </dgm:pt>
    <dgm:pt modelId="{397C6A6D-C310-4433-92B9-B645E61DA6F6}" type="sibTrans" cxnId="{E1A31D06-5CA3-444A-A252-2E2E2F34C379}">
      <dgm:prSet/>
      <dgm:spPr/>
      <dgm:t>
        <a:bodyPr/>
        <a:lstStyle/>
        <a:p>
          <a:pPr algn="ctr"/>
          <a:endParaRPr lang="zh-TW" altLang="en-US" sz="3200"/>
        </a:p>
      </dgm:t>
    </dgm:pt>
    <dgm:pt modelId="{FA30C3DB-452E-401B-B200-5E79B988ECC6}" type="pres">
      <dgm:prSet presAssocID="{FC4F27D8-C6BF-48C1-8835-521D481FE8A9}" presName="rootnode" presStyleCnt="0">
        <dgm:presLayoutVars>
          <dgm:chMax/>
          <dgm:chPref/>
          <dgm:dir/>
          <dgm:animLvl val="lvl"/>
        </dgm:presLayoutVars>
      </dgm:prSet>
      <dgm:spPr/>
      <dgm:t>
        <a:bodyPr/>
        <a:lstStyle/>
        <a:p>
          <a:endParaRPr lang="zh-TW" altLang="en-US"/>
        </a:p>
      </dgm:t>
    </dgm:pt>
    <dgm:pt modelId="{122505D6-3A29-4CC8-B907-7D6C54E0BA6E}" type="pres">
      <dgm:prSet presAssocID="{952ACF08-96A8-4768-9701-46DCF36EF9DD}" presName="composite" presStyleCnt="0"/>
      <dgm:spPr/>
    </dgm:pt>
    <dgm:pt modelId="{F19385F7-4F4C-4573-923D-DF08D1394CA2}" type="pres">
      <dgm:prSet presAssocID="{952ACF08-96A8-4768-9701-46DCF36EF9DD}" presName="LShape" presStyleLbl="alignNode1" presStyleIdx="0" presStyleCnt="7"/>
      <dgm:spPr/>
    </dgm:pt>
    <dgm:pt modelId="{5E17DEDE-D550-43A7-9AAB-D286C31119A6}" type="pres">
      <dgm:prSet presAssocID="{952ACF08-96A8-4768-9701-46DCF36EF9DD}" presName="ParentText" presStyleLbl="revTx" presStyleIdx="0" presStyleCnt="4">
        <dgm:presLayoutVars>
          <dgm:chMax val="0"/>
          <dgm:chPref val="0"/>
          <dgm:bulletEnabled val="1"/>
        </dgm:presLayoutVars>
      </dgm:prSet>
      <dgm:spPr/>
      <dgm:t>
        <a:bodyPr/>
        <a:lstStyle/>
        <a:p>
          <a:endParaRPr lang="zh-TW" altLang="en-US"/>
        </a:p>
      </dgm:t>
    </dgm:pt>
    <dgm:pt modelId="{42C3D07A-2E8C-46CF-939F-6FD72650B35B}" type="pres">
      <dgm:prSet presAssocID="{952ACF08-96A8-4768-9701-46DCF36EF9DD}" presName="Triangle" presStyleLbl="alignNode1" presStyleIdx="1" presStyleCnt="7"/>
      <dgm:spPr/>
    </dgm:pt>
    <dgm:pt modelId="{418C9EC5-A3BE-4E9C-90FE-A41EE561E1EC}" type="pres">
      <dgm:prSet presAssocID="{92B1018A-4BF1-44EE-A01F-A09CB219DBAB}" presName="sibTrans" presStyleCnt="0"/>
      <dgm:spPr/>
    </dgm:pt>
    <dgm:pt modelId="{AA02AC7C-3AA3-40A2-BB5C-C894EEF2EDA3}" type="pres">
      <dgm:prSet presAssocID="{92B1018A-4BF1-44EE-A01F-A09CB219DBAB}" presName="space" presStyleCnt="0"/>
      <dgm:spPr/>
    </dgm:pt>
    <dgm:pt modelId="{54F5CCAA-CF27-47BC-BCE7-D286E81542EE}" type="pres">
      <dgm:prSet presAssocID="{ACFA9D70-EF9A-414A-B72A-2B8A05829B9E}" presName="composite" presStyleCnt="0"/>
      <dgm:spPr/>
    </dgm:pt>
    <dgm:pt modelId="{E57EF719-08F9-4BD4-9121-705B04E2E9F0}" type="pres">
      <dgm:prSet presAssocID="{ACFA9D70-EF9A-414A-B72A-2B8A05829B9E}" presName="LShape" presStyleLbl="alignNode1" presStyleIdx="2" presStyleCnt="7"/>
      <dgm:spPr/>
    </dgm:pt>
    <dgm:pt modelId="{ED712823-72B8-4FCE-BD90-2C213B97CD89}" type="pres">
      <dgm:prSet presAssocID="{ACFA9D70-EF9A-414A-B72A-2B8A05829B9E}" presName="ParentText" presStyleLbl="revTx" presStyleIdx="1" presStyleCnt="4">
        <dgm:presLayoutVars>
          <dgm:chMax val="0"/>
          <dgm:chPref val="0"/>
          <dgm:bulletEnabled val="1"/>
        </dgm:presLayoutVars>
      </dgm:prSet>
      <dgm:spPr/>
      <dgm:t>
        <a:bodyPr/>
        <a:lstStyle/>
        <a:p>
          <a:endParaRPr lang="zh-TW" altLang="en-US"/>
        </a:p>
      </dgm:t>
    </dgm:pt>
    <dgm:pt modelId="{3C0AC3A3-3B54-4027-B9A3-E307C93E35D9}" type="pres">
      <dgm:prSet presAssocID="{ACFA9D70-EF9A-414A-B72A-2B8A05829B9E}" presName="Triangle" presStyleLbl="alignNode1" presStyleIdx="3" presStyleCnt="7"/>
      <dgm:spPr/>
    </dgm:pt>
    <dgm:pt modelId="{AC4D97A9-F3E2-473A-821D-79710CF0E36B}" type="pres">
      <dgm:prSet presAssocID="{83E8DC73-DB63-40EE-A43C-CB2DDA9DAECD}" presName="sibTrans" presStyleCnt="0"/>
      <dgm:spPr/>
    </dgm:pt>
    <dgm:pt modelId="{3520871F-62DD-42F6-9FF3-80AB428CC038}" type="pres">
      <dgm:prSet presAssocID="{83E8DC73-DB63-40EE-A43C-CB2DDA9DAECD}" presName="space" presStyleCnt="0"/>
      <dgm:spPr/>
    </dgm:pt>
    <dgm:pt modelId="{518DFA78-9B93-4A78-9202-B10204BB0041}" type="pres">
      <dgm:prSet presAssocID="{0086A128-76BA-4CE7-A569-87AC5F2E8376}" presName="composite" presStyleCnt="0"/>
      <dgm:spPr/>
    </dgm:pt>
    <dgm:pt modelId="{5993027D-3FFE-46D8-8463-ABDEB4DF96A2}" type="pres">
      <dgm:prSet presAssocID="{0086A128-76BA-4CE7-A569-87AC5F2E8376}" presName="LShape" presStyleLbl="alignNode1" presStyleIdx="4" presStyleCnt="7"/>
      <dgm:spPr/>
    </dgm:pt>
    <dgm:pt modelId="{175635D2-9CAC-495D-9DF8-9FD45A489810}" type="pres">
      <dgm:prSet presAssocID="{0086A128-76BA-4CE7-A569-87AC5F2E8376}" presName="ParentText" presStyleLbl="revTx" presStyleIdx="2" presStyleCnt="4">
        <dgm:presLayoutVars>
          <dgm:chMax val="0"/>
          <dgm:chPref val="0"/>
          <dgm:bulletEnabled val="1"/>
        </dgm:presLayoutVars>
      </dgm:prSet>
      <dgm:spPr/>
      <dgm:t>
        <a:bodyPr/>
        <a:lstStyle/>
        <a:p>
          <a:endParaRPr lang="zh-TW" altLang="en-US"/>
        </a:p>
      </dgm:t>
    </dgm:pt>
    <dgm:pt modelId="{CD3F84F3-4073-4D2B-B59C-8904E77B3FA6}" type="pres">
      <dgm:prSet presAssocID="{0086A128-76BA-4CE7-A569-87AC5F2E8376}" presName="Triangle" presStyleLbl="alignNode1" presStyleIdx="5" presStyleCnt="7"/>
      <dgm:spPr/>
    </dgm:pt>
    <dgm:pt modelId="{76D64B80-DC28-4E85-8BCD-0928CD86EEC7}" type="pres">
      <dgm:prSet presAssocID="{3B825BD0-79B6-4ABF-AEF5-2F7A27FDCF36}" presName="sibTrans" presStyleCnt="0"/>
      <dgm:spPr/>
    </dgm:pt>
    <dgm:pt modelId="{306F10FC-7887-4BA3-94AF-B72620E6701E}" type="pres">
      <dgm:prSet presAssocID="{3B825BD0-79B6-4ABF-AEF5-2F7A27FDCF36}" presName="space" presStyleCnt="0"/>
      <dgm:spPr/>
    </dgm:pt>
    <dgm:pt modelId="{0BF573C9-2CE8-4950-B552-4C62E67A8899}" type="pres">
      <dgm:prSet presAssocID="{0349C8C0-2A4B-4554-BC60-DD561A7E6303}" presName="composite" presStyleCnt="0"/>
      <dgm:spPr/>
    </dgm:pt>
    <dgm:pt modelId="{B695B542-9A2E-4567-B7AF-9415B0C29ED7}" type="pres">
      <dgm:prSet presAssocID="{0349C8C0-2A4B-4554-BC60-DD561A7E6303}" presName="LShape" presStyleLbl="alignNode1" presStyleIdx="6" presStyleCnt="7"/>
      <dgm:spPr/>
    </dgm:pt>
    <dgm:pt modelId="{C01BDE92-DBDC-4781-AEA7-C3DF7EE5CDE5}" type="pres">
      <dgm:prSet presAssocID="{0349C8C0-2A4B-4554-BC60-DD561A7E6303}" presName="ParentText" presStyleLbl="revTx" presStyleIdx="3" presStyleCnt="4">
        <dgm:presLayoutVars>
          <dgm:chMax val="0"/>
          <dgm:chPref val="0"/>
          <dgm:bulletEnabled val="1"/>
        </dgm:presLayoutVars>
      </dgm:prSet>
      <dgm:spPr/>
      <dgm:t>
        <a:bodyPr/>
        <a:lstStyle/>
        <a:p>
          <a:endParaRPr lang="zh-TW" altLang="en-US"/>
        </a:p>
      </dgm:t>
    </dgm:pt>
  </dgm:ptLst>
  <dgm:cxnLst>
    <dgm:cxn modelId="{53B6AAED-E06A-469D-9595-7B3C2065D819}" type="presOf" srcId="{0349C8C0-2A4B-4554-BC60-DD561A7E6303}" destId="{C01BDE92-DBDC-4781-AEA7-C3DF7EE5CDE5}" srcOrd="0" destOrd="0" presId="urn:microsoft.com/office/officeart/2009/3/layout/StepUpProcess"/>
    <dgm:cxn modelId="{E1A31D06-5CA3-444A-A252-2E2E2F34C379}" srcId="{FC4F27D8-C6BF-48C1-8835-521D481FE8A9}" destId="{0349C8C0-2A4B-4554-BC60-DD561A7E6303}" srcOrd="3" destOrd="0" parTransId="{947E5F51-4D22-454B-9B87-5ECD031292BA}" sibTransId="{397C6A6D-C310-4433-92B9-B645E61DA6F6}"/>
    <dgm:cxn modelId="{C23BF45A-E4A3-40D2-8531-9FA74085B1DC}" srcId="{FC4F27D8-C6BF-48C1-8835-521D481FE8A9}" destId="{952ACF08-96A8-4768-9701-46DCF36EF9DD}" srcOrd="0" destOrd="0" parTransId="{E923AF2B-03CA-410F-925F-31DA9C3C0034}" sibTransId="{92B1018A-4BF1-44EE-A01F-A09CB219DBAB}"/>
    <dgm:cxn modelId="{5E53E87B-5BFB-4A0F-9875-AA34E2A2A3DD}" type="presOf" srcId="{952ACF08-96A8-4768-9701-46DCF36EF9DD}" destId="{5E17DEDE-D550-43A7-9AAB-D286C31119A6}" srcOrd="0" destOrd="0" presId="urn:microsoft.com/office/officeart/2009/3/layout/StepUpProcess"/>
    <dgm:cxn modelId="{BDCEB577-0127-4D4E-BC15-212CD0C21EAB}" type="presOf" srcId="{FC4F27D8-C6BF-48C1-8835-521D481FE8A9}" destId="{FA30C3DB-452E-401B-B200-5E79B988ECC6}" srcOrd="0" destOrd="0" presId="urn:microsoft.com/office/officeart/2009/3/layout/StepUpProcess"/>
    <dgm:cxn modelId="{D0C1A888-A414-4F5B-A96B-C6AF0D1259A2}" srcId="{FC4F27D8-C6BF-48C1-8835-521D481FE8A9}" destId="{0086A128-76BA-4CE7-A569-87AC5F2E8376}" srcOrd="2" destOrd="0" parTransId="{B51EAA64-A1F2-465E-A721-B77B9E293F54}" sibTransId="{3B825BD0-79B6-4ABF-AEF5-2F7A27FDCF36}"/>
    <dgm:cxn modelId="{8A9BBAF0-7029-4CCD-94AB-C1345BD85A52}" type="presOf" srcId="{0086A128-76BA-4CE7-A569-87AC5F2E8376}" destId="{175635D2-9CAC-495D-9DF8-9FD45A489810}" srcOrd="0" destOrd="0" presId="urn:microsoft.com/office/officeart/2009/3/layout/StepUpProcess"/>
    <dgm:cxn modelId="{2C832ED2-E73B-4441-A1C6-B2471CF5E8AD}" type="presOf" srcId="{ACFA9D70-EF9A-414A-B72A-2B8A05829B9E}" destId="{ED712823-72B8-4FCE-BD90-2C213B97CD89}" srcOrd="0" destOrd="0" presId="urn:microsoft.com/office/officeart/2009/3/layout/StepUpProcess"/>
    <dgm:cxn modelId="{6EC44896-FDD6-4A20-8819-465F19044FF7}" srcId="{FC4F27D8-C6BF-48C1-8835-521D481FE8A9}" destId="{ACFA9D70-EF9A-414A-B72A-2B8A05829B9E}" srcOrd="1" destOrd="0" parTransId="{D6AFA115-4E15-45A7-A65F-C64CBC7DDEE0}" sibTransId="{83E8DC73-DB63-40EE-A43C-CB2DDA9DAECD}"/>
    <dgm:cxn modelId="{F6C3369D-D54C-457D-A365-B3CD7846F778}" type="presParOf" srcId="{FA30C3DB-452E-401B-B200-5E79B988ECC6}" destId="{122505D6-3A29-4CC8-B907-7D6C54E0BA6E}" srcOrd="0" destOrd="0" presId="urn:microsoft.com/office/officeart/2009/3/layout/StepUpProcess"/>
    <dgm:cxn modelId="{CEA3B43F-5A52-42A4-87E6-6BEEE262D419}" type="presParOf" srcId="{122505D6-3A29-4CC8-B907-7D6C54E0BA6E}" destId="{F19385F7-4F4C-4573-923D-DF08D1394CA2}" srcOrd="0" destOrd="0" presId="urn:microsoft.com/office/officeart/2009/3/layout/StepUpProcess"/>
    <dgm:cxn modelId="{13C83FEE-0A49-4FFF-839F-C3D883F5B708}" type="presParOf" srcId="{122505D6-3A29-4CC8-B907-7D6C54E0BA6E}" destId="{5E17DEDE-D550-43A7-9AAB-D286C31119A6}" srcOrd="1" destOrd="0" presId="urn:microsoft.com/office/officeart/2009/3/layout/StepUpProcess"/>
    <dgm:cxn modelId="{EF9B24C4-E16F-4C0F-B389-428D945467E6}" type="presParOf" srcId="{122505D6-3A29-4CC8-B907-7D6C54E0BA6E}" destId="{42C3D07A-2E8C-46CF-939F-6FD72650B35B}" srcOrd="2" destOrd="0" presId="urn:microsoft.com/office/officeart/2009/3/layout/StepUpProcess"/>
    <dgm:cxn modelId="{0CF6C52C-3AA2-4B9E-B35B-FB05A1D61CFA}" type="presParOf" srcId="{FA30C3DB-452E-401B-B200-5E79B988ECC6}" destId="{418C9EC5-A3BE-4E9C-90FE-A41EE561E1EC}" srcOrd="1" destOrd="0" presId="urn:microsoft.com/office/officeart/2009/3/layout/StepUpProcess"/>
    <dgm:cxn modelId="{501AB250-0146-4687-A418-4813568BFD58}" type="presParOf" srcId="{418C9EC5-A3BE-4E9C-90FE-A41EE561E1EC}" destId="{AA02AC7C-3AA3-40A2-BB5C-C894EEF2EDA3}" srcOrd="0" destOrd="0" presId="urn:microsoft.com/office/officeart/2009/3/layout/StepUpProcess"/>
    <dgm:cxn modelId="{E0841AF1-74F1-4015-8B81-350B0CD72CC9}" type="presParOf" srcId="{FA30C3DB-452E-401B-B200-5E79B988ECC6}" destId="{54F5CCAA-CF27-47BC-BCE7-D286E81542EE}" srcOrd="2" destOrd="0" presId="urn:microsoft.com/office/officeart/2009/3/layout/StepUpProcess"/>
    <dgm:cxn modelId="{60AD6C1D-E1F6-47FC-A91A-61848D177219}" type="presParOf" srcId="{54F5CCAA-CF27-47BC-BCE7-D286E81542EE}" destId="{E57EF719-08F9-4BD4-9121-705B04E2E9F0}" srcOrd="0" destOrd="0" presId="urn:microsoft.com/office/officeart/2009/3/layout/StepUpProcess"/>
    <dgm:cxn modelId="{78D71037-3506-43CD-BA11-AEE82A2B546E}" type="presParOf" srcId="{54F5CCAA-CF27-47BC-BCE7-D286E81542EE}" destId="{ED712823-72B8-4FCE-BD90-2C213B97CD89}" srcOrd="1" destOrd="0" presId="urn:microsoft.com/office/officeart/2009/3/layout/StepUpProcess"/>
    <dgm:cxn modelId="{FF09272C-0035-4E70-96E0-8421AEB4BBC3}" type="presParOf" srcId="{54F5CCAA-CF27-47BC-BCE7-D286E81542EE}" destId="{3C0AC3A3-3B54-4027-B9A3-E307C93E35D9}" srcOrd="2" destOrd="0" presId="urn:microsoft.com/office/officeart/2009/3/layout/StepUpProcess"/>
    <dgm:cxn modelId="{903432A2-8A5D-42AB-95A6-1DEB998121A2}" type="presParOf" srcId="{FA30C3DB-452E-401B-B200-5E79B988ECC6}" destId="{AC4D97A9-F3E2-473A-821D-79710CF0E36B}" srcOrd="3" destOrd="0" presId="urn:microsoft.com/office/officeart/2009/3/layout/StepUpProcess"/>
    <dgm:cxn modelId="{EC86F036-060D-4803-AA66-D9640A35599B}" type="presParOf" srcId="{AC4D97A9-F3E2-473A-821D-79710CF0E36B}" destId="{3520871F-62DD-42F6-9FF3-80AB428CC038}" srcOrd="0" destOrd="0" presId="urn:microsoft.com/office/officeart/2009/3/layout/StepUpProcess"/>
    <dgm:cxn modelId="{3619A1F2-3923-4AC0-9921-222622B7F753}" type="presParOf" srcId="{FA30C3DB-452E-401B-B200-5E79B988ECC6}" destId="{518DFA78-9B93-4A78-9202-B10204BB0041}" srcOrd="4" destOrd="0" presId="urn:microsoft.com/office/officeart/2009/3/layout/StepUpProcess"/>
    <dgm:cxn modelId="{C918381D-51BD-443B-8ACE-716ADCF77E10}" type="presParOf" srcId="{518DFA78-9B93-4A78-9202-B10204BB0041}" destId="{5993027D-3FFE-46D8-8463-ABDEB4DF96A2}" srcOrd="0" destOrd="0" presId="urn:microsoft.com/office/officeart/2009/3/layout/StepUpProcess"/>
    <dgm:cxn modelId="{DB5CAA4A-E8F4-4A57-8A34-9DDF2963A96A}" type="presParOf" srcId="{518DFA78-9B93-4A78-9202-B10204BB0041}" destId="{175635D2-9CAC-495D-9DF8-9FD45A489810}" srcOrd="1" destOrd="0" presId="urn:microsoft.com/office/officeart/2009/3/layout/StepUpProcess"/>
    <dgm:cxn modelId="{3C30067D-5E5C-414A-B28F-89152DEFB8FA}" type="presParOf" srcId="{518DFA78-9B93-4A78-9202-B10204BB0041}" destId="{CD3F84F3-4073-4D2B-B59C-8904E77B3FA6}" srcOrd="2" destOrd="0" presId="urn:microsoft.com/office/officeart/2009/3/layout/StepUpProcess"/>
    <dgm:cxn modelId="{B2532678-75E8-42B6-8A01-84CF882A8AE8}" type="presParOf" srcId="{FA30C3DB-452E-401B-B200-5E79B988ECC6}" destId="{76D64B80-DC28-4E85-8BCD-0928CD86EEC7}" srcOrd="5" destOrd="0" presId="urn:microsoft.com/office/officeart/2009/3/layout/StepUpProcess"/>
    <dgm:cxn modelId="{D9B37BAC-E302-401F-A59A-03EC58A545A6}" type="presParOf" srcId="{76D64B80-DC28-4E85-8BCD-0928CD86EEC7}" destId="{306F10FC-7887-4BA3-94AF-B72620E6701E}" srcOrd="0" destOrd="0" presId="urn:microsoft.com/office/officeart/2009/3/layout/StepUpProcess"/>
    <dgm:cxn modelId="{DEE5E765-C1A0-43FB-B15E-55F8BDDB8A18}" type="presParOf" srcId="{FA30C3DB-452E-401B-B200-5E79B988ECC6}" destId="{0BF573C9-2CE8-4950-B552-4C62E67A8899}" srcOrd="6" destOrd="0" presId="urn:microsoft.com/office/officeart/2009/3/layout/StepUpProcess"/>
    <dgm:cxn modelId="{2113574C-9EC0-42D5-9C71-5224820016BF}" type="presParOf" srcId="{0BF573C9-2CE8-4950-B552-4C62E67A8899}" destId="{B695B542-9A2E-4567-B7AF-9415B0C29ED7}" srcOrd="0" destOrd="0" presId="urn:microsoft.com/office/officeart/2009/3/layout/StepUpProcess"/>
    <dgm:cxn modelId="{C655DEC5-24F2-4078-9531-244078347069}" type="presParOf" srcId="{0BF573C9-2CE8-4950-B552-4C62E67A8899}" destId="{C01BDE92-DBDC-4781-AEA7-C3DF7EE5CDE5}"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ECFD79E-8923-472D-9FC6-6B3DAA9D64E3}"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zh-TW" altLang="en-US"/>
        </a:p>
      </dgm:t>
    </dgm:pt>
    <dgm:pt modelId="{9D2F216D-D6AF-404A-87DD-342C756FB3E7}">
      <dgm:prSet phldrT="[文字]" custT="1"/>
      <dgm:spPr>
        <a:solidFill>
          <a:schemeClr val="tx1"/>
        </a:solidFill>
      </dgm:spPr>
      <dgm:t>
        <a:bodyPr/>
        <a:lstStyle/>
        <a:p>
          <a:r>
            <a:rPr lang="zh-TW" altLang="en-US" sz="2400" b="1" i="0" dirty="0" smtClean="0"/>
            <a:t>運算思維</a:t>
          </a:r>
          <a:r>
            <a:rPr lang="en-US" altLang="zh-TW" sz="1800" dirty="0" smtClean="0"/>
            <a:t>CT Concepts</a:t>
          </a:r>
          <a:endParaRPr lang="zh-TW" altLang="en-US" sz="1800" dirty="0"/>
        </a:p>
      </dgm:t>
    </dgm:pt>
    <dgm:pt modelId="{25BC302B-5C81-414F-868C-FA8452EFFF24}" type="parTrans" cxnId="{E9D08510-B086-4B58-A0AF-B7B50ACE382A}">
      <dgm:prSet/>
      <dgm:spPr/>
      <dgm:t>
        <a:bodyPr/>
        <a:lstStyle/>
        <a:p>
          <a:endParaRPr lang="zh-TW" altLang="en-US" sz="1800"/>
        </a:p>
      </dgm:t>
    </dgm:pt>
    <dgm:pt modelId="{1D410190-DC72-48D0-88D9-EBEF480D85B3}" type="sibTrans" cxnId="{E9D08510-B086-4B58-A0AF-B7B50ACE382A}">
      <dgm:prSet/>
      <dgm:spPr/>
      <dgm:t>
        <a:bodyPr/>
        <a:lstStyle/>
        <a:p>
          <a:endParaRPr lang="zh-TW" altLang="en-US" sz="1800"/>
        </a:p>
      </dgm:t>
    </dgm:pt>
    <dgm:pt modelId="{0648A839-3759-48E5-A74B-AC0BBDAC87C9}">
      <dgm:prSet phldrT="[文字]" custT="1"/>
      <dgm:spPr>
        <a:solidFill>
          <a:srgbClr val="FFCCFF"/>
        </a:solidFill>
      </dgm:spPr>
      <dgm:t>
        <a:bodyPr/>
        <a:lstStyle/>
        <a:p>
          <a:r>
            <a:rPr lang="zh-TW" altLang="en-US" sz="1800" b="1" dirty="0" smtClean="0">
              <a:solidFill>
                <a:schemeClr val="tx1"/>
              </a:solidFill>
            </a:rPr>
            <a:t>問題拆解 </a:t>
          </a:r>
          <a:r>
            <a:rPr lang="en-US" altLang="en-US" sz="1200" dirty="0" smtClean="0">
              <a:solidFill>
                <a:schemeClr val="tx1"/>
              </a:solidFill>
            </a:rPr>
            <a:t>Decomposition</a:t>
          </a:r>
          <a:endParaRPr lang="zh-TW" altLang="en-US" sz="1200" dirty="0">
            <a:solidFill>
              <a:schemeClr val="tx1"/>
            </a:solidFill>
          </a:endParaRPr>
        </a:p>
      </dgm:t>
    </dgm:pt>
    <dgm:pt modelId="{2A61A5D7-51E8-49F2-8F35-B68CDB825F01}" type="parTrans" cxnId="{23FCDD04-F81D-4003-BD9C-5F209DF014F7}">
      <dgm:prSet/>
      <dgm:spPr/>
      <dgm:t>
        <a:bodyPr/>
        <a:lstStyle/>
        <a:p>
          <a:endParaRPr lang="zh-TW" altLang="en-US" sz="1800"/>
        </a:p>
      </dgm:t>
    </dgm:pt>
    <dgm:pt modelId="{B02CC0F8-EBE8-4E0D-8FDB-FFA91474F210}" type="sibTrans" cxnId="{23FCDD04-F81D-4003-BD9C-5F209DF014F7}">
      <dgm:prSet/>
      <dgm:spPr/>
      <dgm:t>
        <a:bodyPr/>
        <a:lstStyle/>
        <a:p>
          <a:endParaRPr lang="zh-TW" altLang="en-US" sz="1800"/>
        </a:p>
      </dgm:t>
    </dgm:pt>
    <dgm:pt modelId="{CADF7929-A624-439E-BDCE-FD0B35134F15}">
      <dgm:prSet custT="1"/>
      <dgm:spPr>
        <a:solidFill>
          <a:srgbClr val="FFCCFF"/>
        </a:solidFill>
      </dgm:spPr>
      <dgm:t>
        <a:bodyPr/>
        <a:lstStyle/>
        <a:p>
          <a:r>
            <a:rPr lang="zh-TW" altLang="en-US" sz="1800" b="1" dirty="0" smtClean="0">
              <a:solidFill>
                <a:schemeClr val="tx1"/>
              </a:solidFill>
            </a:rPr>
            <a:t>抽象化 </a:t>
          </a:r>
          <a:r>
            <a:rPr lang="en-US" altLang="en-US" sz="1600" dirty="0" smtClean="0">
              <a:solidFill>
                <a:schemeClr val="tx1"/>
              </a:solidFill>
            </a:rPr>
            <a:t>Abstraction</a:t>
          </a:r>
          <a:endParaRPr lang="zh-TW" altLang="en-US" sz="1600" dirty="0" smtClean="0">
            <a:solidFill>
              <a:schemeClr val="tx1"/>
            </a:solidFill>
          </a:endParaRPr>
        </a:p>
      </dgm:t>
    </dgm:pt>
    <dgm:pt modelId="{1B5D36A8-F731-4315-B639-5C92D8B98E3D}" type="parTrans" cxnId="{B80D397C-87B8-4EA8-9926-A3D59A3A2CAB}">
      <dgm:prSet/>
      <dgm:spPr/>
      <dgm:t>
        <a:bodyPr/>
        <a:lstStyle/>
        <a:p>
          <a:endParaRPr lang="zh-TW" altLang="en-US" sz="1800"/>
        </a:p>
      </dgm:t>
    </dgm:pt>
    <dgm:pt modelId="{BF34E403-CBCD-4C94-A35B-055D1E3A27A9}" type="sibTrans" cxnId="{B80D397C-87B8-4EA8-9926-A3D59A3A2CAB}">
      <dgm:prSet/>
      <dgm:spPr/>
      <dgm:t>
        <a:bodyPr/>
        <a:lstStyle/>
        <a:p>
          <a:endParaRPr lang="zh-TW" altLang="en-US" sz="1800"/>
        </a:p>
      </dgm:t>
    </dgm:pt>
    <dgm:pt modelId="{43596875-BCEF-4508-9002-283CD1AEE22C}">
      <dgm:prSet custT="1"/>
      <dgm:spPr>
        <a:solidFill>
          <a:srgbClr val="FFCCFF"/>
        </a:solidFill>
      </dgm:spPr>
      <dgm:t>
        <a:bodyPr/>
        <a:lstStyle/>
        <a:p>
          <a:r>
            <a:rPr lang="zh-TW" altLang="en-US" sz="1800" b="1" dirty="0" smtClean="0">
              <a:solidFill>
                <a:schemeClr val="tx1"/>
              </a:solidFill>
            </a:rPr>
            <a:t>樣式辨識 </a:t>
          </a:r>
          <a:r>
            <a:rPr lang="en-US" altLang="en-US" sz="1600" dirty="0" smtClean="0">
              <a:solidFill>
                <a:schemeClr val="tx1"/>
              </a:solidFill>
            </a:rPr>
            <a:t>Pattern Recognition</a:t>
          </a:r>
          <a:endParaRPr lang="zh-TW" altLang="en-US" sz="1600" dirty="0" smtClean="0">
            <a:solidFill>
              <a:schemeClr val="tx1"/>
            </a:solidFill>
          </a:endParaRPr>
        </a:p>
      </dgm:t>
    </dgm:pt>
    <dgm:pt modelId="{0ED99AAD-AF97-448A-82DE-43AE429E7978}" type="parTrans" cxnId="{D44B1D03-A55E-42A2-912A-9A945CEE2E99}">
      <dgm:prSet/>
      <dgm:spPr/>
      <dgm:t>
        <a:bodyPr/>
        <a:lstStyle/>
        <a:p>
          <a:endParaRPr lang="zh-TW" altLang="en-US" sz="1800"/>
        </a:p>
      </dgm:t>
    </dgm:pt>
    <dgm:pt modelId="{DF36C8C6-0541-4E47-BDF2-E2F8B5F49927}" type="sibTrans" cxnId="{D44B1D03-A55E-42A2-912A-9A945CEE2E99}">
      <dgm:prSet/>
      <dgm:spPr/>
      <dgm:t>
        <a:bodyPr/>
        <a:lstStyle/>
        <a:p>
          <a:endParaRPr lang="zh-TW" altLang="en-US" sz="1800"/>
        </a:p>
      </dgm:t>
    </dgm:pt>
    <dgm:pt modelId="{C6300CCF-A8AD-47C2-8FF3-172D2FD50EAD}">
      <dgm:prSet custT="1">
        <dgm:style>
          <a:lnRef idx="0">
            <a:scrgbClr r="0" g="0" b="0"/>
          </a:lnRef>
          <a:fillRef idx="0">
            <a:scrgbClr r="0" g="0" b="0"/>
          </a:fillRef>
          <a:effectRef idx="0">
            <a:scrgbClr r="0" g="0" b="0"/>
          </a:effectRef>
          <a:fontRef idx="minor">
            <a:schemeClr val="lt1"/>
          </a:fontRef>
        </dgm:style>
      </dgm:prSet>
      <dgm:spPr>
        <a:solidFill>
          <a:schemeClr val="accent4"/>
        </a:solidFill>
        <a:ln>
          <a:noFill/>
        </a:ln>
      </dgm:spPr>
      <dgm:t>
        <a:bodyPr/>
        <a:lstStyle/>
        <a:p>
          <a:r>
            <a:rPr lang="zh-TW" altLang="en-US" sz="1800" b="1" dirty="0" smtClean="0"/>
            <a:t>自動化</a:t>
          </a:r>
          <a:r>
            <a:rPr lang="zh-TW" altLang="en-US" sz="1200" dirty="0" smtClean="0"/>
            <a:t> </a:t>
          </a:r>
          <a:r>
            <a:rPr lang="en-US" altLang="en-US" sz="1600" dirty="0" smtClean="0"/>
            <a:t>Automation</a:t>
          </a:r>
          <a:endParaRPr lang="zh-TW" altLang="en-US" sz="1600" dirty="0" smtClean="0"/>
        </a:p>
      </dgm:t>
    </dgm:pt>
    <dgm:pt modelId="{CF94B370-7940-4AA6-B74F-B6A61CB3BFE9}" type="parTrans" cxnId="{067B282B-1584-4AFD-9E9A-5C7D5880B03E}">
      <dgm:prSet/>
      <dgm:spPr/>
      <dgm:t>
        <a:bodyPr/>
        <a:lstStyle/>
        <a:p>
          <a:endParaRPr lang="zh-TW" altLang="en-US" sz="1800"/>
        </a:p>
      </dgm:t>
    </dgm:pt>
    <dgm:pt modelId="{ABCF0F60-9C62-4583-9A55-5B5DA7F897B9}" type="sibTrans" cxnId="{067B282B-1584-4AFD-9E9A-5C7D5880B03E}">
      <dgm:prSet/>
      <dgm:spPr/>
      <dgm:t>
        <a:bodyPr/>
        <a:lstStyle/>
        <a:p>
          <a:endParaRPr lang="zh-TW" altLang="en-US" sz="1800"/>
        </a:p>
      </dgm:t>
    </dgm:pt>
    <dgm:pt modelId="{CC4CB720-326A-4EBC-B62B-901F87D6F4B5}">
      <dgm:prSet custT="1">
        <dgm:style>
          <a:lnRef idx="0">
            <a:scrgbClr r="0" g="0" b="0"/>
          </a:lnRef>
          <a:fillRef idx="0">
            <a:scrgbClr r="0" g="0" b="0"/>
          </a:fillRef>
          <a:effectRef idx="0">
            <a:scrgbClr r="0" g="0" b="0"/>
          </a:effectRef>
          <a:fontRef idx="minor">
            <a:schemeClr val="lt1"/>
          </a:fontRef>
        </dgm:style>
      </dgm:prSet>
      <dgm:spPr>
        <a:solidFill>
          <a:schemeClr val="accent4"/>
        </a:solidFill>
        <a:ln>
          <a:noFill/>
        </a:ln>
      </dgm:spPr>
      <dgm:t>
        <a:bodyPr/>
        <a:lstStyle/>
        <a:p>
          <a:r>
            <a:rPr lang="zh-TW" altLang="en-US" sz="1800" b="1" dirty="0" smtClean="0"/>
            <a:t>資料</a:t>
          </a:r>
          <a:r>
            <a:rPr lang="en-US" altLang="zh-TW" sz="1200" dirty="0" smtClean="0"/>
            <a:t/>
          </a:r>
          <a:br>
            <a:rPr lang="en-US" altLang="zh-TW" sz="1200" dirty="0" smtClean="0"/>
          </a:br>
          <a:r>
            <a:rPr lang="zh-TW" altLang="en-US" sz="1200" dirty="0" smtClean="0"/>
            <a:t>搜集分析表達</a:t>
          </a:r>
          <a:r>
            <a:rPr lang="en-US" altLang="zh-TW" sz="1200" dirty="0" smtClean="0"/>
            <a:t/>
          </a:r>
          <a:br>
            <a:rPr lang="en-US" altLang="zh-TW" sz="1200" dirty="0" smtClean="0"/>
          </a:br>
          <a:r>
            <a:rPr lang="en-US" altLang="zh-TW" sz="1200" dirty="0" smtClean="0"/>
            <a:t>Data Analysis Representation</a:t>
          </a:r>
          <a:endParaRPr lang="zh-TW" altLang="en-US" sz="1200" dirty="0" smtClean="0"/>
        </a:p>
      </dgm:t>
    </dgm:pt>
    <dgm:pt modelId="{2D8AEDF9-AED7-4C47-80E6-6032CADCA227}" type="parTrans" cxnId="{E42F66D1-8B65-43C7-96D0-E76152602412}">
      <dgm:prSet/>
      <dgm:spPr/>
      <dgm:t>
        <a:bodyPr/>
        <a:lstStyle/>
        <a:p>
          <a:endParaRPr lang="zh-TW" altLang="en-US" sz="1800"/>
        </a:p>
      </dgm:t>
    </dgm:pt>
    <dgm:pt modelId="{0319D8F3-034E-4A79-93EE-8F2329E53EF9}" type="sibTrans" cxnId="{E42F66D1-8B65-43C7-96D0-E76152602412}">
      <dgm:prSet/>
      <dgm:spPr/>
      <dgm:t>
        <a:bodyPr/>
        <a:lstStyle/>
        <a:p>
          <a:endParaRPr lang="zh-TW" altLang="en-US" sz="1800"/>
        </a:p>
      </dgm:t>
    </dgm:pt>
    <dgm:pt modelId="{02A84504-9B76-4220-9F68-5300A4005CD7}">
      <dgm:prSet custT="1"/>
      <dgm:spPr>
        <a:solidFill>
          <a:srgbClr val="FFCCFF"/>
        </a:solidFill>
      </dgm:spPr>
      <dgm:t>
        <a:bodyPr/>
        <a:lstStyle/>
        <a:p>
          <a:r>
            <a:rPr lang="zh-TW" altLang="en-US" sz="1200" b="1" dirty="0" smtClean="0">
              <a:solidFill>
                <a:schemeClr val="tx1"/>
              </a:solidFill>
            </a:rPr>
            <a:t>演算法設計 </a:t>
          </a:r>
          <a:r>
            <a:rPr lang="en-US" altLang="en-US" sz="1200" dirty="0" smtClean="0">
              <a:solidFill>
                <a:schemeClr val="tx1"/>
              </a:solidFill>
            </a:rPr>
            <a:t>Algorithm Design</a:t>
          </a:r>
          <a:endParaRPr lang="zh-TW" altLang="en-US" sz="1200" dirty="0" smtClean="0">
            <a:solidFill>
              <a:schemeClr val="tx1"/>
            </a:solidFill>
          </a:endParaRPr>
        </a:p>
      </dgm:t>
    </dgm:pt>
    <dgm:pt modelId="{BABA4EED-8791-48D0-BDC4-A6BEFC4BE2F9}" type="parTrans" cxnId="{8C892D08-A2E1-4A62-807B-0D038394BED0}">
      <dgm:prSet/>
      <dgm:spPr/>
      <dgm:t>
        <a:bodyPr/>
        <a:lstStyle/>
        <a:p>
          <a:endParaRPr lang="zh-TW" altLang="en-US"/>
        </a:p>
      </dgm:t>
    </dgm:pt>
    <dgm:pt modelId="{8252EFE5-7AFE-4D22-9DB0-1BAF93405908}" type="sibTrans" cxnId="{8C892D08-A2E1-4A62-807B-0D038394BED0}">
      <dgm:prSet/>
      <dgm:spPr/>
      <dgm:t>
        <a:bodyPr/>
        <a:lstStyle/>
        <a:p>
          <a:endParaRPr lang="zh-TW" altLang="en-US"/>
        </a:p>
      </dgm:t>
    </dgm:pt>
    <dgm:pt modelId="{8F1EAAC7-C6FC-4436-9E6E-6494F0090ED5}">
      <dgm:prSet custT="1">
        <dgm:style>
          <a:lnRef idx="0">
            <a:scrgbClr r="0" g="0" b="0"/>
          </a:lnRef>
          <a:fillRef idx="0">
            <a:scrgbClr r="0" g="0" b="0"/>
          </a:fillRef>
          <a:effectRef idx="0">
            <a:scrgbClr r="0" g="0" b="0"/>
          </a:effectRef>
          <a:fontRef idx="minor">
            <a:schemeClr val="lt1"/>
          </a:fontRef>
        </dgm:style>
      </dgm:prSet>
      <dgm:spPr>
        <a:solidFill>
          <a:schemeClr val="accent4"/>
        </a:solidFill>
        <a:ln>
          <a:noFill/>
        </a:ln>
      </dgm:spPr>
      <dgm:t>
        <a:bodyPr/>
        <a:lstStyle/>
        <a:p>
          <a:r>
            <a:rPr lang="zh-TW" altLang="en-US" sz="1400" b="1" dirty="0" smtClean="0"/>
            <a:t>樣式一般化 </a:t>
          </a:r>
          <a:r>
            <a:rPr lang="en-US" altLang="en-US" sz="1200" dirty="0" smtClean="0"/>
            <a:t>Pattern Generalization</a:t>
          </a:r>
          <a:endParaRPr lang="zh-TW" altLang="en-US" sz="1200" dirty="0" smtClean="0"/>
        </a:p>
      </dgm:t>
    </dgm:pt>
    <dgm:pt modelId="{19E3F952-74A6-4BF5-B4C8-2A7C00A147E7}" type="parTrans" cxnId="{F67E00CC-4FBD-493F-8139-C5AC0B5698F6}">
      <dgm:prSet/>
      <dgm:spPr/>
      <dgm:t>
        <a:bodyPr/>
        <a:lstStyle/>
        <a:p>
          <a:endParaRPr lang="zh-TW" altLang="en-US"/>
        </a:p>
      </dgm:t>
    </dgm:pt>
    <dgm:pt modelId="{59ADF6D0-FEB2-4332-9F4B-C7B6D3B19FF8}" type="sibTrans" cxnId="{F67E00CC-4FBD-493F-8139-C5AC0B5698F6}">
      <dgm:prSet/>
      <dgm:spPr/>
      <dgm:t>
        <a:bodyPr/>
        <a:lstStyle/>
        <a:p>
          <a:endParaRPr lang="zh-TW" altLang="en-US"/>
        </a:p>
      </dgm:t>
    </dgm:pt>
    <dgm:pt modelId="{006B8D0E-C008-4707-87AB-D6D9EE91584F}" type="pres">
      <dgm:prSet presAssocID="{5ECFD79E-8923-472D-9FC6-6B3DAA9D64E3}" presName="Name0" presStyleCnt="0">
        <dgm:presLayoutVars>
          <dgm:chMax val="1"/>
          <dgm:dir/>
          <dgm:animLvl val="ctr"/>
          <dgm:resizeHandles val="exact"/>
        </dgm:presLayoutVars>
      </dgm:prSet>
      <dgm:spPr/>
      <dgm:t>
        <a:bodyPr/>
        <a:lstStyle/>
        <a:p>
          <a:endParaRPr lang="zh-TW" altLang="en-US"/>
        </a:p>
      </dgm:t>
    </dgm:pt>
    <dgm:pt modelId="{AF8B2451-8736-4774-9A17-AB30AD659A95}" type="pres">
      <dgm:prSet presAssocID="{9D2F216D-D6AF-404A-87DD-342C756FB3E7}" presName="centerShape" presStyleLbl="node0" presStyleIdx="0" presStyleCnt="1"/>
      <dgm:spPr/>
      <dgm:t>
        <a:bodyPr/>
        <a:lstStyle/>
        <a:p>
          <a:endParaRPr lang="zh-TW" altLang="en-US"/>
        </a:p>
      </dgm:t>
    </dgm:pt>
    <dgm:pt modelId="{3951A816-A907-413E-9C38-5AE195E85B79}" type="pres">
      <dgm:prSet presAssocID="{0648A839-3759-48E5-A74B-AC0BBDAC87C9}" presName="node" presStyleLbl="node1" presStyleIdx="0" presStyleCnt="7">
        <dgm:presLayoutVars>
          <dgm:bulletEnabled val="1"/>
        </dgm:presLayoutVars>
      </dgm:prSet>
      <dgm:spPr/>
      <dgm:t>
        <a:bodyPr/>
        <a:lstStyle/>
        <a:p>
          <a:endParaRPr lang="zh-TW" altLang="en-US"/>
        </a:p>
      </dgm:t>
    </dgm:pt>
    <dgm:pt modelId="{55830C40-B52D-4CB6-9FD6-37386B8A320B}" type="pres">
      <dgm:prSet presAssocID="{0648A839-3759-48E5-A74B-AC0BBDAC87C9}" presName="dummy" presStyleCnt="0"/>
      <dgm:spPr/>
    </dgm:pt>
    <dgm:pt modelId="{A58452EF-CEEB-4A2F-87E1-030A1E1BAF04}" type="pres">
      <dgm:prSet presAssocID="{B02CC0F8-EBE8-4E0D-8FDB-FFA91474F210}" presName="sibTrans" presStyleLbl="sibTrans2D1" presStyleIdx="0" presStyleCnt="7"/>
      <dgm:spPr/>
      <dgm:t>
        <a:bodyPr/>
        <a:lstStyle/>
        <a:p>
          <a:endParaRPr lang="zh-TW" altLang="en-US"/>
        </a:p>
      </dgm:t>
    </dgm:pt>
    <dgm:pt modelId="{8F37CB82-C1A0-4DE0-86EF-540776B76320}" type="pres">
      <dgm:prSet presAssocID="{CADF7929-A624-439E-BDCE-FD0B35134F15}" presName="node" presStyleLbl="node1" presStyleIdx="1" presStyleCnt="7">
        <dgm:presLayoutVars>
          <dgm:bulletEnabled val="1"/>
        </dgm:presLayoutVars>
      </dgm:prSet>
      <dgm:spPr/>
      <dgm:t>
        <a:bodyPr/>
        <a:lstStyle/>
        <a:p>
          <a:endParaRPr lang="zh-TW" altLang="en-US"/>
        </a:p>
      </dgm:t>
    </dgm:pt>
    <dgm:pt modelId="{FECC96B6-C6B1-4B82-BCF5-008204C84D06}" type="pres">
      <dgm:prSet presAssocID="{CADF7929-A624-439E-BDCE-FD0B35134F15}" presName="dummy" presStyleCnt="0"/>
      <dgm:spPr/>
    </dgm:pt>
    <dgm:pt modelId="{ACF70210-B0D0-4B30-BF05-C1C43591AA87}" type="pres">
      <dgm:prSet presAssocID="{BF34E403-CBCD-4C94-A35B-055D1E3A27A9}" presName="sibTrans" presStyleLbl="sibTrans2D1" presStyleIdx="1" presStyleCnt="7"/>
      <dgm:spPr/>
      <dgm:t>
        <a:bodyPr/>
        <a:lstStyle/>
        <a:p>
          <a:endParaRPr lang="zh-TW" altLang="en-US"/>
        </a:p>
      </dgm:t>
    </dgm:pt>
    <dgm:pt modelId="{A76B902C-F794-4D4D-8992-CF6A46C98888}" type="pres">
      <dgm:prSet presAssocID="{43596875-BCEF-4508-9002-283CD1AEE22C}" presName="node" presStyleLbl="node1" presStyleIdx="2" presStyleCnt="7">
        <dgm:presLayoutVars>
          <dgm:bulletEnabled val="1"/>
        </dgm:presLayoutVars>
      </dgm:prSet>
      <dgm:spPr/>
      <dgm:t>
        <a:bodyPr/>
        <a:lstStyle/>
        <a:p>
          <a:endParaRPr lang="zh-TW" altLang="en-US"/>
        </a:p>
      </dgm:t>
    </dgm:pt>
    <dgm:pt modelId="{3DF2C9F4-7235-48C9-9CE1-2FE72CFB9666}" type="pres">
      <dgm:prSet presAssocID="{43596875-BCEF-4508-9002-283CD1AEE22C}" presName="dummy" presStyleCnt="0"/>
      <dgm:spPr/>
    </dgm:pt>
    <dgm:pt modelId="{8C1A4950-2BE3-429D-A6C2-92010E65BFD9}" type="pres">
      <dgm:prSet presAssocID="{DF36C8C6-0541-4E47-BDF2-E2F8B5F49927}" presName="sibTrans" presStyleLbl="sibTrans2D1" presStyleIdx="2" presStyleCnt="7"/>
      <dgm:spPr/>
      <dgm:t>
        <a:bodyPr/>
        <a:lstStyle/>
        <a:p>
          <a:endParaRPr lang="zh-TW" altLang="en-US"/>
        </a:p>
      </dgm:t>
    </dgm:pt>
    <dgm:pt modelId="{D98AADFD-E87E-4D79-B53C-90CE02C7B8BC}" type="pres">
      <dgm:prSet presAssocID="{02A84504-9B76-4220-9F68-5300A4005CD7}" presName="node" presStyleLbl="node1" presStyleIdx="3" presStyleCnt="7">
        <dgm:presLayoutVars>
          <dgm:bulletEnabled val="1"/>
        </dgm:presLayoutVars>
      </dgm:prSet>
      <dgm:spPr/>
      <dgm:t>
        <a:bodyPr/>
        <a:lstStyle/>
        <a:p>
          <a:endParaRPr lang="zh-TW" altLang="en-US"/>
        </a:p>
      </dgm:t>
    </dgm:pt>
    <dgm:pt modelId="{C7AC2116-1357-4DC9-ABB0-5B77984C429F}" type="pres">
      <dgm:prSet presAssocID="{02A84504-9B76-4220-9F68-5300A4005CD7}" presName="dummy" presStyleCnt="0"/>
      <dgm:spPr/>
    </dgm:pt>
    <dgm:pt modelId="{82FC6879-8C37-4207-8F46-CC3A644255EE}" type="pres">
      <dgm:prSet presAssocID="{8252EFE5-7AFE-4D22-9DB0-1BAF93405908}" presName="sibTrans" presStyleLbl="sibTrans2D1" presStyleIdx="3" presStyleCnt="7"/>
      <dgm:spPr/>
      <dgm:t>
        <a:bodyPr/>
        <a:lstStyle/>
        <a:p>
          <a:endParaRPr lang="zh-TW" altLang="en-US"/>
        </a:p>
      </dgm:t>
    </dgm:pt>
    <dgm:pt modelId="{E8C1C2E2-6008-4275-8243-9F1C234C9987}" type="pres">
      <dgm:prSet presAssocID="{C6300CCF-A8AD-47C2-8FF3-172D2FD50EAD}" presName="node" presStyleLbl="node1" presStyleIdx="4" presStyleCnt="7">
        <dgm:presLayoutVars>
          <dgm:bulletEnabled val="1"/>
        </dgm:presLayoutVars>
      </dgm:prSet>
      <dgm:spPr/>
      <dgm:t>
        <a:bodyPr/>
        <a:lstStyle/>
        <a:p>
          <a:endParaRPr lang="zh-TW" altLang="en-US"/>
        </a:p>
      </dgm:t>
    </dgm:pt>
    <dgm:pt modelId="{EDD3510D-C086-4957-A6C0-B99EBB102CEC}" type="pres">
      <dgm:prSet presAssocID="{C6300CCF-A8AD-47C2-8FF3-172D2FD50EAD}" presName="dummy" presStyleCnt="0"/>
      <dgm:spPr/>
    </dgm:pt>
    <dgm:pt modelId="{937D24DB-1C97-4B92-899C-F6E452A9CE95}" type="pres">
      <dgm:prSet presAssocID="{ABCF0F60-9C62-4583-9A55-5B5DA7F897B9}" presName="sibTrans" presStyleLbl="sibTrans2D1" presStyleIdx="4" presStyleCnt="7"/>
      <dgm:spPr/>
      <dgm:t>
        <a:bodyPr/>
        <a:lstStyle/>
        <a:p>
          <a:endParaRPr lang="zh-TW" altLang="en-US"/>
        </a:p>
      </dgm:t>
    </dgm:pt>
    <dgm:pt modelId="{41F09B07-787F-484B-8B60-B413D93720F9}" type="pres">
      <dgm:prSet presAssocID="{CC4CB720-326A-4EBC-B62B-901F87D6F4B5}" presName="node" presStyleLbl="node1" presStyleIdx="5" presStyleCnt="7">
        <dgm:presLayoutVars>
          <dgm:bulletEnabled val="1"/>
        </dgm:presLayoutVars>
      </dgm:prSet>
      <dgm:spPr/>
      <dgm:t>
        <a:bodyPr/>
        <a:lstStyle/>
        <a:p>
          <a:endParaRPr lang="zh-TW" altLang="en-US"/>
        </a:p>
      </dgm:t>
    </dgm:pt>
    <dgm:pt modelId="{E7703D3A-CD59-48A5-939E-8257902200B0}" type="pres">
      <dgm:prSet presAssocID="{CC4CB720-326A-4EBC-B62B-901F87D6F4B5}" presName="dummy" presStyleCnt="0"/>
      <dgm:spPr/>
    </dgm:pt>
    <dgm:pt modelId="{364F46B5-3CED-4101-AED5-3B3411E35706}" type="pres">
      <dgm:prSet presAssocID="{0319D8F3-034E-4A79-93EE-8F2329E53EF9}" presName="sibTrans" presStyleLbl="sibTrans2D1" presStyleIdx="5" presStyleCnt="7"/>
      <dgm:spPr/>
      <dgm:t>
        <a:bodyPr/>
        <a:lstStyle/>
        <a:p>
          <a:endParaRPr lang="zh-TW" altLang="en-US"/>
        </a:p>
      </dgm:t>
    </dgm:pt>
    <dgm:pt modelId="{CD96614F-EB07-44D0-A1AF-E735EDB9916F}" type="pres">
      <dgm:prSet presAssocID="{8F1EAAC7-C6FC-4436-9E6E-6494F0090ED5}" presName="node" presStyleLbl="node1" presStyleIdx="6" presStyleCnt="7">
        <dgm:presLayoutVars>
          <dgm:bulletEnabled val="1"/>
        </dgm:presLayoutVars>
      </dgm:prSet>
      <dgm:spPr/>
      <dgm:t>
        <a:bodyPr/>
        <a:lstStyle/>
        <a:p>
          <a:endParaRPr lang="zh-TW" altLang="en-US"/>
        </a:p>
      </dgm:t>
    </dgm:pt>
    <dgm:pt modelId="{9C5D4F63-39F6-4F0E-A2F6-D71FD858B5D5}" type="pres">
      <dgm:prSet presAssocID="{8F1EAAC7-C6FC-4436-9E6E-6494F0090ED5}" presName="dummy" presStyleCnt="0"/>
      <dgm:spPr/>
    </dgm:pt>
    <dgm:pt modelId="{6E65B4ED-2BB3-462C-82F0-B3A6EA085B5D}" type="pres">
      <dgm:prSet presAssocID="{59ADF6D0-FEB2-4332-9F4B-C7B6D3B19FF8}" presName="sibTrans" presStyleLbl="sibTrans2D1" presStyleIdx="6" presStyleCnt="7"/>
      <dgm:spPr/>
      <dgm:t>
        <a:bodyPr/>
        <a:lstStyle/>
        <a:p>
          <a:endParaRPr lang="zh-TW" altLang="en-US"/>
        </a:p>
      </dgm:t>
    </dgm:pt>
  </dgm:ptLst>
  <dgm:cxnLst>
    <dgm:cxn modelId="{581DFDBD-F79A-4A01-A5B0-A2233BE66327}" type="presOf" srcId="{DF36C8C6-0541-4E47-BDF2-E2F8B5F49927}" destId="{8C1A4950-2BE3-429D-A6C2-92010E65BFD9}" srcOrd="0" destOrd="0" presId="urn:microsoft.com/office/officeart/2005/8/layout/radial6"/>
    <dgm:cxn modelId="{8CABB03C-8D2E-461D-BDE8-02FAA0970939}" type="presOf" srcId="{0648A839-3759-48E5-A74B-AC0BBDAC87C9}" destId="{3951A816-A907-413E-9C38-5AE195E85B79}" srcOrd="0" destOrd="0" presId="urn:microsoft.com/office/officeart/2005/8/layout/radial6"/>
    <dgm:cxn modelId="{78AA6F73-9E24-4216-B33C-A0102E08DCB6}" type="presOf" srcId="{BF34E403-CBCD-4C94-A35B-055D1E3A27A9}" destId="{ACF70210-B0D0-4B30-BF05-C1C43591AA87}" srcOrd="0" destOrd="0" presId="urn:microsoft.com/office/officeart/2005/8/layout/radial6"/>
    <dgm:cxn modelId="{EBA0631B-EF6B-4E28-BACF-767BEA9CDBD1}" type="presOf" srcId="{ABCF0F60-9C62-4583-9A55-5B5DA7F897B9}" destId="{937D24DB-1C97-4B92-899C-F6E452A9CE95}" srcOrd="0" destOrd="0" presId="urn:microsoft.com/office/officeart/2005/8/layout/radial6"/>
    <dgm:cxn modelId="{14ADECFA-47B6-4198-A94D-F3E03B1AD2D9}" type="presOf" srcId="{C6300CCF-A8AD-47C2-8FF3-172D2FD50EAD}" destId="{E8C1C2E2-6008-4275-8243-9F1C234C9987}" srcOrd="0" destOrd="0" presId="urn:microsoft.com/office/officeart/2005/8/layout/radial6"/>
    <dgm:cxn modelId="{B80D397C-87B8-4EA8-9926-A3D59A3A2CAB}" srcId="{9D2F216D-D6AF-404A-87DD-342C756FB3E7}" destId="{CADF7929-A624-439E-BDCE-FD0B35134F15}" srcOrd="1" destOrd="0" parTransId="{1B5D36A8-F731-4315-B639-5C92D8B98E3D}" sibTransId="{BF34E403-CBCD-4C94-A35B-055D1E3A27A9}"/>
    <dgm:cxn modelId="{23FCDD04-F81D-4003-BD9C-5F209DF014F7}" srcId="{9D2F216D-D6AF-404A-87DD-342C756FB3E7}" destId="{0648A839-3759-48E5-A74B-AC0BBDAC87C9}" srcOrd="0" destOrd="0" parTransId="{2A61A5D7-51E8-49F2-8F35-B68CDB825F01}" sibTransId="{B02CC0F8-EBE8-4E0D-8FDB-FFA91474F210}"/>
    <dgm:cxn modelId="{F67E00CC-4FBD-493F-8139-C5AC0B5698F6}" srcId="{9D2F216D-D6AF-404A-87DD-342C756FB3E7}" destId="{8F1EAAC7-C6FC-4436-9E6E-6494F0090ED5}" srcOrd="6" destOrd="0" parTransId="{19E3F952-74A6-4BF5-B4C8-2A7C00A147E7}" sibTransId="{59ADF6D0-FEB2-4332-9F4B-C7B6D3B19FF8}"/>
    <dgm:cxn modelId="{24BE7BAF-4FA5-4488-BE00-9053E237ACF3}" type="presOf" srcId="{B02CC0F8-EBE8-4E0D-8FDB-FFA91474F210}" destId="{A58452EF-CEEB-4A2F-87E1-030A1E1BAF04}" srcOrd="0" destOrd="0" presId="urn:microsoft.com/office/officeart/2005/8/layout/radial6"/>
    <dgm:cxn modelId="{0341C9B4-D0EF-4AA9-B315-DD04F3FFE827}" type="presOf" srcId="{CADF7929-A624-439E-BDCE-FD0B35134F15}" destId="{8F37CB82-C1A0-4DE0-86EF-540776B76320}" srcOrd="0" destOrd="0" presId="urn:microsoft.com/office/officeart/2005/8/layout/radial6"/>
    <dgm:cxn modelId="{3979FC9A-1A9E-43E3-9079-2DF3043A4614}" type="presOf" srcId="{5ECFD79E-8923-472D-9FC6-6B3DAA9D64E3}" destId="{006B8D0E-C008-4707-87AB-D6D9EE91584F}" srcOrd="0" destOrd="0" presId="urn:microsoft.com/office/officeart/2005/8/layout/radial6"/>
    <dgm:cxn modelId="{8C892D08-A2E1-4A62-807B-0D038394BED0}" srcId="{9D2F216D-D6AF-404A-87DD-342C756FB3E7}" destId="{02A84504-9B76-4220-9F68-5300A4005CD7}" srcOrd="3" destOrd="0" parTransId="{BABA4EED-8791-48D0-BDC4-A6BEFC4BE2F9}" sibTransId="{8252EFE5-7AFE-4D22-9DB0-1BAF93405908}"/>
    <dgm:cxn modelId="{474EB077-022A-4A84-B759-85832AA9A490}" type="presOf" srcId="{59ADF6D0-FEB2-4332-9F4B-C7B6D3B19FF8}" destId="{6E65B4ED-2BB3-462C-82F0-B3A6EA085B5D}" srcOrd="0" destOrd="0" presId="urn:microsoft.com/office/officeart/2005/8/layout/radial6"/>
    <dgm:cxn modelId="{148A2782-4A29-42E7-9FC6-9CC37556D1A3}" type="presOf" srcId="{CC4CB720-326A-4EBC-B62B-901F87D6F4B5}" destId="{41F09B07-787F-484B-8B60-B413D93720F9}" srcOrd="0" destOrd="0" presId="urn:microsoft.com/office/officeart/2005/8/layout/radial6"/>
    <dgm:cxn modelId="{6C24EE37-EC4E-4BAF-8B77-C8BFBED0B6D1}" type="presOf" srcId="{43596875-BCEF-4508-9002-283CD1AEE22C}" destId="{A76B902C-F794-4D4D-8992-CF6A46C98888}" srcOrd="0" destOrd="0" presId="urn:microsoft.com/office/officeart/2005/8/layout/radial6"/>
    <dgm:cxn modelId="{CDDF820B-FE1C-4613-ACB6-745870FE343E}" type="presOf" srcId="{9D2F216D-D6AF-404A-87DD-342C756FB3E7}" destId="{AF8B2451-8736-4774-9A17-AB30AD659A95}" srcOrd="0" destOrd="0" presId="urn:microsoft.com/office/officeart/2005/8/layout/radial6"/>
    <dgm:cxn modelId="{3093F77F-5E66-4E4A-AE0F-DCDEAEB8CC85}" type="presOf" srcId="{8F1EAAC7-C6FC-4436-9E6E-6494F0090ED5}" destId="{CD96614F-EB07-44D0-A1AF-E735EDB9916F}" srcOrd="0" destOrd="0" presId="urn:microsoft.com/office/officeart/2005/8/layout/radial6"/>
    <dgm:cxn modelId="{07154E8B-289D-4280-B136-1AAEB1B09CD8}" type="presOf" srcId="{8252EFE5-7AFE-4D22-9DB0-1BAF93405908}" destId="{82FC6879-8C37-4207-8F46-CC3A644255EE}" srcOrd="0" destOrd="0" presId="urn:microsoft.com/office/officeart/2005/8/layout/radial6"/>
    <dgm:cxn modelId="{E9D08510-B086-4B58-A0AF-B7B50ACE382A}" srcId="{5ECFD79E-8923-472D-9FC6-6B3DAA9D64E3}" destId="{9D2F216D-D6AF-404A-87DD-342C756FB3E7}" srcOrd="0" destOrd="0" parTransId="{25BC302B-5C81-414F-868C-FA8452EFFF24}" sibTransId="{1D410190-DC72-48D0-88D9-EBEF480D85B3}"/>
    <dgm:cxn modelId="{067B282B-1584-4AFD-9E9A-5C7D5880B03E}" srcId="{9D2F216D-D6AF-404A-87DD-342C756FB3E7}" destId="{C6300CCF-A8AD-47C2-8FF3-172D2FD50EAD}" srcOrd="4" destOrd="0" parTransId="{CF94B370-7940-4AA6-B74F-B6A61CB3BFE9}" sibTransId="{ABCF0F60-9C62-4583-9A55-5B5DA7F897B9}"/>
    <dgm:cxn modelId="{E42F66D1-8B65-43C7-96D0-E76152602412}" srcId="{9D2F216D-D6AF-404A-87DD-342C756FB3E7}" destId="{CC4CB720-326A-4EBC-B62B-901F87D6F4B5}" srcOrd="5" destOrd="0" parTransId="{2D8AEDF9-AED7-4C47-80E6-6032CADCA227}" sibTransId="{0319D8F3-034E-4A79-93EE-8F2329E53EF9}"/>
    <dgm:cxn modelId="{D44B1D03-A55E-42A2-912A-9A945CEE2E99}" srcId="{9D2F216D-D6AF-404A-87DD-342C756FB3E7}" destId="{43596875-BCEF-4508-9002-283CD1AEE22C}" srcOrd="2" destOrd="0" parTransId="{0ED99AAD-AF97-448A-82DE-43AE429E7978}" sibTransId="{DF36C8C6-0541-4E47-BDF2-E2F8B5F49927}"/>
    <dgm:cxn modelId="{EBD75FF0-5C0A-4885-B349-2E2F2E28B648}" type="presOf" srcId="{02A84504-9B76-4220-9F68-5300A4005CD7}" destId="{D98AADFD-E87E-4D79-B53C-90CE02C7B8BC}" srcOrd="0" destOrd="0" presId="urn:microsoft.com/office/officeart/2005/8/layout/radial6"/>
    <dgm:cxn modelId="{D2DD71BC-EDCE-45C7-AA73-49783BBD2DF5}" type="presOf" srcId="{0319D8F3-034E-4A79-93EE-8F2329E53EF9}" destId="{364F46B5-3CED-4101-AED5-3B3411E35706}" srcOrd="0" destOrd="0" presId="urn:microsoft.com/office/officeart/2005/8/layout/radial6"/>
    <dgm:cxn modelId="{AEAE40A1-253D-4D6F-B515-BCB7D623A653}" type="presParOf" srcId="{006B8D0E-C008-4707-87AB-D6D9EE91584F}" destId="{AF8B2451-8736-4774-9A17-AB30AD659A95}" srcOrd="0" destOrd="0" presId="urn:microsoft.com/office/officeart/2005/8/layout/radial6"/>
    <dgm:cxn modelId="{7AECF325-B336-4844-A1C3-040E3807C533}" type="presParOf" srcId="{006B8D0E-C008-4707-87AB-D6D9EE91584F}" destId="{3951A816-A907-413E-9C38-5AE195E85B79}" srcOrd="1" destOrd="0" presId="urn:microsoft.com/office/officeart/2005/8/layout/radial6"/>
    <dgm:cxn modelId="{598B1920-BFCB-4B3F-BBA2-BEE2DE9F69E9}" type="presParOf" srcId="{006B8D0E-C008-4707-87AB-D6D9EE91584F}" destId="{55830C40-B52D-4CB6-9FD6-37386B8A320B}" srcOrd="2" destOrd="0" presId="urn:microsoft.com/office/officeart/2005/8/layout/radial6"/>
    <dgm:cxn modelId="{4CC80B75-ABF1-45EF-A83C-0421EDEECAEF}" type="presParOf" srcId="{006B8D0E-C008-4707-87AB-D6D9EE91584F}" destId="{A58452EF-CEEB-4A2F-87E1-030A1E1BAF04}" srcOrd="3" destOrd="0" presId="urn:microsoft.com/office/officeart/2005/8/layout/radial6"/>
    <dgm:cxn modelId="{7502DDDB-6B92-40FF-93DF-2DEB259157ED}" type="presParOf" srcId="{006B8D0E-C008-4707-87AB-D6D9EE91584F}" destId="{8F37CB82-C1A0-4DE0-86EF-540776B76320}" srcOrd="4" destOrd="0" presId="urn:microsoft.com/office/officeart/2005/8/layout/radial6"/>
    <dgm:cxn modelId="{54373AE8-49D2-40A9-83F2-B4E14B21868D}" type="presParOf" srcId="{006B8D0E-C008-4707-87AB-D6D9EE91584F}" destId="{FECC96B6-C6B1-4B82-BCF5-008204C84D06}" srcOrd="5" destOrd="0" presId="urn:microsoft.com/office/officeart/2005/8/layout/radial6"/>
    <dgm:cxn modelId="{E2F9F3A7-E08A-413E-8DCC-9863EB39BF05}" type="presParOf" srcId="{006B8D0E-C008-4707-87AB-D6D9EE91584F}" destId="{ACF70210-B0D0-4B30-BF05-C1C43591AA87}" srcOrd="6" destOrd="0" presId="urn:microsoft.com/office/officeart/2005/8/layout/radial6"/>
    <dgm:cxn modelId="{B8208005-CC4E-45D0-810A-E8FF70C1541A}" type="presParOf" srcId="{006B8D0E-C008-4707-87AB-D6D9EE91584F}" destId="{A76B902C-F794-4D4D-8992-CF6A46C98888}" srcOrd="7" destOrd="0" presId="urn:microsoft.com/office/officeart/2005/8/layout/radial6"/>
    <dgm:cxn modelId="{CFC8E3E8-40AD-4D84-8C31-05CDFFA8BD6A}" type="presParOf" srcId="{006B8D0E-C008-4707-87AB-D6D9EE91584F}" destId="{3DF2C9F4-7235-48C9-9CE1-2FE72CFB9666}" srcOrd="8" destOrd="0" presId="urn:microsoft.com/office/officeart/2005/8/layout/radial6"/>
    <dgm:cxn modelId="{11E2226B-9DD7-4369-8D1F-E37678CE9B85}" type="presParOf" srcId="{006B8D0E-C008-4707-87AB-D6D9EE91584F}" destId="{8C1A4950-2BE3-429D-A6C2-92010E65BFD9}" srcOrd="9" destOrd="0" presId="urn:microsoft.com/office/officeart/2005/8/layout/radial6"/>
    <dgm:cxn modelId="{583C1B89-31AE-4CDC-BFCB-4124626AC231}" type="presParOf" srcId="{006B8D0E-C008-4707-87AB-D6D9EE91584F}" destId="{D98AADFD-E87E-4D79-B53C-90CE02C7B8BC}" srcOrd="10" destOrd="0" presId="urn:microsoft.com/office/officeart/2005/8/layout/radial6"/>
    <dgm:cxn modelId="{7143D5F7-7756-4672-A2C9-81A0FF722CD3}" type="presParOf" srcId="{006B8D0E-C008-4707-87AB-D6D9EE91584F}" destId="{C7AC2116-1357-4DC9-ABB0-5B77984C429F}" srcOrd="11" destOrd="0" presId="urn:microsoft.com/office/officeart/2005/8/layout/radial6"/>
    <dgm:cxn modelId="{CFB98CD0-2E14-48A5-819A-890AD68B7BD3}" type="presParOf" srcId="{006B8D0E-C008-4707-87AB-D6D9EE91584F}" destId="{82FC6879-8C37-4207-8F46-CC3A644255EE}" srcOrd="12" destOrd="0" presId="urn:microsoft.com/office/officeart/2005/8/layout/radial6"/>
    <dgm:cxn modelId="{33A65864-4EA6-4190-B7B1-2C74B5C54A0A}" type="presParOf" srcId="{006B8D0E-C008-4707-87AB-D6D9EE91584F}" destId="{E8C1C2E2-6008-4275-8243-9F1C234C9987}" srcOrd="13" destOrd="0" presId="urn:microsoft.com/office/officeart/2005/8/layout/radial6"/>
    <dgm:cxn modelId="{1D3DC854-6AC8-4BEA-9072-14FE1750B070}" type="presParOf" srcId="{006B8D0E-C008-4707-87AB-D6D9EE91584F}" destId="{EDD3510D-C086-4957-A6C0-B99EBB102CEC}" srcOrd="14" destOrd="0" presId="urn:microsoft.com/office/officeart/2005/8/layout/radial6"/>
    <dgm:cxn modelId="{87BE8616-1C87-4B20-A355-4C7788A45713}" type="presParOf" srcId="{006B8D0E-C008-4707-87AB-D6D9EE91584F}" destId="{937D24DB-1C97-4B92-899C-F6E452A9CE95}" srcOrd="15" destOrd="0" presId="urn:microsoft.com/office/officeart/2005/8/layout/radial6"/>
    <dgm:cxn modelId="{D4760721-041A-4606-A05A-CC07C09BDB4F}" type="presParOf" srcId="{006B8D0E-C008-4707-87AB-D6D9EE91584F}" destId="{41F09B07-787F-484B-8B60-B413D93720F9}" srcOrd="16" destOrd="0" presId="urn:microsoft.com/office/officeart/2005/8/layout/radial6"/>
    <dgm:cxn modelId="{552856B6-BD43-42B4-897D-1CD0728B298A}" type="presParOf" srcId="{006B8D0E-C008-4707-87AB-D6D9EE91584F}" destId="{E7703D3A-CD59-48A5-939E-8257902200B0}" srcOrd="17" destOrd="0" presId="urn:microsoft.com/office/officeart/2005/8/layout/radial6"/>
    <dgm:cxn modelId="{9E114F2E-79BF-48F8-B42F-01C8C4C0C0DF}" type="presParOf" srcId="{006B8D0E-C008-4707-87AB-D6D9EE91584F}" destId="{364F46B5-3CED-4101-AED5-3B3411E35706}" srcOrd="18" destOrd="0" presId="urn:microsoft.com/office/officeart/2005/8/layout/radial6"/>
    <dgm:cxn modelId="{ACF60C86-EB5D-4C8B-9457-6DD621D6243F}" type="presParOf" srcId="{006B8D0E-C008-4707-87AB-D6D9EE91584F}" destId="{CD96614F-EB07-44D0-A1AF-E735EDB9916F}" srcOrd="19" destOrd="0" presId="urn:microsoft.com/office/officeart/2005/8/layout/radial6"/>
    <dgm:cxn modelId="{41C8AB19-2403-4F0F-8035-3A6BD042FD20}" type="presParOf" srcId="{006B8D0E-C008-4707-87AB-D6D9EE91584F}" destId="{9C5D4F63-39F6-4F0E-A2F6-D71FD858B5D5}" srcOrd="20" destOrd="0" presId="urn:microsoft.com/office/officeart/2005/8/layout/radial6"/>
    <dgm:cxn modelId="{CF1C1E73-8229-4C2D-A41A-5EF90A02B8CA}" type="presParOf" srcId="{006B8D0E-C008-4707-87AB-D6D9EE91584F}" destId="{6E65B4ED-2BB3-462C-82F0-B3A6EA085B5D}"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9E7FE-DB5E-4BE8-804A-A63D6AAB71A0}">
      <dsp:nvSpPr>
        <dsp:cNvPr id="0" name=""/>
        <dsp:cNvSpPr/>
      </dsp:nvSpPr>
      <dsp:spPr>
        <a:xfrm rot="5400000">
          <a:off x="3250654" y="71318"/>
          <a:ext cx="1095355" cy="952959"/>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系統</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管理</a:t>
          </a:r>
          <a:endParaRPr lang="zh-TW" altLang="en-US" sz="1600" b="1" kern="1200" dirty="0">
            <a:effectLst/>
          </a:endParaRPr>
        </a:p>
      </dsp:txBody>
      <dsp:txXfrm rot="-5400000">
        <a:off x="3470355" y="170813"/>
        <a:ext cx="655953" cy="753969"/>
      </dsp:txXfrm>
    </dsp:sp>
    <dsp:sp modelId="{A2F17F4F-53B5-4F96-BD8A-A0C9B7A5E5B4}">
      <dsp:nvSpPr>
        <dsp:cNvPr id="0" name=""/>
        <dsp:cNvSpPr/>
      </dsp:nvSpPr>
      <dsp:spPr>
        <a:xfrm>
          <a:off x="4303729" y="219191"/>
          <a:ext cx="1222416" cy="657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網管</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網站架設</a:t>
          </a:r>
          <a:endParaRPr lang="zh-TW" altLang="en-US" sz="1600" b="1" kern="1200" dirty="0">
            <a:effectLst/>
            <a:latin typeface="微軟正黑體" panose="020B0604030504040204" pitchFamily="34" charset="-120"/>
            <a:ea typeface="微軟正黑體" panose="020B0604030504040204" pitchFamily="34" charset="-120"/>
          </a:endParaRPr>
        </a:p>
      </dsp:txBody>
      <dsp:txXfrm>
        <a:off x="4303729" y="219191"/>
        <a:ext cx="1222416" cy="657213"/>
      </dsp:txXfrm>
    </dsp:sp>
    <dsp:sp modelId="{54F59BDA-35EC-40B6-AB43-87CF4DEDE527}">
      <dsp:nvSpPr>
        <dsp:cNvPr id="0" name=""/>
        <dsp:cNvSpPr/>
      </dsp:nvSpPr>
      <dsp:spPr>
        <a:xfrm rot="5400000">
          <a:off x="2221458" y="71318"/>
          <a:ext cx="1095355" cy="952959"/>
        </a:xfrm>
        <a:prstGeom prst="hexagon">
          <a:avLst>
            <a:gd name="adj" fmla="val 25000"/>
            <a:gd name="vf" fmla="val 11547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zh-TW" altLang="en-US" sz="1800" b="1" kern="1200" smtClean="0">
              <a:effectLst/>
              <a:latin typeface="微軟正黑體" panose="020B0604030504040204" pitchFamily="34" charset="-120"/>
              <a:ea typeface="微軟正黑體" panose="020B0604030504040204" pitchFamily="34" charset="-120"/>
            </a:rPr>
            <a:t>教室管理</a:t>
          </a:r>
          <a:endParaRPr lang="zh-TW" altLang="en-US" sz="1800" b="1" kern="1200" dirty="0">
            <a:effectLst/>
          </a:endParaRPr>
        </a:p>
      </dsp:txBody>
      <dsp:txXfrm rot="-5400000">
        <a:off x="2441159" y="170813"/>
        <a:ext cx="655953" cy="753969"/>
      </dsp:txXfrm>
    </dsp:sp>
    <dsp:sp modelId="{61BA49E7-F36E-4A3E-A124-CA81E8BD88FC}">
      <dsp:nvSpPr>
        <dsp:cNvPr id="0" name=""/>
        <dsp:cNvSpPr/>
      </dsp:nvSpPr>
      <dsp:spPr>
        <a:xfrm rot="5400000">
          <a:off x="2734084" y="1001055"/>
          <a:ext cx="1095355" cy="952959"/>
        </a:xfrm>
        <a:prstGeom prst="hexagon">
          <a:avLst>
            <a:gd name="adj" fmla="val 25000"/>
            <a:gd name="vf" fmla="val 11547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資訊</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教師</a:t>
          </a:r>
          <a:endParaRPr lang="zh-TW" altLang="en-US" sz="1600" b="1" kern="1200" dirty="0">
            <a:effectLst/>
          </a:endParaRPr>
        </a:p>
      </dsp:txBody>
      <dsp:txXfrm rot="-5400000">
        <a:off x="2953785" y="1100550"/>
        <a:ext cx="655953" cy="753969"/>
      </dsp:txXfrm>
    </dsp:sp>
    <dsp:sp modelId="{C8AD4260-29F4-4154-875B-4ABDA7BC620F}">
      <dsp:nvSpPr>
        <dsp:cNvPr id="0" name=""/>
        <dsp:cNvSpPr/>
      </dsp:nvSpPr>
      <dsp:spPr>
        <a:xfrm>
          <a:off x="1582865" y="1148928"/>
          <a:ext cx="1182984" cy="657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r" defTabSz="622300">
            <a:lnSpc>
              <a:spcPct val="90000"/>
            </a:lnSpc>
            <a:spcBef>
              <a:spcPct val="0"/>
            </a:spcBef>
            <a:spcAft>
              <a:spcPct val="35000"/>
            </a:spcAft>
          </a:pPr>
          <a:r>
            <a:rPr lang="zh-TW" altLang="en-US" sz="1400" b="1" kern="1200" smtClean="0">
              <a:effectLst/>
              <a:latin typeface="微軟正黑體" panose="020B0604030504040204" pitchFamily="34" charset="-120"/>
              <a:ea typeface="微軟正黑體" panose="020B0604030504040204" pitchFamily="34" charset="-120"/>
            </a:rPr>
            <a:t>程式教學</a:t>
          </a:r>
          <a:r>
            <a:rPr lang="en-US" altLang="zh-TW" sz="1400" b="1" kern="1200" smtClean="0">
              <a:effectLst/>
              <a:latin typeface="微軟正黑體" panose="020B0604030504040204" pitchFamily="34" charset="-120"/>
              <a:ea typeface="微軟正黑體" panose="020B0604030504040204" pitchFamily="34" charset="-120"/>
            </a:rPr>
            <a:t/>
          </a:r>
          <a:br>
            <a:rPr lang="en-US" altLang="zh-TW" sz="1400" b="1" kern="1200" smtClean="0">
              <a:effectLst/>
              <a:latin typeface="微軟正黑體" panose="020B0604030504040204" pitchFamily="34" charset="-120"/>
              <a:ea typeface="微軟正黑體" panose="020B0604030504040204" pitchFamily="34" charset="-120"/>
            </a:rPr>
          </a:br>
          <a:r>
            <a:rPr lang="zh-TW" altLang="en-US" sz="1400" b="1" kern="1200" smtClean="0">
              <a:effectLst/>
              <a:latin typeface="微軟正黑體" panose="020B0604030504040204" pitchFamily="34" charset="-120"/>
              <a:ea typeface="微軟正黑體" panose="020B0604030504040204" pitchFamily="34" charset="-120"/>
            </a:rPr>
            <a:t>專題研究</a:t>
          </a:r>
          <a:r>
            <a:rPr lang="en-US" altLang="zh-TW" sz="1400" b="1" kern="1200" smtClean="0">
              <a:effectLst/>
              <a:latin typeface="微軟正黑體" panose="020B0604030504040204" pitchFamily="34" charset="-120"/>
              <a:ea typeface="微軟正黑體" panose="020B0604030504040204" pitchFamily="34" charset="-120"/>
            </a:rPr>
            <a:t/>
          </a:r>
          <a:br>
            <a:rPr lang="en-US" altLang="zh-TW" sz="1400" b="1" kern="1200" smtClean="0">
              <a:effectLst/>
              <a:latin typeface="微軟正黑體" panose="020B0604030504040204" pitchFamily="34" charset="-120"/>
              <a:ea typeface="微軟正黑體" panose="020B0604030504040204" pitchFamily="34" charset="-120"/>
            </a:rPr>
          </a:br>
          <a:r>
            <a:rPr lang="zh-TW" altLang="en-US" sz="1400" b="1" kern="1200" smtClean="0">
              <a:effectLst/>
              <a:latin typeface="微軟正黑體" panose="020B0604030504040204" pitchFamily="34" charset="-120"/>
              <a:ea typeface="微軟正黑體" panose="020B0604030504040204" pitchFamily="34" charset="-120"/>
            </a:rPr>
            <a:t>創新教學</a:t>
          </a:r>
          <a:endParaRPr lang="zh-TW" altLang="en-US" sz="1400" b="1" kern="1200" dirty="0">
            <a:effectLst/>
            <a:latin typeface="微軟正黑體" panose="020B0604030504040204" pitchFamily="34" charset="-120"/>
            <a:ea typeface="微軟正黑體" panose="020B0604030504040204" pitchFamily="34" charset="-120"/>
          </a:endParaRPr>
        </a:p>
      </dsp:txBody>
      <dsp:txXfrm>
        <a:off x="1582865" y="1148928"/>
        <a:ext cx="1182984" cy="657213"/>
      </dsp:txXfrm>
    </dsp:sp>
    <dsp:sp modelId="{ACC73E8D-BFDA-4CBF-877E-2010364E98EB}">
      <dsp:nvSpPr>
        <dsp:cNvPr id="0" name=""/>
        <dsp:cNvSpPr/>
      </dsp:nvSpPr>
      <dsp:spPr>
        <a:xfrm rot="5400000">
          <a:off x="3763280" y="1001055"/>
          <a:ext cx="1095355" cy="952959"/>
        </a:xfrm>
        <a:prstGeom prst="hexagon">
          <a:avLst>
            <a:gd name="adj" fmla="val 25000"/>
            <a:gd name="vf" fmla="val 11547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競賽</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培訓</a:t>
          </a:r>
          <a:endParaRPr lang="zh-TW" altLang="en-US" sz="1600" b="1" kern="1200" dirty="0">
            <a:effectLst/>
          </a:endParaRPr>
        </a:p>
      </dsp:txBody>
      <dsp:txXfrm rot="-5400000">
        <a:off x="3982981" y="1100550"/>
        <a:ext cx="655953" cy="753969"/>
      </dsp:txXfrm>
    </dsp:sp>
    <dsp:sp modelId="{F13EBC0E-E609-4247-BE58-68EB351D3745}">
      <dsp:nvSpPr>
        <dsp:cNvPr id="0" name=""/>
        <dsp:cNvSpPr/>
      </dsp:nvSpPr>
      <dsp:spPr>
        <a:xfrm rot="5400000">
          <a:off x="3250654" y="1930793"/>
          <a:ext cx="1095355" cy="952959"/>
        </a:xfrm>
        <a:prstGeom prst="hexagon">
          <a:avLst>
            <a:gd name="adj" fmla="val 25000"/>
            <a:gd name="vf" fmla="val 11547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資訊</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組長</a:t>
          </a:r>
          <a:endParaRPr lang="zh-TW" altLang="en-US" sz="1600" b="1" kern="1200" dirty="0">
            <a:effectLst/>
          </a:endParaRPr>
        </a:p>
      </dsp:txBody>
      <dsp:txXfrm rot="-5400000">
        <a:off x="3470355" y="2030288"/>
        <a:ext cx="655953" cy="753969"/>
      </dsp:txXfrm>
    </dsp:sp>
    <dsp:sp modelId="{0C9DF3D3-CDC9-47D0-84D2-0B9794C2AD6B}">
      <dsp:nvSpPr>
        <dsp:cNvPr id="0" name=""/>
        <dsp:cNvSpPr/>
      </dsp:nvSpPr>
      <dsp:spPr>
        <a:xfrm>
          <a:off x="4303729" y="2078666"/>
          <a:ext cx="1222416" cy="657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TW" altLang="en-US" sz="1400" b="1" kern="1200" smtClean="0">
              <a:effectLst/>
              <a:latin typeface="微軟正黑體" panose="020B0604030504040204" pitchFamily="34" charset="-120"/>
              <a:ea typeface="微軟正黑體" panose="020B0604030504040204" pitchFamily="34" charset="-120"/>
            </a:rPr>
            <a:t>環境規畫</a:t>
          </a:r>
          <a:r>
            <a:rPr lang="en-US" altLang="zh-TW" sz="1400" b="1" kern="1200" smtClean="0">
              <a:effectLst/>
              <a:latin typeface="微軟正黑體" panose="020B0604030504040204" pitchFamily="34" charset="-120"/>
              <a:ea typeface="微軟正黑體" panose="020B0604030504040204" pitchFamily="34" charset="-120"/>
            </a:rPr>
            <a:t/>
          </a:r>
          <a:br>
            <a:rPr lang="en-US" altLang="zh-TW" sz="1400" b="1" kern="1200" smtClean="0">
              <a:effectLst/>
              <a:latin typeface="微軟正黑體" panose="020B0604030504040204" pitchFamily="34" charset="-120"/>
              <a:ea typeface="微軟正黑體" panose="020B0604030504040204" pitchFamily="34" charset="-120"/>
            </a:rPr>
          </a:br>
          <a:r>
            <a:rPr lang="zh-TW" altLang="en-US" sz="1400" b="1" kern="1200" smtClean="0">
              <a:effectLst/>
              <a:latin typeface="微軟正黑體" panose="020B0604030504040204" pitchFamily="34" charset="-120"/>
              <a:ea typeface="微軟正黑體" panose="020B0604030504040204" pitchFamily="34" charset="-120"/>
            </a:rPr>
            <a:t>教師研習</a:t>
          </a:r>
          <a:r>
            <a:rPr lang="en-US" altLang="zh-TW" sz="1400" b="1" kern="1200" smtClean="0">
              <a:effectLst/>
              <a:latin typeface="微軟正黑體" panose="020B0604030504040204" pitchFamily="34" charset="-120"/>
              <a:ea typeface="微軟正黑體" panose="020B0604030504040204" pitchFamily="34" charset="-120"/>
            </a:rPr>
            <a:t/>
          </a:r>
          <a:br>
            <a:rPr lang="en-US" altLang="zh-TW" sz="1400" b="1" kern="1200" smtClean="0">
              <a:effectLst/>
              <a:latin typeface="微軟正黑體" panose="020B0604030504040204" pitchFamily="34" charset="-120"/>
              <a:ea typeface="微軟正黑體" panose="020B0604030504040204" pitchFamily="34" charset="-120"/>
            </a:rPr>
          </a:br>
          <a:r>
            <a:rPr lang="zh-TW" altLang="en-US" sz="1400" b="1" kern="1200" smtClean="0">
              <a:effectLst/>
              <a:latin typeface="微軟正黑體" panose="020B0604030504040204" pitchFamily="34" charset="-120"/>
              <a:ea typeface="微軟正黑體" panose="020B0604030504040204" pitchFamily="34" charset="-120"/>
            </a:rPr>
            <a:t>計畫執行</a:t>
          </a:r>
          <a:endParaRPr lang="zh-TW" altLang="en-US" sz="1400" b="1" kern="1200" dirty="0">
            <a:effectLst/>
            <a:latin typeface="微軟正黑體" panose="020B0604030504040204" pitchFamily="34" charset="-120"/>
            <a:ea typeface="微軟正黑體" panose="020B0604030504040204" pitchFamily="34" charset="-120"/>
          </a:endParaRPr>
        </a:p>
      </dsp:txBody>
      <dsp:txXfrm>
        <a:off x="4303729" y="2078666"/>
        <a:ext cx="1222416" cy="657213"/>
      </dsp:txXfrm>
    </dsp:sp>
    <dsp:sp modelId="{6890B78F-973F-45C2-BEA8-52EFCCC9E7D3}">
      <dsp:nvSpPr>
        <dsp:cNvPr id="0" name=""/>
        <dsp:cNvSpPr/>
      </dsp:nvSpPr>
      <dsp:spPr>
        <a:xfrm rot="5400000">
          <a:off x="2221458" y="1930793"/>
          <a:ext cx="1095355" cy="952959"/>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zh-TW" altLang="en-US" sz="1600" b="1" kern="1200" smtClean="0">
              <a:effectLst/>
              <a:latin typeface="微軟正黑體" panose="020B0604030504040204" pitchFamily="34" charset="-120"/>
              <a:ea typeface="微軟正黑體" panose="020B0604030504040204" pitchFamily="34" charset="-120"/>
            </a:rPr>
            <a:t>社團</a:t>
          </a:r>
          <a:r>
            <a:rPr lang="en-US" altLang="zh-TW" sz="1600" b="1" kern="1200" smtClean="0">
              <a:effectLst/>
              <a:latin typeface="微軟正黑體" panose="020B0604030504040204" pitchFamily="34" charset="-120"/>
              <a:ea typeface="微軟正黑體" panose="020B0604030504040204" pitchFamily="34" charset="-120"/>
            </a:rPr>
            <a:t/>
          </a:r>
          <a:br>
            <a:rPr lang="en-US" altLang="zh-TW" sz="1600" b="1" kern="1200" smtClean="0">
              <a:effectLst/>
              <a:latin typeface="微軟正黑體" panose="020B0604030504040204" pitchFamily="34" charset="-120"/>
              <a:ea typeface="微軟正黑體" panose="020B0604030504040204" pitchFamily="34" charset="-120"/>
            </a:rPr>
          </a:br>
          <a:r>
            <a:rPr lang="zh-TW" altLang="en-US" sz="1600" b="1" kern="1200" smtClean="0">
              <a:effectLst/>
              <a:latin typeface="微軟正黑體" panose="020B0604030504040204" pitchFamily="34" charset="-120"/>
              <a:ea typeface="微軟正黑體" panose="020B0604030504040204" pitchFamily="34" charset="-120"/>
            </a:rPr>
            <a:t>指導</a:t>
          </a:r>
          <a:endParaRPr lang="en-US" altLang="zh-TW" sz="1600" b="1" kern="1200" dirty="0" smtClean="0">
            <a:effectLst/>
            <a:latin typeface="微軟正黑體" panose="020B0604030504040204" pitchFamily="34" charset="-120"/>
            <a:ea typeface="微軟正黑體" panose="020B0604030504040204" pitchFamily="34" charset="-120"/>
          </a:endParaRPr>
        </a:p>
      </dsp:txBody>
      <dsp:txXfrm rot="-5400000">
        <a:off x="2441159" y="2030288"/>
        <a:ext cx="655953" cy="7539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385F7-4F4C-4573-923D-DF08D1394CA2}">
      <dsp:nvSpPr>
        <dsp:cNvPr id="0" name=""/>
        <dsp:cNvSpPr/>
      </dsp:nvSpPr>
      <dsp:spPr>
        <a:xfrm rot="5400000">
          <a:off x="546828" y="2716800"/>
          <a:ext cx="1638464" cy="2726368"/>
        </a:xfrm>
        <a:prstGeom prst="corner">
          <a:avLst>
            <a:gd name="adj1" fmla="val 16120"/>
            <a:gd name="adj2" fmla="val 1611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E17DEDE-D550-43A7-9AAB-D286C31119A6}">
      <dsp:nvSpPr>
        <dsp:cNvPr id="0" name=""/>
        <dsp:cNvSpPr/>
      </dsp:nvSpPr>
      <dsp:spPr>
        <a:xfrm>
          <a:off x="273328" y="3531397"/>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US" altLang="zh-TW" sz="2800" b="1" kern="1200" dirty="0" smtClean="0">
              <a:solidFill>
                <a:schemeClr val="accent1"/>
              </a:solidFill>
            </a:rPr>
            <a:t>Programming</a:t>
          </a:r>
          <a:endParaRPr lang="en-US" altLang="zh-TW" sz="3200" b="1" kern="1200" dirty="0" smtClean="0">
            <a:solidFill>
              <a:schemeClr val="accent1"/>
            </a:solidFill>
          </a:endParaRPr>
        </a:p>
        <a:p>
          <a:pPr lvl="0" algn="ctr" defTabSz="1244600">
            <a:lnSpc>
              <a:spcPct val="90000"/>
            </a:lnSpc>
            <a:spcBef>
              <a:spcPct val="0"/>
            </a:spcBef>
            <a:spcAft>
              <a:spcPct val="35000"/>
            </a:spcAft>
          </a:pPr>
          <a:r>
            <a:rPr lang="zh-TW" altLang="en-US" sz="2800" b="1" kern="1200" dirty="0" smtClean="0">
              <a:solidFill>
                <a:srgbClr val="C00000"/>
              </a:solidFill>
            </a:rPr>
            <a:t>程式技能</a:t>
          </a:r>
          <a:endParaRPr lang="zh-TW" altLang="en-US" sz="3200" kern="1200" dirty="0">
            <a:solidFill>
              <a:srgbClr val="C00000"/>
            </a:solidFill>
          </a:endParaRPr>
        </a:p>
      </dsp:txBody>
      <dsp:txXfrm>
        <a:off x="273328" y="3531397"/>
        <a:ext cx="2461381" cy="2157544"/>
      </dsp:txXfrm>
    </dsp:sp>
    <dsp:sp modelId="{42C3D07A-2E8C-46CF-939F-6FD72650B35B}">
      <dsp:nvSpPr>
        <dsp:cNvPr id="0" name=""/>
        <dsp:cNvSpPr/>
      </dsp:nvSpPr>
      <dsp:spPr>
        <a:xfrm>
          <a:off x="2270297" y="2516082"/>
          <a:ext cx="464411" cy="464411"/>
        </a:xfrm>
        <a:prstGeom prst="triangle">
          <a:avLst>
            <a:gd name="adj" fmla="val 100000"/>
          </a:avLst>
        </a:prstGeom>
        <a:solidFill>
          <a:schemeClr val="accent2">
            <a:hueOff val="-220562"/>
            <a:satOff val="249"/>
            <a:lumOff val="588"/>
            <a:alphaOff val="0"/>
          </a:schemeClr>
        </a:solidFill>
        <a:ln w="15875" cap="flat" cmpd="sng" algn="ctr">
          <a:solidFill>
            <a:schemeClr val="accent2">
              <a:hueOff val="-220562"/>
              <a:satOff val="249"/>
              <a:lumOff val="58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57EF719-08F9-4BD4-9121-705B04E2E9F0}">
      <dsp:nvSpPr>
        <dsp:cNvPr id="0" name=""/>
        <dsp:cNvSpPr/>
      </dsp:nvSpPr>
      <dsp:spPr>
        <a:xfrm rot="5400000">
          <a:off x="3560040" y="1971178"/>
          <a:ext cx="1638464" cy="2726368"/>
        </a:xfrm>
        <a:prstGeom prst="corner">
          <a:avLst>
            <a:gd name="adj1" fmla="val 16120"/>
            <a:gd name="adj2" fmla="val 16110"/>
          </a:avLst>
        </a:prstGeom>
        <a:solidFill>
          <a:schemeClr val="accent2">
            <a:hueOff val="-441124"/>
            <a:satOff val="497"/>
            <a:lumOff val="1177"/>
            <a:alphaOff val="0"/>
          </a:schemeClr>
        </a:solidFill>
        <a:ln w="15875" cap="flat" cmpd="sng" algn="ctr">
          <a:solidFill>
            <a:schemeClr val="accent2">
              <a:hueOff val="-441124"/>
              <a:satOff val="497"/>
              <a:lumOff val="117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D712823-72B8-4FCE-BD90-2C213B97CD89}">
      <dsp:nvSpPr>
        <dsp:cNvPr id="0" name=""/>
        <dsp:cNvSpPr/>
      </dsp:nvSpPr>
      <dsp:spPr>
        <a:xfrm>
          <a:off x="3286539" y="2785775"/>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altLang="zh-TW" sz="3200" b="1" kern="1200" dirty="0" smtClean="0">
              <a:solidFill>
                <a:schemeClr val="accent1"/>
              </a:solidFill>
            </a:rPr>
            <a:t>Application</a:t>
          </a:r>
        </a:p>
        <a:p>
          <a:pPr lvl="0" algn="ctr" defTabSz="1422400">
            <a:lnSpc>
              <a:spcPct val="90000"/>
            </a:lnSpc>
            <a:spcBef>
              <a:spcPct val="0"/>
            </a:spcBef>
            <a:spcAft>
              <a:spcPct val="35000"/>
            </a:spcAft>
          </a:pPr>
          <a:r>
            <a:rPr lang="zh-TW" altLang="en-US" sz="2800" b="1" kern="1200" dirty="0" smtClean="0">
              <a:solidFill>
                <a:srgbClr val="C00000"/>
              </a:solidFill>
            </a:rPr>
            <a:t>軟硬體應用</a:t>
          </a:r>
          <a:endParaRPr lang="zh-TW" altLang="en-US" sz="3200" kern="1200" dirty="0">
            <a:solidFill>
              <a:srgbClr val="C00000"/>
            </a:solidFill>
          </a:endParaRPr>
        </a:p>
      </dsp:txBody>
      <dsp:txXfrm>
        <a:off x="3286539" y="2785775"/>
        <a:ext cx="2461381" cy="2157544"/>
      </dsp:txXfrm>
    </dsp:sp>
    <dsp:sp modelId="{3C0AC3A3-3B54-4027-B9A3-E307C93E35D9}">
      <dsp:nvSpPr>
        <dsp:cNvPr id="0" name=""/>
        <dsp:cNvSpPr/>
      </dsp:nvSpPr>
      <dsp:spPr>
        <a:xfrm>
          <a:off x="5283509" y="1770459"/>
          <a:ext cx="464411" cy="464411"/>
        </a:xfrm>
        <a:prstGeom prst="triangle">
          <a:avLst>
            <a:gd name="adj" fmla="val 100000"/>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993027D-3FFE-46D8-8463-ABDEB4DF96A2}">
      <dsp:nvSpPr>
        <dsp:cNvPr id="0" name=""/>
        <dsp:cNvSpPr/>
      </dsp:nvSpPr>
      <dsp:spPr>
        <a:xfrm rot="5400000">
          <a:off x="6573251" y="1225556"/>
          <a:ext cx="1638464" cy="2726368"/>
        </a:xfrm>
        <a:prstGeom prst="corner">
          <a:avLst>
            <a:gd name="adj1" fmla="val 16120"/>
            <a:gd name="adj2" fmla="val 16110"/>
          </a:avLst>
        </a:prstGeom>
        <a:solidFill>
          <a:schemeClr val="accent2">
            <a:hueOff val="-882249"/>
            <a:satOff val="995"/>
            <a:lumOff val="2353"/>
            <a:alphaOff val="0"/>
          </a:schemeClr>
        </a:solidFill>
        <a:ln w="15875" cap="flat" cmpd="sng" algn="ctr">
          <a:solidFill>
            <a:schemeClr val="accent2">
              <a:hueOff val="-882249"/>
              <a:satOff val="995"/>
              <a:lumOff val="235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75635D2-9CAC-495D-9DF8-9FD45A489810}">
      <dsp:nvSpPr>
        <dsp:cNvPr id="0" name=""/>
        <dsp:cNvSpPr/>
      </dsp:nvSpPr>
      <dsp:spPr>
        <a:xfrm>
          <a:off x="6299750" y="2040152"/>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n-US" altLang="zh-TW" sz="2400" b="1" kern="1200" dirty="0" smtClean="0">
              <a:solidFill>
                <a:schemeClr val="accent1"/>
              </a:solidFill>
            </a:rPr>
            <a:t>Problem Solving</a:t>
          </a:r>
          <a:endParaRPr lang="en-US" altLang="zh-TW" sz="3200" b="1" kern="1200" dirty="0" smtClean="0">
            <a:solidFill>
              <a:schemeClr val="accent1"/>
            </a:solidFill>
          </a:endParaRPr>
        </a:p>
        <a:p>
          <a:pPr lvl="0" algn="ctr" defTabSz="1066800">
            <a:lnSpc>
              <a:spcPct val="90000"/>
            </a:lnSpc>
            <a:spcBef>
              <a:spcPct val="0"/>
            </a:spcBef>
            <a:spcAft>
              <a:spcPct val="35000"/>
            </a:spcAft>
          </a:pPr>
          <a:r>
            <a:rPr lang="zh-TW" altLang="en-US" sz="2800" b="1" kern="1200" dirty="0" smtClean="0">
              <a:solidFill>
                <a:srgbClr val="C00000"/>
              </a:solidFill>
            </a:rPr>
            <a:t>問題解決</a:t>
          </a:r>
          <a:r>
            <a:rPr lang="en-US" altLang="zh-TW" sz="2800" b="1" kern="1200" dirty="0" smtClean="0">
              <a:solidFill>
                <a:srgbClr val="C00000"/>
              </a:solidFill>
            </a:rPr>
            <a:t/>
          </a:r>
          <a:br>
            <a:rPr lang="en-US" altLang="zh-TW" sz="2800" b="1" kern="1200" dirty="0" smtClean="0">
              <a:solidFill>
                <a:srgbClr val="C00000"/>
              </a:solidFill>
            </a:rPr>
          </a:br>
          <a:r>
            <a:rPr lang="zh-TW" altLang="en-US" sz="2800" b="1" kern="1200" dirty="0" smtClean="0">
              <a:solidFill>
                <a:srgbClr val="C00000"/>
              </a:solidFill>
            </a:rPr>
            <a:t>與電腦科學</a:t>
          </a:r>
          <a:endParaRPr lang="zh-TW" altLang="en-US" sz="2800" kern="1200" dirty="0">
            <a:solidFill>
              <a:srgbClr val="C00000"/>
            </a:solidFill>
          </a:endParaRPr>
        </a:p>
      </dsp:txBody>
      <dsp:txXfrm>
        <a:off x="6299750" y="2040152"/>
        <a:ext cx="2461381" cy="2157544"/>
      </dsp:txXfrm>
    </dsp:sp>
    <dsp:sp modelId="{CD3F84F3-4073-4D2B-B59C-8904E77B3FA6}">
      <dsp:nvSpPr>
        <dsp:cNvPr id="0" name=""/>
        <dsp:cNvSpPr/>
      </dsp:nvSpPr>
      <dsp:spPr>
        <a:xfrm>
          <a:off x="8296720" y="1024837"/>
          <a:ext cx="464411" cy="464411"/>
        </a:xfrm>
        <a:prstGeom prst="triangle">
          <a:avLst>
            <a:gd name="adj" fmla="val 100000"/>
          </a:avLst>
        </a:prstGeom>
        <a:solidFill>
          <a:schemeClr val="accent2">
            <a:hueOff val="-1102811"/>
            <a:satOff val="1243"/>
            <a:lumOff val="2942"/>
            <a:alphaOff val="0"/>
          </a:schemeClr>
        </a:solidFill>
        <a:ln w="15875" cap="flat" cmpd="sng" algn="ctr">
          <a:solidFill>
            <a:schemeClr val="accent2">
              <a:hueOff val="-1102811"/>
              <a:satOff val="1243"/>
              <a:lumOff val="294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695B542-9A2E-4567-B7AF-9415B0C29ED7}">
      <dsp:nvSpPr>
        <dsp:cNvPr id="0" name=""/>
        <dsp:cNvSpPr/>
      </dsp:nvSpPr>
      <dsp:spPr>
        <a:xfrm rot="5400000">
          <a:off x="9586462" y="479933"/>
          <a:ext cx="1638464" cy="2726368"/>
        </a:xfrm>
        <a:prstGeom prst="corner">
          <a:avLst>
            <a:gd name="adj1" fmla="val 16120"/>
            <a:gd name="adj2" fmla="val 16110"/>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C01BDE92-DBDC-4781-AEA7-C3DF7EE5CDE5}">
      <dsp:nvSpPr>
        <dsp:cNvPr id="0" name=""/>
        <dsp:cNvSpPr/>
      </dsp:nvSpPr>
      <dsp:spPr>
        <a:xfrm>
          <a:off x="9312962" y="1294530"/>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US" altLang="zh-TW" sz="2800" b="1" kern="1200" dirty="0" smtClean="0">
              <a:solidFill>
                <a:schemeClr val="accent1"/>
              </a:solidFill>
            </a:rPr>
            <a:t>Computational Thinking</a:t>
          </a:r>
          <a:endParaRPr lang="en-US" altLang="zh-TW" sz="3200" b="1" kern="1200" dirty="0" smtClean="0">
            <a:solidFill>
              <a:schemeClr val="accent1"/>
            </a:solidFill>
          </a:endParaRPr>
        </a:p>
        <a:p>
          <a:pPr lvl="0" algn="ctr" defTabSz="1244600">
            <a:lnSpc>
              <a:spcPct val="90000"/>
            </a:lnSpc>
            <a:spcBef>
              <a:spcPct val="0"/>
            </a:spcBef>
            <a:spcAft>
              <a:spcPct val="35000"/>
            </a:spcAft>
          </a:pPr>
          <a:r>
            <a:rPr lang="zh-TW" altLang="en-US" sz="2800" b="1" kern="1200" dirty="0" smtClean="0">
              <a:solidFill>
                <a:srgbClr val="C00000"/>
              </a:solidFill>
            </a:rPr>
            <a:t>運算思維</a:t>
          </a:r>
          <a:endParaRPr lang="zh-TW" altLang="en-US" sz="2800" kern="1200" dirty="0">
            <a:solidFill>
              <a:srgbClr val="C00000"/>
            </a:solidFill>
          </a:endParaRPr>
        </a:p>
      </dsp:txBody>
      <dsp:txXfrm>
        <a:off x="9312962" y="1294530"/>
        <a:ext cx="2461381" cy="2157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385F7-4F4C-4573-923D-DF08D1394CA2}">
      <dsp:nvSpPr>
        <dsp:cNvPr id="0" name=""/>
        <dsp:cNvSpPr/>
      </dsp:nvSpPr>
      <dsp:spPr>
        <a:xfrm rot="5400000">
          <a:off x="546828" y="2716800"/>
          <a:ext cx="1638464" cy="2726368"/>
        </a:xfrm>
        <a:prstGeom prst="corner">
          <a:avLst>
            <a:gd name="adj1" fmla="val 16120"/>
            <a:gd name="adj2" fmla="val 1611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17DEDE-D550-43A7-9AAB-D286C31119A6}">
      <dsp:nvSpPr>
        <dsp:cNvPr id="0" name=""/>
        <dsp:cNvSpPr/>
      </dsp:nvSpPr>
      <dsp:spPr>
        <a:xfrm>
          <a:off x="273328" y="3531397"/>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lvl="0" algn="ctr" defTabSz="2133600">
            <a:lnSpc>
              <a:spcPct val="90000"/>
            </a:lnSpc>
            <a:spcBef>
              <a:spcPct val="0"/>
            </a:spcBef>
            <a:spcAft>
              <a:spcPct val="35000"/>
            </a:spcAft>
          </a:pPr>
          <a:r>
            <a:rPr lang="en-US" altLang="en-US" sz="4800" b="1" kern="1200" dirty="0" smtClean="0">
              <a:solidFill>
                <a:srgbClr val="C00000"/>
              </a:solidFill>
            </a:rPr>
            <a:t>ICT</a:t>
          </a:r>
          <a:r>
            <a:rPr lang="en-US" altLang="zh-TW" sz="4800" b="1" kern="1200" dirty="0" smtClean="0">
              <a:solidFill>
                <a:srgbClr val="C00000"/>
              </a:solidFill>
            </a:rPr>
            <a:t/>
          </a:r>
          <a:br>
            <a:rPr lang="en-US" altLang="zh-TW" sz="4800" b="1" kern="1200" dirty="0" smtClean="0">
              <a:solidFill>
                <a:srgbClr val="C00000"/>
              </a:solidFill>
            </a:rPr>
          </a:br>
          <a:endParaRPr lang="zh-TW" altLang="en-US" sz="4800" kern="1200" dirty="0">
            <a:solidFill>
              <a:srgbClr val="C00000"/>
            </a:solidFill>
          </a:endParaRPr>
        </a:p>
      </dsp:txBody>
      <dsp:txXfrm>
        <a:off x="273328" y="3531397"/>
        <a:ext cx="2461381" cy="2157544"/>
      </dsp:txXfrm>
    </dsp:sp>
    <dsp:sp modelId="{42C3D07A-2E8C-46CF-939F-6FD72650B35B}">
      <dsp:nvSpPr>
        <dsp:cNvPr id="0" name=""/>
        <dsp:cNvSpPr/>
      </dsp:nvSpPr>
      <dsp:spPr>
        <a:xfrm>
          <a:off x="2270297" y="2516082"/>
          <a:ext cx="464411" cy="464411"/>
        </a:xfrm>
        <a:prstGeom prst="triangle">
          <a:avLst>
            <a:gd name="adj" fmla="val 10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7EF719-08F9-4BD4-9121-705B04E2E9F0}">
      <dsp:nvSpPr>
        <dsp:cNvPr id="0" name=""/>
        <dsp:cNvSpPr/>
      </dsp:nvSpPr>
      <dsp:spPr>
        <a:xfrm rot="5400000">
          <a:off x="3560040" y="1971178"/>
          <a:ext cx="1638464" cy="2726368"/>
        </a:xfrm>
        <a:prstGeom prst="corner">
          <a:avLst>
            <a:gd name="adj1" fmla="val 16120"/>
            <a:gd name="adj2" fmla="val 1611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712823-72B8-4FCE-BD90-2C213B97CD89}">
      <dsp:nvSpPr>
        <dsp:cNvPr id="0" name=""/>
        <dsp:cNvSpPr/>
      </dsp:nvSpPr>
      <dsp:spPr>
        <a:xfrm>
          <a:off x="3286539" y="2785775"/>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altLang="zh-TW" sz="3200" b="1" kern="1200" dirty="0" smtClean="0">
              <a:solidFill>
                <a:srgbClr val="C00000"/>
              </a:solidFill>
            </a:rPr>
            <a:t>Information fluency</a:t>
          </a:r>
          <a:endParaRPr lang="zh-TW" altLang="en-US" sz="3200" b="1" kern="1200" dirty="0">
            <a:solidFill>
              <a:srgbClr val="C00000"/>
            </a:solidFill>
          </a:endParaRPr>
        </a:p>
      </dsp:txBody>
      <dsp:txXfrm>
        <a:off x="3286539" y="2785775"/>
        <a:ext cx="2461381" cy="2157544"/>
      </dsp:txXfrm>
    </dsp:sp>
    <dsp:sp modelId="{3C0AC3A3-3B54-4027-B9A3-E307C93E35D9}">
      <dsp:nvSpPr>
        <dsp:cNvPr id="0" name=""/>
        <dsp:cNvSpPr/>
      </dsp:nvSpPr>
      <dsp:spPr>
        <a:xfrm>
          <a:off x="5283509" y="1770459"/>
          <a:ext cx="464411" cy="464411"/>
        </a:xfrm>
        <a:prstGeom prst="triangle">
          <a:avLst>
            <a:gd name="adj" fmla="val 10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93027D-3FFE-46D8-8463-ABDEB4DF96A2}">
      <dsp:nvSpPr>
        <dsp:cNvPr id="0" name=""/>
        <dsp:cNvSpPr/>
      </dsp:nvSpPr>
      <dsp:spPr>
        <a:xfrm rot="5400000">
          <a:off x="6573251" y="1225556"/>
          <a:ext cx="1638464" cy="2726368"/>
        </a:xfrm>
        <a:prstGeom prst="corner">
          <a:avLst>
            <a:gd name="adj1" fmla="val 16120"/>
            <a:gd name="adj2" fmla="val 1611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5635D2-9CAC-495D-9DF8-9FD45A489810}">
      <dsp:nvSpPr>
        <dsp:cNvPr id="0" name=""/>
        <dsp:cNvSpPr/>
      </dsp:nvSpPr>
      <dsp:spPr>
        <a:xfrm>
          <a:off x="6299750" y="2040152"/>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US" altLang="zh-TW" sz="2800" b="1" kern="1200" dirty="0" smtClean="0">
              <a:solidFill>
                <a:srgbClr val="C00000"/>
              </a:solidFill>
              <a:effectLst/>
            </a:rPr>
            <a:t>Computational Thinking</a:t>
          </a:r>
          <a:endParaRPr lang="zh-TW" altLang="en-US" sz="2800" kern="1200" dirty="0">
            <a:solidFill>
              <a:srgbClr val="C00000"/>
            </a:solidFill>
            <a:effectLst/>
          </a:endParaRPr>
        </a:p>
      </dsp:txBody>
      <dsp:txXfrm>
        <a:off x="6299750" y="2040152"/>
        <a:ext cx="2461381" cy="2157544"/>
      </dsp:txXfrm>
    </dsp:sp>
    <dsp:sp modelId="{CD3F84F3-4073-4D2B-B59C-8904E77B3FA6}">
      <dsp:nvSpPr>
        <dsp:cNvPr id="0" name=""/>
        <dsp:cNvSpPr/>
      </dsp:nvSpPr>
      <dsp:spPr>
        <a:xfrm>
          <a:off x="8296720" y="1024837"/>
          <a:ext cx="464411" cy="464411"/>
        </a:xfrm>
        <a:prstGeom prst="triangle">
          <a:avLst>
            <a:gd name="adj" fmla="val 10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95B542-9A2E-4567-B7AF-9415B0C29ED7}">
      <dsp:nvSpPr>
        <dsp:cNvPr id="0" name=""/>
        <dsp:cNvSpPr/>
      </dsp:nvSpPr>
      <dsp:spPr>
        <a:xfrm rot="5400000">
          <a:off x="9586462" y="479933"/>
          <a:ext cx="1638464" cy="2726368"/>
        </a:xfrm>
        <a:prstGeom prst="corner">
          <a:avLst>
            <a:gd name="adj1" fmla="val 16120"/>
            <a:gd name="adj2" fmla="val 1611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1BDE92-DBDC-4781-AEA7-C3DF7EE5CDE5}">
      <dsp:nvSpPr>
        <dsp:cNvPr id="0" name=""/>
        <dsp:cNvSpPr/>
      </dsp:nvSpPr>
      <dsp:spPr>
        <a:xfrm>
          <a:off x="9312962" y="1294530"/>
          <a:ext cx="2461381" cy="215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altLang="zh-TW" sz="3200" b="1" kern="1200" dirty="0" smtClean="0">
              <a:solidFill>
                <a:srgbClr val="C00000"/>
              </a:solidFill>
            </a:rPr>
            <a:t>STEM Education</a:t>
          </a:r>
          <a:endParaRPr lang="zh-TW" altLang="en-US" sz="3200" kern="1200" dirty="0">
            <a:solidFill>
              <a:srgbClr val="C00000"/>
            </a:solidFill>
          </a:endParaRPr>
        </a:p>
      </dsp:txBody>
      <dsp:txXfrm>
        <a:off x="9312962" y="1294530"/>
        <a:ext cx="2461381" cy="21575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5B4ED-2BB3-462C-82F0-B3A6EA085B5D}">
      <dsp:nvSpPr>
        <dsp:cNvPr id="0" name=""/>
        <dsp:cNvSpPr/>
      </dsp:nvSpPr>
      <dsp:spPr>
        <a:xfrm>
          <a:off x="3362010" y="691001"/>
          <a:ext cx="5467087" cy="5467087"/>
        </a:xfrm>
        <a:prstGeom prst="blockArc">
          <a:avLst>
            <a:gd name="adj1" fmla="val 13114286"/>
            <a:gd name="adj2" fmla="val 16200000"/>
            <a:gd name="adj3" fmla="val 391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4F46B5-3CED-4101-AED5-3B3411E35706}">
      <dsp:nvSpPr>
        <dsp:cNvPr id="0" name=""/>
        <dsp:cNvSpPr/>
      </dsp:nvSpPr>
      <dsp:spPr>
        <a:xfrm>
          <a:off x="3362010" y="691001"/>
          <a:ext cx="5467087" cy="5467087"/>
        </a:xfrm>
        <a:prstGeom prst="blockArc">
          <a:avLst>
            <a:gd name="adj1" fmla="val 10028571"/>
            <a:gd name="adj2" fmla="val 13114286"/>
            <a:gd name="adj3" fmla="val 391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D24DB-1C97-4B92-899C-F6E452A9CE95}">
      <dsp:nvSpPr>
        <dsp:cNvPr id="0" name=""/>
        <dsp:cNvSpPr/>
      </dsp:nvSpPr>
      <dsp:spPr>
        <a:xfrm>
          <a:off x="3362010" y="691001"/>
          <a:ext cx="5467087" cy="5467087"/>
        </a:xfrm>
        <a:prstGeom prst="blockArc">
          <a:avLst>
            <a:gd name="adj1" fmla="val 6942857"/>
            <a:gd name="adj2" fmla="val 10028571"/>
            <a:gd name="adj3" fmla="val 391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FC6879-8C37-4207-8F46-CC3A644255EE}">
      <dsp:nvSpPr>
        <dsp:cNvPr id="0" name=""/>
        <dsp:cNvSpPr/>
      </dsp:nvSpPr>
      <dsp:spPr>
        <a:xfrm>
          <a:off x="3362010" y="691001"/>
          <a:ext cx="5467087" cy="5467087"/>
        </a:xfrm>
        <a:prstGeom prst="blockArc">
          <a:avLst>
            <a:gd name="adj1" fmla="val 3857143"/>
            <a:gd name="adj2" fmla="val 6942857"/>
            <a:gd name="adj3" fmla="val 391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1A4950-2BE3-429D-A6C2-92010E65BFD9}">
      <dsp:nvSpPr>
        <dsp:cNvPr id="0" name=""/>
        <dsp:cNvSpPr/>
      </dsp:nvSpPr>
      <dsp:spPr>
        <a:xfrm>
          <a:off x="3362010" y="691001"/>
          <a:ext cx="5467087" cy="5467087"/>
        </a:xfrm>
        <a:prstGeom prst="blockArc">
          <a:avLst>
            <a:gd name="adj1" fmla="val 771429"/>
            <a:gd name="adj2" fmla="val 3857143"/>
            <a:gd name="adj3" fmla="val 391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F70210-B0D0-4B30-BF05-C1C43591AA87}">
      <dsp:nvSpPr>
        <dsp:cNvPr id="0" name=""/>
        <dsp:cNvSpPr/>
      </dsp:nvSpPr>
      <dsp:spPr>
        <a:xfrm>
          <a:off x="3362010" y="691001"/>
          <a:ext cx="5467087" cy="5467087"/>
        </a:xfrm>
        <a:prstGeom prst="blockArc">
          <a:avLst>
            <a:gd name="adj1" fmla="val 19285714"/>
            <a:gd name="adj2" fmla="val 771429"/>
            <a:gd name="adj3" fmla="val 391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8452EF-CEEB-4A2F-87E1-030A1E1BAF04}">
      <dsp:nvSpPr>
        <dsp:cNvPr id="0" name=""/>
        <dsp:cNvSpPr/>
      </dsp:nvSpPr>
      <dsp:spPr>
        <a:xfrm>
          <a:off x="3362010" y="691001"/>
          <a:ext cx="5467087" cy="5467087"/>
        </a:xfrm>
        <a:prstGeom prst="blockArc">
          <a:avLst>
            <a:gd name="adj1" fmla="val 16200000"/>
            <a:gd name="adj2" fmla="val 19285714"/>
            <a:gd name="adj3" fmla="val 391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8B2451-8736-4774-9A17-AB30AD659A95}">
      <dsp:nvSpPr>
        <dsp:cNvPr id="0" name=""/>
        <dsp:cNvSpPr/>
      </dsp:nvSpPr>
      <dsp:spPr>
        <a:xfrm>
          <a:off x="5034487" y="2363478"/>
          <a:ext cx="2122133" cy="2122133"/>
        </a:xfrm>
        <a:prstGeom prst="ellipse">
          <a:avLst/>
        </a:prstGeom>
        <a:solidFill>
          <a:schemeClr val="tx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TW" altLang="en-US" sz="2400" b="1" i="0" kern="1200" dirty="0" smtClean="0"/>
            <a:t>運算思維</a:t>
          </a:r>
          <a:r>
            <a:rPr lang="en-US" altLang="zh-TW" sz="1800" kern="1200" dirty="0" smtClean="0"/>
            <a:t>CT Concepts</a:t>
          </a:r>
          <a:endParaRPr lang="zh-TW" altLang="en-US" sz="1800" kern="1200" dirty="0"/>
        </a:p>
      </dsp:txBody>
      <dsp:txXfrm>
        <a:off x="5345266" y="2674257"/>
        <a:ext cx="1500575" cy="1500575"/>
      </dsp:txXfrm>
    </dsp:sp>
    <dsp:sp modelId="{3951A816-A907-413E-9C38-5AE195E85B79}">
      <dsp:nvSpPr>
        <dsp:cNvPr id="0" name=""/>
        <dsp:cNvSpPr/>
      </dsp:nvSpPr>
      <dsp:spPr>
        <a:xfrm>
          <a:off x="5352807" y="1732"/>
          <a:ext cx="1485493" cy="1485493"/>
        </a:xfrm>
        <a:prstGeom prst="ellipse">
          <a:avLst/>
        </a:prstGeom>
        <a:solidFill>
          <a:srgbClr val="FFCC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chemeClr val="tx1"/>
              </a:solidFill>
            </a:rPr>
            <a:t>問題拆解 </a:t>
          </a:r>
          <a:r>
            <a:rPr lang="en-US" altLang="en-US" sz="1200" kern="1200" dirty="0" smtClean="0">
              <a:solidFill>
                <a:schemeClr val="tx1"/>
              </a:solidFill>
            </a:rPr>
            <a:t>Decomposition</a:t>
          </a:r>
          <a:endParaRPr lang="zh-TW" altLang="en-US" sz="1200" kern="1200" dirty="0">
            <a:solidFill>
              <a:schemeClr val="tx1"/>
            </a:solidFill>
          </a:endParaRPr>
        </a:p>
      </dsp:txBody>
      <dsp:txXfrm>
        <a:off x="5570352" y="219277"/>
        <a:ext cx="1050403" cy="1050403"/>
      </dsp:txXfrm>
    </dsp:sp>
    <dsp:sp modelId="{8F37CB82-C1A0-4DE0-86EF-540776B76320}">
      <dsp:nvSpPr>
        <dsp:cNvPr id="0" name=""/>
        <dsp:cNvSpPr/>
      </dsp:nvSpPr>
      <dsp:spPr>
        <a:xfrm>
          <a:off x="7448167" y="1010804"/>
          <a:ext cx="1485493" cy="1485493"/>
        </a:xfrm>
        <a:prstGeom prst="ellipse">
          <a:avLst/>
        </a:prstGeom>
        <a:solidFill>
          <a:srgbClr val="FFCC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chemeClr val="tx1"/>
              </a:solidFill>
            </a:rPr>
            <a:t>抽象化 </a:t>
          </a:r>
          <a:r>
            <a:rPr lang="en-US" altLang="en-US" sz="1600" kern="1200" dirty="0" smtClean="0">
              <a:solidFill>
                <a:schemeClr val="tx1"/>
              </a:solidFill>
            </a:rPr>
            <a:t>Abstraction</a:t>
          </a:r>
          <a:endParaRPr lang="zh-TW" altLang="en-US" sz="1600" kern="1200" dirty="0" smtClean="0">
            <a:solidFill>
              <a:schemeClr val="tx1"/>
            </a:solidFill>
          </a:endParaRPr>
        </a:p>
      </dsp:txBody>
      <dsp:txXfrm>
        <a:off x="7665712" y="1228349"/>
        <a:ext cx="1050403" cy="1050403"/>
      </dsp:txXfrm>
    </dsp:sp>
    <dsp:sp modelId="{A76B902C-F794-4D4D-8992-CF6A46C98888}">
      <dsp:nvSpPr>
        <dsp:cNvPr id="0" name=""/>
        <dsp:cNvSpPr/>
      </dsp:nvSpPr>
      <dsp:spPr>
        <a:xfrm>
          <a:off x="7965678" y="3278168"/>
          <a:ext cx="1485493" cy="1485493"/>
        </a:xfrm>
        <a:prstGeom prst="ellipse">
          <a:avLst/>
        </a:prstGeom>
        <a:solidFill>
          <a:srgbClr val="FFCC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chemeClr val="tx1"/>
              </a:solidFill>
            </a:rPr>
            <a:t>樣式辨識 </a:t>
          </a:r>
          <a:r>
            <a:rPr lang="en-US" altLang="en-US" sz="1600" kern="1200" dirty="0" smtClean="0">
              <a:solidFill>
                <a:schemeClr val="tx1"/>
              </a:solidFill>
            </a:rPr>
            <a:t>Pattern Recognition</a:t>
          </a:r>
          <a:endParaRPr lang="zh-TW" altLang="en-US" sz="1600" kern="1200" dirty="0" smtClean="0">
            <a:solidFill>
              <a:schemeClr val="tx1"/>
            </a:solidFill>
          </a:endParaRPr>
        </a:p>
      </dsp:txBody>
      <dsp:txXfrm>
        <a:off x="8183223" y="3495713"/>
        <a:ext cx="1050403" cy="1050403"/>
      </dsp:txXfrm>
    </dsp:sp>
    <dsp:sp modelId="{D98AADFD-E87E-4D79-B53C-90CE02C7B8BC}">
      <dsp:nvSpPr>
        <dsp:cNvPr id="0" name=""/>
        <dsp:cNvSpPr/>
      </dsp:nvSpPr>
      <dsp:spPr>
        <a:xfrm>
          <a:off x="6515644" y="5096454"/>
          <a:ext cx="1485493" cy="1485493"/>
        </a:xfrm>
        <a:prstGeom prst="ellipse">
          <a:avLst/>
        </a:prstGeom>
        <a:solidFill>
          <a:srgbClr val="FFCC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TW" altLang="en-US" sz="1200" b="1" kern="1200" dirty="0" smtClean="0">
              <a:solidFill>
                <a:schemeClr val="tx1"/>
              </a:solidFill>
            </a:rPr>
            <a:t>演算法設計 </a:t>
          </a:r>
          <a:r>
            <a:rPr lang="en-US" altLang="en-US" sz="1200" kern="1200" dirty="0" smtClean="0">
              <a:solidFill>
                <a:schemeClr val="tx1"/>
              </a:solidFill>
            </a:rPr>
            <a:t>Algorithm Design</a:t>
          </a:r>
          <a:endParaRPr lang="zh-TW" altLang="en-US" sz="1200" kern="1200" dirty="0" smtClean="0">
            <a:solidFill>
              <a:schemeClr val="tx1"/>
            </a:solidFill>
          </a:endParaRPr>
        </a:p>
      </dsp:txBody>
      <dsp:txXfrm>
        <a:off x="6733189" y="5313999"/>
        <a:ext cx="1050403" cy="1050403"/>
      </dsp:txXfrm>
    </dsp:sp>
    <dsp:sp modelId="{E8C1C2E2-6008-4275-8243-9F1C234C9987}">
      <dsp:nvSpPr>
        <dsp:cNvPr id="0" name=""/>
        <dsp:cNvSpPr/>
      </dsp:nvSpPr>
      <dsp:spPr>
        <a:xfrm>
          <a:off x="4189970" y="5096454"/>
          <a:ext cx="1485493" cy="1485493"/>
        </a:xfrm>
        <a:prstGeom prst="ellipse">
          <a:avLst/>
        </a:prstGeom>
        <a:solidFill>
          <a:schemeClr val="accent4"/>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t>自動化</a:t>
          </a:r>
          <a:r>
            <a:rPr lang="zh-TW" altLang="en-US" sz="1200" kern="1200" dirty="0" smtClean="0"/>
            <a:t> </a:t>
          </a:r>
          <a:r>
            <a:rPr lang="en-US" altLang="en-US" sz="1600" kern="1200" dirty="0" smtClean="0"/>
            <a:t>Automation</a:t>
          </a:r>
          <a:endParaRPr lang="zh-TW" altLang="en-US" sz="1600" kern="1200" dirty="0" smtClean="0"/>
        </a:p>
      </dsp:txBody>
      <dsp:txXfrm>
        <a:off x="4407515" y="5313999"/>
        <a:ext cx="1050403" cy="1050403"/>
      </dsp:txXfrm>
    </dsp:sp>
    <dsp:sp modelId="{41F09B07-787F-484B-8B60-B413D93720F9}">
      <dsp:nvSpPr>
        <dsp:cNvPr id="0" name=""/>
        <dsp:cNvSpPr/>
      </dsp:nvSpPr>
      <dsp:spPr>
        <a:xfrm>
          <a:off x="2739936" y="3278168"/>
          <a:ext cx="1485493" cy="1485493"/>
        </a:xfrm>
        <a:prstGeom prst="ellipse">
          <a:avLst/>
        </a:prstGeom>
        <a:solidFill>
          <a:schemeClr val="accent4"/>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t>資料</a:t>
          </a:r>
          <a:r>
            <a:rPr lang="en-US" altLang="zh-TW" sz="1200" kern="1200" dirty="0" smtClean="0"/>
            <a:t/>
          </a:r>
          <a:br>
            <a:rPr lang="en-US" altLang="zh-TW" sz="1200" kern="1200" dirty="0" smtClean="0"/>
          </a:br>
          <a:r>
            <a:rPr lang="zh-TW" altLang="en-US" sz="1200" kern="1200" dirty="0" smtClean="0"/>
            <a:t>搜集分析表達</a:t>
          </a:r>
          <a:r>
            <a:rPr lang="en-US" altLang="zh-TW" sz="1200" kern="1200" dirty="0" smtClean="0"/>
            <a:t/>
          </a:r>
          <a:br>
            <a:rPr lang="en-US" altLang="zh-TW" sz="1200" kern="1200" dirty="0" smtClean="0"/>
          </a:br>
          <a:r>
            <a:rPr lang="en-US" altLang="zh-TW" sz="1200" kern="1200" dirty="0" smtClean="0"/>
            <a:t>Data Analysis Representation</a:t>
          </a:r>
          <a:endParaRPr lang="zh-TW" altLang="en-US" sz="1200" kern="1200" dirty="0" smtClean="0"/>
        </a:p>
      </dsp:txBody>
      <dsp:txXfrm>
        <a:off x="2957481" y="3495713"/>
        <a:ext cx="1050403" cy="1050403"/>
      </dsp:txXfrm>
    </dsp:sp>
    <dsp:sp modelId="{CD96614F-EB07-44D0-A1AF-E735EDB9916F}">
      <dsp:nvSpPr>
        <dsp:cNvPr id="0" name=""/>
        <dsp:cNvSpPr/>
      </dsp:nvSpPr>
      <dsp:spPr>
        <a:xfrm>
          <a:off x="3257447" y="1010804"/>
          <a:ext cx="1485493" cy="1485493"/>
        </a:xfrm>
        <a:prstGeom prst="ellipse">
          <a:avLst/>
        </a:prstGeom>
        <a:solidFill>
          <a:schemeClr val="accent4"/>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zh-TW" altLang="en-US" sz="1400" b="1" kern="1200" dirty="0" smtClean="0"/>
            <a:t>樣式一般化 </a:t>
          </a:r>
          <a:r>
            <a:rPr lang="en-US" altLang="en-US" sz="1200" kern="1200" dirty="0" smtClean="0"/>
            <a:t>Pattern Generalization</a:t>
          </a:r>
          <a:endParaRPr lang="zh-TW" altLang="en-US" sz="1200" kern="1200" dirty="0" smtClean="0"/>
        </a:p>
      </dsp:txBody>
      <dsp:txXfrm>
        <a:off x="3474992" y="1228349"/>
        <a:ext cx="1050403" cy="1050403"/>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軟正黑體" panose="020B0604030504040204" pitchFamily="34" charset="-120"/>
              </a:defRPr>
            </a:lvl1pPr>
          </a:lstStyle>
          <a:p>
            <a:endParaRPr lang="zh-TW" altLang="en-US" dirty="0"/>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軟正黑體" panose="020B0604030504040204" pitchFamily="34" charset="-120"/>
              </a:defRPr>
            </a:lvl1pPr>
          </a:lstStyle>
          <a:p>
            <a:fld id="{04B9B0DA-0812-4666-AA51-106E335D42CA}" type="datetimeFigureOut">
              <a:rPr lang="zh-TW" altLang="en-US" smtClean="0"/>
              <a:pPr/>
              <a:t>2017/10/21</a:t>
            </a:fld>
            <a:endParaRPr lang="zh-TW" altLang="en-US" dirty="0"/>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dirty="0"/>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dirty="0" smtClean="0"/>
              <a:t>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軟正黑體" panose="020B0604030504040204" pitchFamily="34" charset="-120"/>
              </a:defRPr>
            </a:lvl1pPr>
          </a:lstStyle>
          <a:p>
            <a:endParaRPr lang="zh-TW" altLang="en-US" dirty="0"/>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軟正黑體" panose="020B0604030504040204" pitchFamily="34" charset="-120"/>
              </a:defRPr>
            </a:lvl1pPr>
          </a:lstStyle>
          <a:p>
            <a:fld id="{C1F88842-9B3E-4950-AE00-79ED9637A066}" type="slidenum">
              <a:rPr lang="zh-TW" altLang="en-US" smtClean="0"/>
              <a:pPr/>
              <a:t>‹#›</a:t>
            </a:fld>
            <a:endParaRPr lang="zh-TW" altLang="en-US" dirty="0"/>
          </a:p>
        </p:txBody>
      </p:sp>
    </p:spTree>
    <p:extLst>
      <p:ext uri="{BB962C8B-B14F-4D97-AF65-F5344CB8AC3E}">
        <p14:creationId xmlns:p14="http://schemas.microsoft.com/office/powerpoint/2010/main" val="2083363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軟正黑體" panose="020B0604030504040204" pitchFamily="34" charset="-120"/>
        <a:cs typeface="+mn-cs"/>
      </a:defRPr>
    </a:lvl1pPr>
    <a:lvl2pPr marL="457200" algn="l" defTabSz="914400" rtl="0" eaLnBrk="1" latinLnBrk="0" hangingPunct="1">
      <a:defRPr sz="1200" kern="1200">
        <a:solidFill>
          <a:schemeClr val="tx1"/>
        </a:solidFill>
        <a:latin typeface="+mn-lt"/>
        <a:ea typeface="微軟正黑體" panose="020B0604030504040204" pitchFamily="34" charset="-120"/>
        <a:cs typeface="+mn-cs"/>
      </a:defRPr>
    </a:lvl2pPr>
    <a:lvl3pPr marL="914400" algn="l" defTabSz="914400" rtl="0" eaLnBrk="1" latinLnBrk="0" hangingPunct="1">
      <a:defRPr sz="1200" kern="1200">
        <a:solidFill>
          <a:schemeClr val="tx1"/>
        </a:solidFill>
        <a:latin typeface="+mn-lt"/>
        <a:ea typeface="微軟正黑體" panose="020B0604030504040204" pitchFamily="34" charset="-120"/>
        <a:cs typeface="+mn-cs"/>
      </a:defRPr>
    </a:lvl3pPr>
    <a:lvl4pPr marL="1371600" algn="l" defTabSz="914400" rtl="0" eaLnBrk="1" latinLnBrk="0" hangingPunct="1">
      <a:defRPr sz="1200" kern="1200">
        <a:solidFill>
          <a:schemeClr val="tx1"/>
        </a:solidFill>
        <a:latin typeface="+mn-lt"/>
        <a:ea typeface="微軟正黑體" panose="020B0604030504040204" pitchFamily="34" charset="-120"/>
        <a:cs typeface="+mn-cs"/>
      </a:defRPr>
    </a:lvl4pPr>
    <a:lvl5pPr marL="1828800" algn="l" defTabSz="914400" rtl="0" eaLnBrk="1" latinLnBrk="0" hangingPunct="1">
      <a:defRPr sz="1200" kern="1200">
        <a:solidFill>
          <a:schemeClr val="tx1"/>
        </a:solidFill>
        <a:latin typeface="+mn-lt"/>
        <a:ea typeface="微軟正黑體" panose="020B0604030504040204" pitchFamily="34"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Google</a:t>
            </a:r>
            <a:r>
              <a:rPr lang="zh-TW" altLang="en-US" dirty="0" smtClean="0"/>
              <a:t>也對運算思維做了定義</a:t>
            </a:r>
            <a:r>
              <a:rPr lang="en-US" altLang="zh-TW" dirty="0" smtClean="0"/>
              <a:t>:</a:t>
            </a:r>
          </a:p>
          <a:p>
            <a:r>
              <a:rPr lang="zh-TW" altLang="en-US" dirty="0" smtClean="0"/>
              <a:t>種利用運算解決問題所需之心智力成與具體產出，所以是包含了解決問題所需要的思考歷程</a:t>
            </a:r>
            <a:r>
              <a:rPr lang="en-US" altLang="zh-TW" dirty="0" smtClean="0"/>
              <a:t>(</a:t>
            </a:r>
            <a:r>
              <a:rPr lang="zh-TW" altLang="en-US" dirty="0" smtClean="0"/>
              <a:t>怎麼想的</a:t>
            </a:r>
            <a:r>
              <a:rPr lang="en-US" altLang="zh-TW" dirty="0" smtClean="0"/>
              <a:t>)</a:t>
            </a:r>
            <a:r>
              <a:rPr lang="zh-TW" altLang="en-US" dirty="0" smtClean="0"/>
              <a:t>以及實踐的方式</a:t>
            </a:r>
            <a:endParaRPr lang="en-US" altLang="zh-TW" dirty="0" smtClean="0"/>
          </a:p>
          <a:p>
            <a:r>
              <a:rPr lang="zh-TW" altLang="en-US" dirty="0" smtClean="0"/>
              <a:t>要實際把東西做出來，解題的程式、資料的實體表徵等</a:t>
            </a:r>
            <a:endParaRPr lang="zh-TW" altLang="en-US" dirty="0"/>
          </a:p>
        </p:txBody>
      </p:sp>
      <p:sp>
        <p:nvSpPr>
          <p:cNvPr id="4" name="投影片編號版面配置區 3"/>
          <p:cNvSpPr>
            <a:spLocks noGrp="1"/>
          </p:cNvSpPr>
          <p:nvPr>
            <p:ph type="sldNum" sz="quarter" idx="10"/>
          </p:nvPr>
        </p:nvSpPr>
        <p:spPr/>
        <p:txBody>
          <a:bodyPr/>
          <a:lstStyle/>
          <a:p>
            <a:fld id="{DF85B9A8-6DE2-2443-8848-C36C728A6168}" type="slidenum">
              <a:rPr kumimoji="1" lang="zh-TW" altLang="en-US" smtClean="0"/>
              <a:t>11</a:t>
            </a:fld>
            <a:endParaRPr kumimoji="1" lang="zh-TW" altLang="en-US"/>
          </a:p>
        </p:txBody>
      </p:sp>
    </p:spTree>
    <p:extLst>
      <p:ext uri="{BB962C8B-B14F-4D97-AF65-F5344CB8AC3E}">
        <p14:creationId xmlns:p14="http://schemas.microsoft.com/office/powerpoint/2010/main" val="1785215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現在我們正處在一個運算的時代，不論食衣住行都有運算涉入，搭計程車、購物</a:t>
            </a:r>
            <a:r>
              <a:rPr lang="en-US" altLang="zh-TW" dirty="0" smtClean="0"/>
              <a:t>(</a:t>
            </a:r>
            <a:r>
              <a:rPr lang="en-US" altLang="zh-TW" dirty="0" err="1" smtClean="0"/>
              <a:t>amonzon</a:t>
            </a:r>
            <a:r>
              <a:rPr lang="zh-TW" altLang="en-US" dirty="0" smtClean="0"/>
              <a:t>的倉儲機器人</a:t>
            </a:r>
            <a:r>
              <a:rPr lang="en-US" altLang="zh-TW" dirty="0" smtClean="0"/>
              <a:t>)</a:t>
            </a:r>
            <a:r>
              <a:rPr lang="zh-TW" altLang="en-US" dirty="0" smtClean="0"/>
              <a:t>、</a:t>
            </a:r>
            <a:endParaRPr lang="en-US" altLang="zh-TW" dirty="0" smtClean="0"/>
          </a:p>
          <a:p>
            <a:r>
              <a:rPr lang="zh-TW" altLang="en-US" dirty="0" smtClean="0"/>
              <a:t>左上角這張圖顯示在實體店面如何透過</a:t>
            </a:r>
            <a:r>
              <a:rPr lang="en-US" altLang="zh-TW" dirty="0" err="1" smtClean="0"/>
              <a:t>IoT</a:t>
            </a:r>
            <a:r>
              <a:rPr lang="zh-TW" altLang="en-US" dirty="0" smtClean="0"/>
              <a:t>、</a:t>
            </a:r>
            <a:r>
              <a:rPr lang="en-US" altLang="zh-TW" dirty="0" err="1" smtClean="0"/>
              <a:t>Wifi</a:t>
            </a:r>
            <a:r>
              <a:rPr lang="zh-TW" altLang="en-US" dirty="0" smtClean="0"/>
              <a:t>、監視錄影分析、行動</a:t>
            </a:r>
            <a:r>
              <a:rPr lang="en-US" altLang="zh-TW" dirty="0" smtClean="0"/>
              <a:t>device</a:t>
            </a:r>
            <a:r>
              <a:rPr lang="zh-TW" altLang="en-US" dirty="0" smtClean="0"/>
              <a:t>追蹤客戶的行為，給予互動式的回饋</a:t>
            </a:r>
            <a:endParaRPr lang="en-US" altLang="zh-TW" dirty="0" smtClean="0"/>
          </a:p>
          <a:p>
            <a:r>
              <a:rPr lang="zh-TW" altLang="en-US" dirty="0" smtClean="0"/>
              <a:t>所以論到何處，現在慢慢的週邊所有的服務幾乎都跟運算脫不瞭關係</a:t>
            </a:r>
            <a:endParaRPr lang="zh-TW" altLang="en-US" dirty="0"/>
          </a:p>
        </p:txBody>
      </p:sp>
      <p:sp>
        <p:nvSpPr>
          <p:cNvPr id="4" name="Slide Number Placeholder 3"/>
          <p:cNvSpPr>
            <a:spLocks noGrp="1"/>
          </p:cNvSpPr>
          <p:nvPr>
            <p:ph type="sldNum" sz="quarter" idx="10"/>
          </p:nvPr>
        </p:nvSpPr>
        <p:spPr/>
        <p:txBody>
          <a:bodyPr/>
          <a:lstStyle/>
          <a:p>
            <a:fld id="{DE4E7DF1-C376-4F75-8AE3-CBE95427E87B}" type="slidenum">
              <a:rPr lang="zh-TW" altLang="en-US" smtClean="0"/>
              <a:t>16</a:t>
            </a:fld>
            <a:endParaRPr lang="zh-TW" altLang="en-US"/>
          </a:p>
        </p:txBody>
      </p:sp>
    </p:spTree>
    <p:extLst>
      <p:ext uri="{BB962C8B-B14F-4D97-AF65-F5344CB8AC3E}">
        <p14:creationId xmlns:p14="http://schemas.microsoft.com/office/powerpoint/2010/main" val="3835827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187A6-F487-4C82-8429-AF5486A1D770}" type="slidenum">
              <a:rPr kumimoji="0" lang="en-US" altLang="zh-TW"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zh-TW"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3310346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剛剛已經大致了解什麼是運算思維，接下來看看運算思維到底有什麼重要</a:t>
            </a:r>
            <a:endParaRPr lang="zh-TW" altLang="en-US" dirty="0"/>
          </a:p>
        </p:txBody>
      </p:sp>
      <p:sp>
        <p:nvSpPr>
          <p:cNvPr id="4" name="Slide Number Placeholder 3"/>
          <p:cNvSpPr>
            <a:spLocks noGrp="1"/>
          </p:cNvSpPr>
          <p:nvPr>
            <p:ph type="sldNum" sz="quarter" idx="10"/>
          </p:nvPr>
        </p:nvSpPr>
        <p:spPr/>
        <p:txBody>
          <a:bodyPr/>
          <a:lstStyle/>
          <a:p>
            <a:fld id="{800AD7D1-AFB4-BB40-B302-E9A95376DAEB}" type="slidenum">
              <a:rPr kumimoji="1" lang="zh-TW" altLang="en-US" smtClean="0"/>
              <a:t>54</a:t>
            </a:fld>
            <a:endParaRPr kumimoji="1" lang="zh-TW" altLang="en-US"/>
          </a:p>
        </p:txBody>
      </p:sp>
    </p:spTree>
    <p:extLst>
      <p:ext uri="{BB962C8B-B14F-4D97-AF65-F5344CB8AC3E}">
        <p14:creationId xmlns:p14="http://schemas.microsoft.com/office/powerpoint/2010/main" val="1840000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84890-85D2-4D7B-8EF5-15A9C1DB8F4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EF69E-7DCF-470D-B652-C4E3DF8BD9AA}"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8701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661D-6934-4B32-B92C-470368BF1EC6}"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FDD7AF-0E6A-4BC2-A788-EAC74B117EC6}"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415867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F822A4-8DA6-4447-9B1F-C5DB58435268}"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7305B-0965-4223-B0C8-461DEC27880E}"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57515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48D31E-DCDA-41A7-9C67-C4B11B94D21D}"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BDBD4-ABC7-4CA2-9097-F9C68377AC97}"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1657478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對">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845127" y="2507550"/>
            <a:ext cx="5156200" cy="3680525"/>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6172200" y="2507550"/>
            <a:ext cx="5181601" cy="3680525"/>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762C0-B258-48F1-ADE6-176B4174CCDD}"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1EEEF-7B54-4599-B5CD-9A2BF1C170AC}"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
        <p:nvSpPr>
          <p:cNvPr id="10" name="Title 9"/>
          <p:cNvSpPr>
            <a:spLocks noGrp="1"/>
          </p:cNvSpPr>
          <p:nvPr>
            <p:ph type="title"/>
          </p:nvPr>
        </p:nvSpPr>
        <p:spPr/>
        <p:txBody>
          <a:bodyPr/>
          <a:lstStyle/>
          <a:p>
            <a:r>
              <a:rPr lang="zh-TW" altLang="en-US" smtClean="0"/>
              <a:t>按一下以編輯母片標題樣式</a:t>
            </a:r>
            <a:endParaRPr lang="en-US" dirty="0"/>
          </a:p>
        </p:txBody>
      </p:sp>
    </p:spTree>
    <p:extLst>
      <p:ext uri="{BB962C8B-B14F-4D97-AF65-F5344CB8AC3E}">
        <p14:creationId xmlns:p14="http://schemas.microsoft.com/office/powerpoint/2010/main" val="103477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919A6-33EB-49BD-A62F-1FA56B9F971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8098A-F6EC-41EC-AB2D-CE22FB18A60B}"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
        <p:nvSpPr>
          <p:cNvPr id="6" name="Title 5"/>
          <p:cNvSpPr>
            <a:spLocks noGrp="1"/>
          </p:cNvSpPr>
          <p:nvPr>
            <p:ph type="title"/>
          </p:nvPr>
        </p:nvSpPr>
        <p:spPr/>
        <p:txBody>
          <a:bodyPr/>
          <a:lstStyle/>
          <a:p>
            <a:r>
              <a:rPr lang="zh-TW" altLang="en-US" smtClean="0"/>
              <a:t>按一下以編輯母片標題樣式</a:t>
            </a:r>
            <a:endParaRPr lang="en-US"/>
          </a:p>
        </p:txBody>
      </p:sp>
    </p:spTree>
    <p:extLst>
      <p:ext uri="{BB962C8B-B14F-4D97-AF65-F5344CB8AC3E}">
        <p14:creationId xmlns:p14="http://schemas.microsoft.com/office/powerpoint/2010/main" val="268998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E7D1B-D673-4CF6-8672-009D42ABD2A0}"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D97BD1-7680-46D8-A08D-C2B772BD1331}"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3894982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6AA21-1863-4931-97CB-99D0A168701B}"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6E791-6A13-4A8A-9DC3-092539FCC108}"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3489449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zh-TW" altLang="en-US" smtClean="0"/>
              <a:t>按一下以編輯母片標題樣式</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72C379-9A7C-4C87-A116-CBE9F58B04C5}"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6DA2AA-5585-43F4-8DFC-D993F344F96D}"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647738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57CC2-0FC8-4686-B024-99790E0F516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E9BA3A-32D1-460A-A9A5-AD026EEF9D5D}"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565589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zh-TW" altLang="en-US" smtClean="0"/>
              <a:t>按一下以編輯母片標題樣式</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764DA5-CD3D-4590-A511-FCD3BC7A793E}"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699DEC-3A02-42C0-93A7-C2A154B55AAC}"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1882781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284890-85D2-4D7B-8EF5-15A9C1DB8F4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EF69E-7DCF-470D-B652-C4E3DF8BD9AA}"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955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661D-6934-4B32-B92C-470368BF1EC6}"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FDD7AF-0E6A-4BC2-A788-EAC74B117EC6}"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408985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F822A4-8DA6-4447-9B1F-C5DB58435268}"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7305B-0965-4223-B0C8-461DEC27880E}"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042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48D31E-DCDA-41A7-9C67-C4B11B94D21D}"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BDBD4-ABC7-4CA2-9097-F9C68377AC97}"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465252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102412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TW" altLang="en-US" smtClean="0"/>
              <a:t>編輯母片文字樣式</a:t>
            </a:r>
          </a:p>
        </p:txBody>
      </p:sp>
      <p:sp>
        <p:nvSpPr>
          <p:cNvPr id="6" name="Content Placeholder 5"/>
          <p:cNvSpPr>
            <a:spLocks noGrp="1"/>
          </p:cNvSpPr>
          <p:nvPr>
            <p:ph sz="quarter" idx="4"/>
          </p:nvPr>
        </p:nvSpPr>
        <p:spPr>
          <a:xfrm>
            <a:off x="599088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762C0-B258-48F1-ADE6-176B4174CCDD}"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1EEEF-7B54-4599-B5CD-9A2BF1C170AC}"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896102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919A6-33EB-49BD-A62F-1FA56B9F971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8098A-F6EC-41EC-AB2D-CE22FB18A60B}"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507326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E7D1B-D673-4CF6-8672-009D42ABD2A0}"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D97BD1-7680-46D8-A08D-C2B772BD1331}"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1964236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6AA21-1863-4931-97CB-99D0A168701B}"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6E791-6A13-4A8A-9DC3-092539FCC108}"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3967003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72C379-9A7C-4C87-A116-CBE9F58B04C5}"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6DA2AA-5585-43F4-8DFC-D993F344F96D}"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4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57CC2-0FC8-4686-B024-99790E0F5162}"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E9BA3A-32D1-460A-A9A5-AD026EEF9D5D}"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220116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764DA5-CD3D-4590-A511-FCD3BC7A793E}" type="datetimeFigureOut">
              <a:rPr kumimoji="0" lang="en-US" sz="9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10/21/2017</a:t>
            </a:fld>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699DEC-3A02-42C0-93A7-C2A154B55AAC}" type="slidenum">
              <a:rPr kumimoji="0" lang="ko-KR" altLang="en-US" sz="2000" b="0" i="0" u="none" strike="noStrike" kern="1200" cap="none" spc="0" normalizeH="0" baseline="0" noProof="0" smtClean="0">
                <a:ln>
                  <a:noFill/>
                </a:ln>
                <a:solidFill>
                  <a:srgbClr val="00C6BB"/>
                </a:solidFill>
                <a:effectLst/>
                <a:uLnTx/>
                <a:uFillTx/>
                <a:latin typeface="Century Gothic" panose="020B050202020202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zh-TW"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123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6A7B962-F3CB-4A7C-888F-37534E335F5B}" type="datetimeFigureOut">
              <a:rPr kumimoji="0" lang="zh-TW" altLang="en-US" sz="900" b="0" i="0" u="none" strike="noStrike" kern="1200" cap="none" spc="0" normalizeH="0" baseline="0" noProof="0" smtClean="0">
                <a:ln>
                  <a:noFill/>
                </a:ln>
                <a:solidFill>
                  <a:prstClr val="white"/>
                </a:solidFill>
                <a:effectLst/>
                <a:uLnTx/>
                <a:uFillTx/>
                <a:latin typeface="Century Gothic" panose="020B0502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2017/10/21</a:t>
            </a:fld>
            <a:endParaRPr kumimoji="0" lang="zh-TW" altLang="en-US" sz="900" b="0" i="0" u="none" strike="noStrike" kern="1200" cap="none" spc="0" normalizeH="0" baseline="0" noProof="0">
              <a:ln>
                <a:noFill/>
              </a:ln>
              <a:solidFill>
                <a:prstClr val="white"/>
              </a:solidFill>
              <a:effectLst/>
              <a:uLnTx/>
              <a:uFillTx/>
              <a:latin typeface="Century Gothic" panose="020B0502020202020204"/>
              <a:ea typeface="新細明體" panose="02020500000000000000" pitchFamily="18" charset="-120"/>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900" b="0" i="0" u="none" strike="noStrike" kern="1200" cap="none" spc="0" normalizeH="0" baseline="0" noProof="0">
              <a:ln>
                <a:noFill/>
              </a:ln>
              <a:solidFill>
                <a:prstClr val="white"/>
              </a:solidFill>
              <a:effectLst/>
              <a:uLnTx/>
              <a:uFillTx/>
              <a:latin typeface="Century Gothic" panose="020B0502020202020204"/>
              <a:ea typeface="新細明體" panose="02020500000000000000" pitchFamily="18" charset="-120"/>
              <a:cs typeface="+mn-cs"/>
            </a:endParaRPr>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5DD695-B6F2-4588-BC85-D52ACE49E1AF}" type="slidenum">
              <a:rPr kumimoji="0" lang="zh-TW" altLang="en-US" sz="2000" b="0" i="0" u="none" strike="noStrike" kern="1200" cap="none" spc="0" normalizeH="0" baseline="0" noProof="0" smtClean="0">
                <a:ln>
                  <a:noFill/>
                </a:ln>
                <a:solidFill>
                  <a:srgbClr val="00C6BB"/>
                </a:solidFill>
                <a:effectLst/>
                <a:uLnTx/>
                <a:uFillTx/>
                <a:latin typeface="Century Gothic" panose="020B0502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spTree>
    <p:extLst>
      <p:ext uri="{BB962C8B-B14F-4D97-AF65-F5344CB8AC3E}">
        <p14:creationId xmlns:p14="http://schemas.microsoft.com/office/powerpoint/2010/main" val="341874449"/>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6A7B962-F3CB-4A7C-888F-37534E335F5B}" type="datetimeFigureOut">
              <a:rPr kumimoji="0" lang="zh-TW" altLang="en-US" sz="900" b="0" i="0" u="none" strike="noStrike" kern="1200" cap="none" spc="0" normalizeH="0" baseline="0" noProof="0" smtClean="0">
                <a:ln>
                  <a:noFill/>
                </a:ln>
                <a:solidFill>
                  <a:prstClr val="white"/>
                </a:solidFill>
                <a:effectLst/>
                <a:uLnTx/>
                <a:uFillTx/>
                <a:latin typeface="Century Gothic" panose="020B0502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2017/10/21</a:t>
            </a:fld>
            <a:endParaRPr kumimoji="0" lang="zh-TW" altLang="en-US" sz="900" b="0" i="0" u="none" strike="noStrike" kern="1200" cap="none" spc="0" normalizeH="0" baseline="0" noProof="0">
              <a:ln>
                <a:noFill/>
              </a:ln>
              <a:solidFill>
                <a:prstClr val="white"/>
              </a:solidFill>
              <a:effectLst/>
              <a:uLnTx/>
              <a:uFillTx/>
              <a:latin typeface="Century Gothic" panose="020B0502020202020204"/>
              <a:ea typeface="新細明體" panose="02020500000000000000" pitchFamily="18" charset="-120"/>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900" b="0" i="0" u="none" strike="noStrike" kern="1200" cap="none" spc="0" normalizeH="0" baseline="0" noProof="0">
              <a:ln>
                <a:noFill/>
              </a:ln>
              <a:solidFill>
                <a:prstClr val="white"/>
              </a:solidFill>
              <a:effectLst/>
              <a:uLnTx/>
              <a:uFillTx/>
              <a:latin typeface="Century Gothic" panose="020B0502020202020204"/>
              <a:ea typeface="新細明體" panose="02020500000000000000" pitchFamily="18" charset="-120"/>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5DD695-B6F2-4588-BC85-D52ACE49E1AF}" type="slidenum">
              <a:rPr kumimoji="0" lang="zh-TW" altLang="en-US" sz="2000" b="0" i="0" u="none" strike="noStrike" kern="1200" cap="none" spc="0" normalizeH="0" baseline="0" noProof="0" smtClean="0">
                <a:ln>
                  <a:noFill/>
                </a:ln>
                <a:solidFill>
                  <a:srgbClr val="00C6BB"/>
                </a:solidFill>
                <a:effectLst/>
                <a:uLnTx/>
                <a:uFillTx/>
                <a:latin typeface="Century Gothic" panose="020B0502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2000" b="0" i="0" u="none" strike="noStrike" kern="1200" cap="none" spc="0" normalizeH="0" baseline="0" noProof="0">
              <a:ln>
                <a:noFill/>
              </a:ln>
              <a:solidFill>
                <a:srgbClr val="00C6BB"/>
              </a:solidFill>
              <a:effectLst/>
              <a:uLnTx/>
              <a:uFillTx/>
              <a:latin typeface="Century Gothic" panose="020B0502020202020204"/>
              <a:ea typeface="新細明體" panose="02020500000000000000" pitchFamily="18" charset="-120"/>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301481"/>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hyperlink" Target="https://edu.google.com/resources/programs/exploring-computational-thinking/#!ct-overview"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omputationalthinkingcourse.withgoogle.com/course?use_last_location=true" TargetMode="External"/><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document/d/1i0wg-BMG3TdwsShAyH_0Z1xpFnpVcMvpYJceHGWex_c/edit" TargetMode="External"/><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hyperlink" Target="https://computationalthinkingcourse.withgoogle.com/course?use_last_location=true"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13.jpeg"/><Relationship Id="rId4" Type="http://schemas.openxmlformats.org/officeDocument/2006/relationships/hyperlink" Target="http://blogs.cisco.com/author/paulschottmiller"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gif"/><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hyperlink" Target="https://scratch.mit.edu/projects/123769932/" TargetMode="External"/><Relationship Id="rId2" Type="http://schemas.openxmlformats.org/officeDocument/2006/relationships/image" Target="../media/image51.png"/><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6.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47.png"/><Relationship Id="rId1" Type="http://schemas.openxmlformats.org/officeDocument/2006/relationships/slideLayout" Target="../slideLayouts/slideLayout13.xml"/><Relationship Id="rId5" Type="http://schemas.openxmlformats.org/officeDocument/2006/relationships/hyperlink" Target="http://ct.fg.tp.edu.tw/?p=65" TargetMode="Externa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1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computationalthinkingcourse.withgoogle.com/course?use_last_location=true" TargetMode="Externa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s://code.org/" TargetMode="External"/><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https://code.org/curriculum/course3/1/Teacher" TargetMode="External"/><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 Id="rId4" Type="http://schemas.openxmlformats.org/officeDocument/2006/relationships/hyperlink" Target="https://code.org/curriculum/course3/1/Teacher"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compthinking.csie.ntnu.edu.tw/index.php/document/7-doc" TargetMode="External"/><Relationship Id="rId1" Type="http://schemas.openxmlformats.org/officeDocument/2006/relationships/slideLayout" Target="../slideLayouts/slideLayout13.xml"/><Relationship Id="rId5" Type="http://schemas.openxmlformats.org/officeDocument/2006/relationships/image" Target="../media/image70.png"/><Relationship Id="rId4" Type="http://schemas.openxmlformats.org/officeDocument/2006/relationships/hyperlink" Target="http://compthinking.csie.ntnu.edu.tw/"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ct.fg.tp.edu.tw/" TargetMode="External"/><Relationship Id="rId2" Type="http://schemas.openxmlformats.org/officeDocument/2006/relationships/image" Target="../media/image71.png"/><Relationship Id="rId1" Type="http://schemas.openxmlformats.org/officeDocument/2006/relationships/slideLayout" Target="../slideLayouts/slideLayout13.xml"/><Relationship Id="rId5" Type="http://schemas.openxmlformats.org/officeDocument/2006/relationships/image" Target="../media/image72.png"/><Relationship Id="rId4" Type="http://schemas.openxmlformats.org/officeDocument/2006/relationships/hyperlink" Target="http://creativecommons.tw/explore"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ct.fg.tp.edu.tw/?p=371" TargetMode="External"/><Relationship Id="rId3" Type="http://schemas.openxmlformats.org/officeDocument/2006/relationships/hyperlink" Target="http://ct.fg.tp.edu.tw/?p=65" TargetMode="External"/><Relationship Id="rId7" Type="http://schemas.openxmlformats.org/officeDocument/2006/relationships/hyperlink" Target="http://ct.fg.tp.edu.tw/?p=659" TargetMode="External"/><Relationship Id="rId12" Type="http://schemas.openxmlformats.org/officeDocument/2006/relationships/hyperlink" Target="http://ct.fg.tp.edu.tw/" TargetMode="External"/><Relationship Id="rId2" Type="http://schemas.openxmlformats.org/officeDocument/2006/relationships/hyperlink" Target="http://ct.fg.tp.edu.tw/?p=61" TargetMode="External"/><Relationship Id="rId1" Type="http://schemas.openxmlformats.org/officeDocument/2006/relationships/slideLayout" Target="../slideLayouts/slideLayout13.xml"/><Relationship Id="rId6" Type="http://schemas.openxmlformats.org/officeDocument/2006/relationships/hyperlink" Target="http://ct.fg.tp.edu.tw/?p=330" TargetMode="External"/><Relationship Id="rId11" Type="http://schemas.openxmlformats.org/officeDocument/2006/relationships/image" Target="../media/image73.png"/><Relationship Id="rId5" Type="http://schemas.openxmlformats.org/officeDocument/2006/relationships/hyperlink" Target="http://ct.fg.tp.edu.tw/?p=732" TargetMode="External"/><Relationship Id="rId10" Type="http://schemas.openxmlformats.org/officeDocument/2006/relationships/hyperlink" Target="http://ct.fg.tp.edu.tw/?p=403" TargetMode="External"/><Relationship Id="rId4" Type="http://schemas.openxmlformats.org/officeDocument/2006/relationships/hyperlink" Target="http://ct.fg.tp.edu.tw/?p=820" TargetMode="External"/><Relationship Id="rId9" Type="http://schemas.openxmlformats.org/officeDocument/2006/relationships/hyperlink" Target="http://ct.fg.tp.edu.tw/?p=366"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paperplane-tw.weebly.com/" TargetMode="External"/><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3.xml"/><Relationship Id="rId4" Type="http://schemas.openxmlformats.org/officeDocument/2006/relationships/hyperlink" Target="http://paperplane-tw.weebly.com/"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www.naer.edu.tw/ezfiles/0/1000/attach/92/pta_10229_131308_94274.pdf" TargetMode="External"/><Relationship Id="rId2" Type="http://schemas.openxmlformats.org/officeDocument/2006/relationships/hyperlink" Target="http://www.naer.edu.tw/files/15-1000-7944,c639-1.php?Lang=zh-tw" TargetMode="Externa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198120" y="-795089"/>
            <a:ext cx="12390120" cy="8252013"/>
          </a:xfrm>
          <a:prstGeom prst="rect">
            <a:avLst/>
          </a:prstGeom>
        </p:spPr>
      </p:pic>
      <p:sp>
        <p:nvSpPr>
          <p:cNvPr id="2" name="標題 1"/>
          <p:cNvSpPr>
            <a:spLocks noGrp="1"/>
          </p:cNvSpPr>
          <p:nvPr>
            <p:ph type="title"/>
          </p:nvPr>
        </p:nvSpPr>
        <p:spPr/>
        <p:txBody>
          <a:bodyPr>
            <a:normAutofit/>
          </a:bodyPr>
          <a:lstStyle/>
          <a:p>
            <a:r>
              <a:rPr lang="en-US" altLang="zh-TW" sz="5400" b="1" dirty="0">
                <a:effectLst>
                  <a:outerShdw blurRad="38100" dist="38100" dir="2700000" algn="tl">
                    <a:srgbClr val="000000">
                      <a:alpha val="43137"/>
                    </a:srgbClr>
                  </a:outerShdw>
                </a:effectLst>
              </a:rPr>
              <a:t/>
            </a:r>
            <a:br>
              <a:rPr lang="en-US" altLang="zh-TW" sz="5400" b="1" dirty="0">
                <a:effectLst>
                  <a:outerShdw blurRad="38100" dist="38100" dir="2700000" algn="tl">
                    <a:srgbClr val="000000">
                      <a:alpha val="43137"/>
                    </a:srgbClr>
                  </a:outerShdw>
                </a:effectLst>
              </a:rPr>
            </a:br>
            <a:endParaRPr lang="zh-TW" altLang="en-US" sz="3600" b="1" dirty="0">
              <a:effectLst>
                <a:outerShdw blurRad="38100" dist="38100" dir="2700000" algn="tl">
                  <a:srgbClr val="000000">
                    <a:alpha val="43137"/>
                  </a:srgbClr>
                </a:outerShdw>
              </a:effectLst>
            </a:endParaRPr>
          </a:p>
        </p:txBody>
      </p:sp>
      <p:sp>
        <p:nvSpPr>
          <p:cNvPr id="3" name="副標題 2"/>
          <p:cNvSpPr>
            <a:spLocks noGrp="1"/>
          </p:cNvSpPr>
          <p:nvPr>
            <p:ph type="body" idx="1"/>
          </p:nvPr>
        </p:nvSpPr>
        <p:spPr>
          <a:xfrm>
            <a:off x="548386" y="731521"/>
            <a:ext cx="10515600" cy="2505456"/>
          </a:xfrm>
        </p:spPr>
        <p:txBody>
          <a:bodyPr>
            <a:noAutofit/>
          </a:bodyPr>
          <a:lstStyle/>
          <a:p>
            <a:endParaRPr lang="en-US" altLang="zh-TW" sz="5400" dirty="0" smtClean="0">
              <a:solidFill>
                <a:schemeClr val="tx1"/>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endParaRPr>
          </a:p>
          <a:p>
            <a:pPr algn="ctr"/>
            <a:r>
              <a:rPr lang="zh-TW" altLang="zh-TW" sz="6000" dirty="0">
                <a:solidFill>
                  <a:schemeClr val="accent1">
                    <a:lumMod val="75000"/>
                  </a:schemeClr>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rPr>
              <a:t>運算思維</a:t>
            </a:r>
            <a:r>
              <a:rPr lang="zh-TW" altLang="zh-TW" sz="6000" dirty="0" smtClean="0">
                <a:solidFill>
                  <a:schemeClr val="accent1">
                    <a:lumMod val="75000"/>
                  </a:schemeClr>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rPr>
              <a:t>導向</a:t>
            </a:r>
            <a:r>
              <a:rPr lang="zh-TW" altLang="en-US" sz="6000" dirty="0" smtClean="0">
                <a:solidFill>
                  <a:schemeClr val="accent1">
                    <a:lumMod val="75000"/>
                  </a:schemeClr>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rPr>
              <a:t>資</a:t>
            </a:r>
            <a:r>
              <a:rPr lang="zh-TW" altLang="zh-TW" sz="6000" dirty="0" smtClean="0">
                <a:solidFill>
                  <a:schemeClr val="accent1">
                    <a:lumMod val="75000"/>
                  </a:schemeClr>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rPr>
              <a:t>訊科技教學</a:t>
            </a:r>
            <a:endParaRPr lang="en-US" altLang="zh-TW" sz="6000" dirty="0" smtClean="0">
              <a:solidFill>
                <a:schemeClr val="accent1">
                  <a:lumMod val="75000"/>
                </a:schemeClr>
              </a:solidFill>
              <a:effectLst>
                <a:outerShdw blurRad="38100" dist="38100" dir="2700000" algn="tl">
                  <a:srgbClr val="000000">
                    <a:alpha val="43137"/>
                  </a:srgbClr>
                </a:outerShdw>
              </a:effectLst>
              <a:latin typeface="Adobe Caslon Pro Bold" panose="0205070206050A020403" pitchFamily="18" charset="0"/>
              <a:ea typeface="標楷體" panose="03000509000000000000" pitchFamily="65" charset="-120"/>
            </a:endParaRPr>
          </a:p>
          <a:p>
            <a:pPr algn="ctr"/>
            <a:r>
              <a:rPr lang="en-US" altLang="zh-TW" sz="4000" dirty="0" smtClean="0">
                <a:solidFill>
                  <a:srgbClr val="C00000"/>
                </a:solidFill>
                <a:effectLst>
                  <a:outerShdw blurRad="38100" dist="38100" dir="2700000" algn="tl">
                    <a:srgbClr val="000000">
                      <a:alpha val="43137"/>
                    </a:srgbClr>
                  </a:outerShdw>
                </a:effectLst>
                <a:latin typeface="Agency FB" panose="020B0503020202020204" pitchFamily="34" charset="0"/>
                <a:ea typeface="標楷體" panose="03000509000000000000" pitchFamily="65" charset="-120"/>
              </a:rPr>
              <a:t>Computational Thinking and Computer Science Education</a:t>
            </a:r>
            <a:endParaRPr lang="zh-TW" altLang="en-US" sz="4000" dirty="0">
              <a:solidFill>
                <a:srgbClr val="C00000"/>
              </a:solidFill>
              <a:effectLst>
                <a:outerShdw blurRad="38100" dist="38100" dir="2700000" algn="tl">
                  <a:srgbClr val="000000">
                    <a:alpha val="43137"/>
                  </a:srgbClr>
                </a:outerShdw>
              </a:effectLst>
              <a:latin typeface="Agency FB" panose="020B0503020202020204" pitchFamily="34" charset="0"/>
              <a:ea typeface="標楷體" panose="03000509000000000000" pitchFamily="65" charset="-120"/>
            </a:endParaRPr>
          </a:p>
        </p:txBody>
      </p:sp>
      <p:sp>
        <p:nvSpPr>
          <p:cNvPr id="6" name="矩形 5"/>
          <p:cNvSpPr/>
          <p:nvPr/>
        </p:nvSpPr>
        <p:spPr>
          <a:xfrm>
            <a:off x="749554" y="3236977"/>
            <a:ext cx="10113263" cy="1384995"/>
          </a:xfrm>
          <a:prstGeom prst="rect">
            <a:avLst/>
          </a:prstGeom>
        </p:spPr>
        <p:txBody>
          <a:bodyPr wrap="square">
            <a:spAutoFit/>
          </a:bodyPr>
          <a:lstStyle/>
          <a:p>
            <a:pPr algn="ct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第五</a:t>
            </a:r>
            <a:r>
              <a:rPr lang="zh-TW" altLang="zh-TW" sz="2800" dirty="0">
                <a:solidFill>
                  <a:schemeClr val="accent3">
                    <a:lumMod val="75000"/>
                  </a:schemeClr>
                </a:solidFill>
                <a:latin typeface="Adobe Caslon Pro Bold" panose="0205070206050A020403" pitchFamily="18" charset="0"/>
                <a:ea typeface="標楷體" panose="03000509000000000000" pitchFamily="65" charset="-120"/>
              </a:rPr>
              <a:t>屆師資培育國際學術研討會</a:t>
            </a:r>
            <a:r>
              <a:rPr lang="en-US" altLang="zh-TW" sz="2800" dirty="0">
                <a:solidFill>
                  <a:schemeClr val="accent3">
                    <a:lumMod val="75000"/>
                  </a:schemeClr>
                </a:solidFill>
                <a:latin typeface="Adobe Caslon Pro Bold" panose="0205070206050A020403" pitchFamily="18" charset="0"/>
                <a:ea typeface="標楷體" panose="03000509000000000000" pitchFamily="65" charset="-120"/>
              </a:rPr>
              <a:t>-</a:t>
            </a:r>
            <a:r>
              <a:rPr lang="zh-TW" altLang="zh-TW" sz="2800" dirty="0">
                <a:solidFill>
                  <a:schemeClr val="accent3">
                    <a:lumMod val="75000"/>
                  </a:schemeClr>
                </a:solidFill>
                <a:latin typeface="Adobe Caslon Pro Bold" panose="0205070206050A020403" pitchFamily="18" charset="0"/>
                <a:ea typeface="標楷體" panose="03000509000000000000" pitchFamily="65" charset="-120"/>
              </a:rPr>
              <a:t>各科教材</a:t>
            </a: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教法</a:t>
            </a:r>
            <a:endParaRPr lang="en-US" altLang="zh-TW" sz="2800" dirty="0" smtClean="0">
              <a:solidFill>
                <a:schemeClr val="accent3">
                  <a:lumMod val="75000"/>
                </a:schemeClr>
              </a:solidFill>
              <a:latin typeface="Adobe Caslon Pro Bold" panose="0205070206050A020403" pitchFamily="18" charset="0"/>
              <a:ea typeface="標楷體" panose="03000509000000000000" pitchFamily="65" charset="-120"/>
            </a:endParaRPr>
          </a:p>
          <a:p>
            <a:pPr algn="ct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a:t>
            </a:r>
            <a:r>
              <a:rPr lang="zh-TW" altLang="zh-TW" sz="2800" dirty="0">
                <a:solidFill>
                  <a:schemeClr val="accent3">
                    <a:lumMod val="75000"/>
                  </a:schemeClr>
                </a:solidFill>
                <a:latin typeface="Adobe Caslon Pro Bold" panose="0205070206050A020403" pitchFamily="18" charset="0"/>
                <a:ea typeface="標楷體" panose="03000509000000000000" pitchFamily="65" charset="-120"/>
              </a:rPr>
              <a:t>素養導向師資培育工作坊主題演講</a:t>
            </a: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a:t>
            </a:r>
            <a:endParaRPr lang="en-US" altLang="zh-TW" sz="2800" dirty="0" smtClean="0">
              <a:solidFill>
                <a:schemeClr val="accent3">
                  <a:lumMod val="75000"/>
                </a:schemeClr>
              </a:solidFill>
              <a:latin typeface="Adobe Caslon Pro Bold" panose="0205070206050A020403" pitchFamily="18" charset="0"/>
              <a:ea typeface="標楷體" panose="03000509000000000000" pitchFamily="65" charset="-120"/>
            </a:endParaRPr>
          </a:p>
          <a:p>
            <a:pPr algn="ctr"/>
            <a:r>
              <a:rPr lang="zh-TW" altLang="zh-TW" sz="2800" dirty="0" smtClean="0">
                <a:latin typeface="Adobe Caslon Pro Bold" panose="0205070206050A020403" pitchFamily="18" charset="0"/>
                <a:ea typeface="標楷體" panose="03000509000000000000" pitchFamily="65" charset="-120"/>
              </a:rPr>
              <a:t>場次</a:t>
            </a:r>
            <a:r>
              <a:rPr lang="zh-TW" altLang="zh-TW" sz="2800" dirty="0">
                <a:latin typeface="Adobe Caslon Pro Bold" panose="0205070206050A020403" pitchFamily="18" charset="0"/>
                <a:ea typeface="標楷體" panose="03000509000000000000" pitchFamily="65" charset="-120"/>
              </a:rPr>
              <a:t>一 </a:t>
            </a:r>
            <a:r>
              <a:rPr lang="zh-TW" altLang="zh-TW" sz="2800" dirty="0" smtClean="0">
                <a:latin typeface="Adobe Caslon Pro Bold" panose="0205070206050A020403" pitchFamily="18" charset="0"/>
                <a:ea typeface="標楷體" panose="03000509000000000000" pitchFamily="65" charset="-120"/>
              </a:rPr>
              <a:t>資訊科技</a:t>
            </a:r>
            <a:endParaRPr lang="zh-TW" altLang="zh-TW" sz="2800" dirty="0">
              <a:latin typeface="Adobe Caslon Pro Bold" panose="0205070206050A020403" pitchFamily="18" charset="0"/>
              <a:ea typeface="標楷體" panose="03000509000000000000" pitchFamily="65" charset="-120"/>
            </a:endParaRPr>
          </a:p>
        </p:txBody>
      </p:sp>
      <p:sp>
        <p:nvSpPr>
          <p:cNvPr id="7" name="矩形 6"/>
          <p:cNvSpPr/>
          <p:nvPr/>
        </p:nvSpPr>
        <p:spPr>
          <a:xfrm>
            <a:off x="1783080" y="5049935"/>
            <a:ext cx="7799831" cy="954107"/>
          </a:xfrm>
          <a:prstGeom prst="rect">
            <a:avLst/>
          </a:prstGeom>
        </p:spPr>
        <p:txBody>
          <a:bodyPr wrap="square">
            <a:spAutoFit/>
          </a:bodyPr>
          <a:lstStyle/>
          <a:p>
            <a:pPr algn="ctr"/>
            <a:r>
              <a:rPr lang="zh-TW" altLang="zh-TW" sz="2800" dirty="0">
                <a:solidFill>
                  <a:schemeClr val="accent3">
                    <a:lumMod val="75000"/>
                  </a:schemeClr>
                </a:solidFill>
                <a:latin typeface="Adobe Caslon Pro Bold" panose="0205070206050A020403" pitchFamily="18" charset="0"/>
                <a:ea typeface="標楷體" panose="03000509000000000000" pitchFamily="65" charset="-120"/>
              </a:rPr>
              <a:t>臺北市立第一女子</a:t>
            </a: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高級中學</a:t>
            </a:r>
            <a:r>
              <a:rPr lang="en-US" altLang="zh-TW" sz="2800" dirty="0" smtClean="0">
                <a:solidFill>
                  <a:schemeClr val="accent3">
                    <a:lumMod val="75000"/>
                  </a:schemeClr>
                </a:solidFill>
                <a:latin typeface="Adobe Caslon Pro Bold" panose="0205070206050A020403" pitchFamily="18" charset="0"/>
                <a:ea typeface="標楷體" panose="03000509000000000000" pitchFamily="65" charset="-120"/>
              </a:rPr>
              <a:t> </a:t>
            </a:r>
            <a:r>
              <a:rPr lang="zh-TW" altLang="zh-TW" sz="2800" dirty="0" smtClean="0">
                <a:solidFill>
                  <a:schemeClr val="accent3">
                    <a:lumMod val="75000"/>
                  </a:schemeClr>
                </a:solidFill>
                <a:latin typeface="Adobe Caslon Pro Bold" panose="0205070206050A020403" pitchFamily="18" charset="0"/>
                <a:ea typeface="標楷體" panose="03000509000000000000" pitchFamily="65" charset="-120"/>
              </a:rPr>
              <a:t>陳怡芬</a:t>
            </a:r>
            <a:endParaRPr lang="en-US" altLang="zh-TW" sz="3200" dirty="0" smtClean="0">
              <a:solidFill>
                <a:schemeClr val="accent3">
                  <a:lumMod val="75000"/>
                </a:schemeClr>
              </a:solidFill>
              <a:latin typeface="Adobe Caslon Pro Bold" panose="0205070206050A020403" pitchFamily="18" charset="0"/>
              <a:ea typeface="標楷體" panose="03000509000000000000" pitchFamily="65" charset="-120"/>
            </a:endParaRPr>
          </a:p>
          <a:p>
            <a:pPr algn="ctr"/>
            <a:r>
              <a:rPr lang="en-US" altLang="zh-TW" sz="2400" dirty="0" smtClean="0">
                <a:latin typeface="Adobe Garamond Pro" panose="02020502060506020403" pitchFamily="18" charset="0"/>
                <a:ea typeface="標楷體" panose="03000509000000000000" pitchFamily="65" charset="-120"/>
              </a:rPr>
              <a:t>yfchen@gapps.fg.tp.edu.tw</a:t>
            </a:r>
            <a:r>
              <a:rPr lang="en-US" altLang="zh-TW" sz="2800" dirty="0" smtClean="0">
                <a:latin typeface="Adobe Garamond Pro" panose="02020502060506020403" pitchFamily="18" charset="0"/>
                <a:ea typeface="標楷體" panose="03000509000000000000" pitchFamily="65" charset="-120"/>
              </a:rPr>
              <a:t> </a:t>
            </a:r>
          </a:p>
        </p:txBody>
      </p:sp>
    </p:spTree>
    <p:extLst>
      <p:ext uri="{BB962C8B-B14F-4D97-AF65-F5344CB8AC3E}">
        <p14:creationId xmlns:p14="http://schemas.microsoft.com/office/powerpoint/2010/main" val="2284376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latin typeface="Agency FB" panose="020B0503020202020204" pitchFamily="34" charset="0"/>
                <a:ea typeface="微軟正黑體" panose="020B0604030504040204" pitchFamily="34" charset="-120"/>
              </a:rPr>
              <a:t>Since 1994 ~ </a:t>
            </a:r>
            <a:endParaRPr lang="zh-TW" altLang="en-US" dirty="0">
              <a:latin typeface="Agency FB" panose="020B0503020202020204" pitchFamily="34" charset="0"/>
              <a:ea typeface="微軟正黑體" panose="020B0604030504040204" pitchFamily="34" charset="-120"/>
            </a:endParaRPr>
          </a:p>
        </p:txBody>
      </p:sp>
      <p:sp>
        <p:nvSpPr>
          <p:cNvPr id="5" name="內容版面配置區 4"/>
          <p:cNvSpPr>
            <a:spLocks noGrp="1"/>
          </p:cNvSpPr>
          <p:nvPr>
            <p:ph idx="1"/>
          </p:nvPr>
        </p:nvSpPr>
        <p:spPr/>
        <p:txBody>
          <a:bodyPr>
            <a:normAutofit/>
          </a:bodyPr>
          <a:lstStyle/>
          <a:p>
            <a:r>
              <a:rPr lang="zh-TW" altLang="en-US" b="1" dirty="0" smtClean="0">
                <a:solidFill>
                  <a:srgbClr val="0070C0"/>
                </a:solidFill>
                <a:latin typeface="微軟正黑體" panose="020B0604030504040204" pitchFamily="34" charset="-120"/>
                <a:ea typeface="微軟正黑體" panose="020B0604030504040204" pitchFamily="34" charset="-120"/>
              </a:rPr>
              <a:t>北一女中 </a:t>
            </a:r>
            <a:r>
              <a:rPr lang="en-US" altLang="zh-TW" b="1" dirty="0" smtClean="0">
                <a:solidFill>
                  <a:srgbClr val="0070C0"/>
                </a:solidFill>
                <a:latin typeface="微軟正黑體" panose="020B0604030504040204" pitchFamily="34" charset="-120"/>
                <a:ea typeface="微軟正黑體" panose="020B0604030504040204" pitchFamily="34" charset="-120"/>
              </a:rPr>
              <a:t>1995</a:t>
            </a:r>
          </a:p>
          <a:p>
            <a:r>
              <a:rPr lang="zh-TW" altLang="en-US" b="1" dirty="0" smtClean="0">
                <a:solidFill>
                  <a:srgbClr val="0070C0"/>
                </a:solidFill>
                <a:latin typeface="微軟正黑體" panose="020B0604030504040204" pitchFamily="34" charset="-120"/>
                <a:ea typeface="微軟正黑體" panose="020B0604030504040204" pitchFamily="34" charset="-120"/>
              </a:rPr>
              <a:t>課綱委員 教科書審查委員</a:t>
            </a:r>
            <a:endParaRPr lang="en-US" altLang="zh-TW" b="1" dirty="0" smtClean="0">
              <a:solidFill>
                <a:srgbClr val="0070C0"/>
              </a:solidFill>
              <a:latin typeface="微軟正黑體" panose="020B0604030504040204" pitchFamily="34" charset="-120"/>
              <a:ea typeface="微軟正黑體" panose="020B0604030504040204" pitchFamily="34" charset="-120"/>
            </a:endParaRPr>
          </a:p>
          <a:p>
            <a:r>
              <a:rPr lang="en-US" altLang="zh-TW" b="1" dirty="0" smtClean="0">
                <a:solidFill>
                  <a:srgbClr val="0070C0"/>
                </a:solidFill>
                <a:latin typeface="微軟正黑體" panose="020B0604030504040204" pitchFamily="34" charset="-120"/>
                <a:ea typeface="微軟正黑體" panose="020B0604030504040204" pitchFamily="34" charset="-120"/>
              </a:rPr>
              <a:t>My Dream</a:t>
            </a:r>
          </a:p>
          <a:p>
            <a:pPr lvl="1"/>
            <a:r>
              <a:rPr lang="zh-TW" altLang="en-US" dirty="0" smtClean="0">
                <a:latin typeface="微軟正黑體" panose="020B0604030504040204" pitchFamily="34" charset="-120"/>
                <a:ea typeface="微軟正黑體" panose="020B0604030504040204" pitchFamily="34" charset="-120"/>
              </a:rPr>
              <a:t>北一女中開放式課程計畫</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運算思維教學網站</a:t>
            </a:r>
            <a:endParaRPr lang="zh-TW" altLang="en-US" dirty="0">
              <a:latin typeface="微軟正黑體" panose="020B0604030504040204" pitchFamily="34" charset="-120"/>
              <a:ea typeface="微軟正黑體" panose="020B0604030504040204" pitchFamily="34" charset="-120"/>
            </a:endParaRPr>
          </a:p>
        </p:txBody>
      </p:sp>
      <p:graphicFrame>
        <p:nvGraphicFramePr>
          <p:cNvPr id="7" name="資料庫圖表 6"/>
          <p:cNvGraphicFramePr/>
          <p:nvPr>
            <p:extLst>
              <p:ext uri="{D42A27DB-BD31-4B8C-83A1-F6EECF244321}">
                <p14:modId xmlns:p14="http://schemas.microsoft.com/office/powerpoint/2010/main" val="109465225"/>
              </p:ext>
            </p:extLst>
          </p:nvPr>
        </p:nvGraphicFramePr>
        <p:xfrm>
          <a:off x="5170393" y="282526"/>
          <a:ext cx="7109012" cy="2955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內容版面配置區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3406" y="3633452"/>
            <a:ext cx="5710518" cy="3059356"/>
          </a:xfrm>
          <a:prstGeom prst="rect">
            <a:avLst/>
          </a:prstGeom>
        </p:spPr>
      </p:pic>
    </p:spTree>
    <p:extLst>
      <p:ext uri="{BB962C8B-B14F-4D97-AF65-F5344CB8AC3E}">
        <p14:creationId xmlns:p14="http://schemas.microsoft.com/office/powerpoint/2010/main" val="305513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graphicEl>
                                              <a:dgm id="{8B09E7FE-DB5E-4BE8-804A-A63D6AAB71A0}"/>
                                            </p:graphicEl>
                                          </p:spTgt>
                                        </p:tgtEl>
                                        <p:attrNameLst>
                                          <p:attrName>style.visibility</p:attrName>
                                        </p:attrNameLst>
                                      </p:cBhvr>
                                      <p:to>
                                        <p:strVal val="visible"/>
                                      </p:to>
                                    </p:set>
                                    <p:animEffect transition="in" filter="wipe(down)">
                                      <p:cBhvr>
                                        <p:cTn id="7" dur="500"/>
                                        <p:tgtEl>
                                          <p:spTgt spid="7">
                                            <p:graphicEl>
                                              <a:dgm id="{8B09E7FE-DB5E-4BE8-804A-A63D6AAB71A0}"/>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graphicEl>
                                              <a:dgm id="{A2F17F4F-53B5-4F96-BD8A-A0C9B7A5E5B4}"/>
                                            </p:graphicEl>
                                          </p:spTgt>
                                        </p:tgtEl>
                                        <p:attrNameLst>
                                          <p:attrName>style.visibility</p:attrName>
                                        </p:attrNameLst>
                                      </p:cBhvr>
                                      <p:to>
                                        <p:strVal val="visible"/>
                                      </p:to>
                                    </p:set>
                                    <p:animEffect transition="in" filter="wipe(down)">
                                      <p:cBhvr>
                                        <p:cTn id="11" dur="500"/>
                                        <p:tgtEl>
                                          <p:spTgt spid="7">
                                            <p:graphicEl>
                                              <a:dgm id="{A2F17F4F-53B5-4F96-BD8A-A0C9B7A5E5B4}"/>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graphicEl>
                                              <a:dgm id="{54F59BDA-35EC-40B6-AB43-87CF4DEDE527}"/>
                                            </p:graphicEl>
                                          </p:spTgt>
                                        </p:tgtEl>
                                        <p:attrNameLst>
                                          <p:attrName>style.visibility</p:attrName>
                                        </p:attrNameLst>
                                      </p:cBhvr>
                                      <p:to>
                                        <p:strVal val="visible"/>
                                      </p:to>
                                    </p:set>
                                    <p:animEffect transition="in" filter="wipe(down)">
                                      <p:cBhvr>
                                        <p:cTn id="15" dur="500"/>
                                        <p:tgtEl>
                                          <p:spTgt spid="7">
                                            <p:graphicEl>
                                              <a:dgm id="{54F59BDA-35EC-40B6-AB43-87CF4DEDE527}"/>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graphicEl>
                                              <a:dgm id="{61BA49E7-F36E-4A3E-A124-CA81E8BD88FC}"/>
                                            </p:graphicEl>
                                          </p:spTgt>
                                        </p:tgtEl>
                                        <p:attrNameLst>
                                          <p:attrName>style.visibility</p:attrName>
                                        </p:attrNameLst>
                                      </p:cBhvr>
                                      <p:to>
                                        <p:strVal val="visible"/>
                                      </p:to>
                                    </p:set>
                                    <p:animEffect transition="in" filter="wipe(down)">
                                      <p:cBhvr>
                                        <p:cTn id="19" dur="500"/>
                                        <p:tgtEl>
                                          <p:spTgt spid="7">
                                            <p:graphicEl>
                                              <a:dgm id="{61BA49E7-F36E-4A3E-A124-CA81E8BD88FC}"/>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graphicEl>
                                              <a:dgm id="{C8AD4260-29F4-4154-875B-4ABDA7BC620F}"/>
                                            </p:graphicEl>
                                          </p:spTgt>
                                        </p:tgtEl>
                                        <p:attrNameLst>
                                          <p:attrName>style.visibility</p:attrName>
                                        </p:attrNameLst>
                                      </p:cBhvr>
                                      <p:to>
                                        <p:strVal val="visible"/>
                                      </p:to>
                                    </p:set>
                                    <p:animEffect transition="in" filter="wipe(down)">
                                      <p:cBhvr>
                                        <p:cTn id="23" dur="500"/>
                                        <p:tgtEl>
                                          <p:spTgt spid="7">
                                            <p:graphicEl>
                                              <a:dgm id="{C8AD4260-29F4-4154-875B-4ABDA7BC620F}"/>
                                            </p:graphic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
                                            <p:graphicEl>
                                              <a:dgm id="{ACC73E8D-BFDA-4CBF-877E-2010364E98EB}"/>
                                            </p:graphicEl>
                                          </p:spTgt>
                                        </p:tgtEl>
                                        <p:attrNameLst>
                                          <p:attrName>style.visibility</p:attrName>
                                        </p:attrNameLst>
                                      </p:cBhvr>
                                      <p:to>
                                        <p:strVal val="visible"/>
                                      </p:to>
                                    </p:set>
                                    <p:animEffect transition="in" filter="wipe(down)">
                                      <p:cBhvr>
                                        <p:cTn id="27" dur="500"/>
                                        <p:tgtEl>
                                          <p:spTgt spid="7">
                                            <p:graphicEl>
                                              <a:dgm id="{ACC73E8D-BFDA-4CBF-877E-2010364E98EB}"/>
                                            </p:graphicEl>
                                          </p:spTgt>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graphicEl>
                                              <a:dgm id="{F13EBC0E-E609-4247-BE58-68EB351D3745}"/>
                                            </p:graphicEl>
                                          </p:spTgt>
                                        </p:tgtEl>
                                        <p:attrNameLst>
                                          <p:attrName>style.visibility</p:attrName>
                                        </p:attrNameLst>
                                      </p:cBhvr>
                                      <p:to>
                                        <p:strVal val="visible"/>
                                      </p:to>
                                    </p:set>
                                    <p:animEffect transition="in" filter="wipe(down)">
                                      <p:cBhvr>
                                        <p:cTn id="31" dur="500"/>
                                        <p:tgtEl>
                                          <p:spTgt spid="7">
                                            <p:graphicEl>
                                              <a:dgm id="{F13EBC0E-E609-4247-BE58-68EB351D3745}"/>
                                            </p:graphicEl>
                                          </p:spTgt>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7">
                                            <p:graphicEl>
                                              <a:dgm id="{0C9DF3D3-CDC9-47D0-84D2-0B9794C2AD6B}"/>
                                            </p:graphicEl>
                                          </p:spTgt>
                                        </p:tgtEl>
                                        <p:attrNameLst>
                                          <p:attrName>style.visibility</p:attrName>
                                        </p:attrNameLst>
                                      </p:cBhvr>
                                      <p:to>
                                        <p:strVal val="visible"/>
                                      </p:to>
                                    </p:set>
                                    <p:animEffect transition="in" filter="wipe(down)">
                                      <p:cBhvr>
                                        <p:cTn id="35" dur="500"/>
                                        <p:tgtEl>
                                          <p:spTgt spid="7">
                                            <p:graphicEl>
                                              <a:dgm id="{0C9DF3D3-CDC9-47D0-84D2-0B9794C2AD6B}"/>
                                            </p:graphicEl>
                                          </p:spTgt>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
                                            <p:graphicEl>
                                              <a:dgm id="{6890B78F-973F-45C2-BEA8-52EFCCC9E7D3}"/>
                                            </p:graphicEl>
                                          </p:spTgt>
                                        </p:tgtEl>
                                        <p:attrNameLst>
                                          <p:attrName>style.visibility</p:attrName>
                                        </p:attrNameLst>
                                      </p:cBhvr>
                                      <p:to>
                                        <p:strVal val="visible"/>
                                      </p:to>
                                    </p:set>
                                    <p:animEffect transition="in" filter="wipe(down)">
                                      <p:cBhvr>
                                        <p:cTn id="39" dur="500"/>
                                        <p:tgtEl>
                                          <p:spTgt spid="7">
                                            <p:graphicEl>
                                              <a:dgm id="{6890B78F-973F-45C2-BEA8-52EFCCC9E7D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smtClean="0">
                <a:latin typeface="Agency FB" panose="020B0503020202020204" pitchFamily="34" charset="0"/>
                <a:ea typeface="微軟正黑體" panose="020B0604030504040204" pitchFamily="34" charset="-120"/>
              </a:rPr>
              <a:t>COURSES</a:t>
            </a:r>
            <a:endParaRPr lang="zh-TW" altLang="en-US" dirty="0">
              <a:latin typeface="Agency FB" panose="020B0503020202020204" pitchFamily="34" charset="0"/>
              <a:ea typeface="微軟正黑體" panose="020B0604030504040204" pitchFamily="34" charset="-120"/>
            </a:endParaRPr>
          </a:p>
        </p:txBody>
      </p:sp>
      <p:sp>
        <p:nvSpPr>
          <p:cNvPr id="3" name="內容版面配置區 2"/>
          <p:cNvSpPr>
            <a:spLocks noGrp="1"/>
          </p:cNvSpPr>
          <p:nvPr>
            <p:ph idx="1"/>
          </p:nvPr>
        </p:nvSpPr>
        <p:spPr>
          <a:xfrm>
            <a:off x="845127" y="1562100"/>
            <a:ext cx="10515600" cy="4796118"/>
          </a:xfrm>
        </p:spPr>
        <p:txBody>
          <a:bodyPr>
            <a:normAutofit/>
          </a:bodyPr>
          <a:lstStyle/>
          <a:p>
            <a:r>
              <a:rPr lang="zh-TW" altLang="en-US" sz="2400" b="1" dirty="0" smtClean="0">
                <a:latin typeface="微軟正黑體" panose="020B0604030504040204" pitchFamily="34" charset="-120"/>
                <a:ea typeface="微軟正黑體" panose="020B0604030504040204" pitchFamily="34" charset="-120"/>
              </a:rPr>
              <a:t>資訊科技概論</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課綱內容</a:t>
            </a:r>
            <a:r>
              <a:rPr lang="en-US" altLang="zh-TW" sz="2400" dirty="0" smtClean="0">
                <a:latin typeface="微軟正黑體" panose="020B0604030504040204" pitchFamily="34" charset="-120"/>
                <a:ea typeface="微軟正黑體" panose="020B0604030504040204" pitchFamily="34" charset="-120"/>
              </a:rPr>
              <a:t>(VB,C,C++,APP Inventor, </a:t>
            </a:r>
            <a:r>
              <a:rPr lang="en-US" altLang="zh-TW" sz="2400" dirty="0" err="1" smtClean="0">
                <a:latin typeface="微軟正黑體" panose="020B0604030504040204" pitchFamily="34" charset="-120"/>
                <a:ea typeface="微軟正黑體" panose="020B0604030504040204" pitchFamily="34" charset="-120"/>
              </a:rPr>
              <a:t>GameMaker</a:t>
            </a:r>
            <a:r>
              <a:rPr lang="en-US" altLang="zh-TW" sz="2400" dirty="0" smtClean="0">
                <a:latin typeface="微軟正黑體" panose="020B0604030504040204" pitchFamily="34" charset="-120"/>
              </a:rPr>
              <a:t>…)</a:t>
            </a:r>
            <a:endParaRPr lang="en-US" altLang="zh-TW" sz="2400" dirty="0">
              <a:latin typeface="微軟正黑體" panose="020B0604030504040204" pitchFamily="34" charset="-120"/>
              <a:ea typeface="微軟正黑體" panose="020B0604030504040204" pitchFamily="34" charset="-120"/>
            </a:endParaRPr>
          </a:p>
          <a:p>
            <a:r>
              <a:rPr lang="zh-TW" altLang="en-US" sz="2400" b="1" dirty="0" smtClean="0">
                <a:latin typeface="微軟正黑體" panose="020B0604030504040204" pitchFamily="34" charset="-120"/>
                <a:ea typeface="微軟正黑體" panose="020B0604030504040204" pitchFamily="34" charset="-120"/>
              </a:rPr>
              <a:t>數理資優班專題研究</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程式設計</a:t>
            </a:r>
            <a:r>
              <a:rPr lang="en-US" altLang="zh-TW" sz="2400" dirty="0" smtClean="0">
                <a:latin typeface="微軟正黑體" panose="020B0604030504040204" pitchFamily="34" charset="-120"/>
                <a:ea typeface="微軟正黑體" panose="020B0604030504040204" pitchFamily="34" charset="-120"/>
              </a:rPr>
              <a:t>(C/C++/</a:t>
            </a:r>
            <a:r>
              <a:rPr lang="en-US" altLang="zh-TW" sz="2400" dirty="0" err="1" smtClean="0">
                <a:latin typeface="微軟正黑體" panose="020B0604030504040204" pitchFamily="34" charset="-120"/>
                <a:ea typeface="微軟正黑體" panose="020B0604030504040204" pitchFamily="34" charset="-120"/>
              </a:rPr>
              <a:t>MatLab</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、資料結構、演算法、研究方法、研究寫作</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b="1" dirty="0" smtClean="0">
                <a:latin typeface="微軟正黑體" panose="020B0604030504040204" pitchFamily="34" charset="-120"/>
                <a:ea typeface="微軟正黑體" panose="020B0604030504040204" pitchFamily="34" charset="-120"/>
              </a:rPr>
              <a:t>資訊研究社</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程式設計</a:t>
            </a:r>
            <a:r>
              <a:rPr lang="en-US" altLang="zh-TW" sz="2400" dirty="0" smtClean="0">
                <a:latin typeface="微軟正黑體" panose="020B0604030504040204" pitchFamily="34" charset="-120"/>
                <a:ea typeface="微軟正黑體" panose="020B0604030504040204" pitchFamily="34" charset="-120"/>
              </a:rPr>
              <a:t>(</a:t>
            </a:r>
            <a:r>
              <a:rPr lang="en-US" altLang="zh-TW" sz="2400" dirty="0" err="1" smtClean="0">
                <a:latin typeface="微軟正黑體" panose="020B0604030504040204" pitchFamily="34" charset="-120"/>
                <a:ea typeface="微軟正黑體" panose="020B0604030504040204" pitchFamily="34" charset="-120"/>
              </a:rPr>
              <a:t>VB,Java,APP</a:t>
            </a:r>
            <a:r>
              <a:rPr lang="en-US" altLang="zh-TW" sz="2400" dirty="0" smtClean="0">
                <a:latin typeface="微軟正黑體" panose="020B0604030504040204" pitchFamily="34" charset="-120"/>
                <a:ea typeface="微軟正黑體" panose="020B0604030504040204" pitchFamily="34" charset="-120"/>
              </a:rPr>
              <a:t> Inventor, C, C++, Python)</a:t>
            </a:r>
            <a:r>
              <a:rPr lang="zh-TW" altLang="en-US" sz="2400" dirty="0" smtClean="0">
                <a:latin typeface="微軟正黑體" panose="020B0604030504040204" pitchFamily="34" charset="-120"/>
                <a:ea typeface="微軟正黑體" panose="020B0604030504040204" pitchFamily="34" charset="-120"/>
              </a:rPr>
              <a:t>，網頁設計</a:t>
            </a:r>
            <a:r>
              <a:rPr lang="en-US" altLang="zh-TW" sz="2400" dirty="0" smtClean="0">
                <a:latin typeface="微軟正黑體" panose="020B0604030504040204" pitchFamily="34" charset="-120"/>
                <a:ea typeface="微軟正黑體" panose="020B0604030504040204" pitchFamily="34" charset="-120"/>
              </a:rPr>
              <a:t>(HTML,PHP, CSS…)</a:t>
            </a:r>
            <a:r>
              <a:rPr lang="zh-TW" altLang="en-US" sz="2400" dirty="0" smtClean="0">
                <a:latin typeface="微軟正黑體" panose="020B0604030504040204" pitchFamily="34" charset="-120"/>
                <a:ea typeface="微軟正黑體" panose="020B0604030504040204" pitchFamily="34" charset="-120"/>
              </a:rPr>
              <a:t>、網管</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b="1" dirty="0" smtClean="0">
                <a:latin typeface="微軟正黑體" panose="020B0604030504040204" pitchFamily="34" charset="-120"/>
                <a:ea typeface="微軟正黑體" panose="020B0604030504040204" pitchFamily="34" charset="-120"/>
              </a:rPr>
              <a:t>競賽培訓課程</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進階程式設計</a:t>
            </a:r>
            <a:r>
              <a:rPr lang="en-US" altLang="zh-TW" sz="2400" dirty="0" smtClean="0">
                <a:latin typeface="微軟正黑體" panose="020B0604030504040204" pitchFamily="34" charset="-120"/>
                <a:ea typeface="微軟正黑體" panose="020B0604030504040204" pitchFamily="34" charset="-120"/>
              </a:rPr>
              <a:t>(C)</a:t>
            </a:r>
            <a:r>
              <a:rPr lang="zh-TW" altLang="en-US" sz="2400" dirty="0" smtClean="0">
                <a:latin typeface="微軟正黑體" panose="020B0604030504040204" pitchFamily="34" charset="-120"/>
                <a:ea typeface="微軟正黑體" panose="020B0604030504040204" pitchFamily="34" charset="-120"/>
              </a:rPr>
              <a:t>、資料結構、演算法、解題技巧</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b="1" dirty="0" smtClean="0">
                <a:latin typeface="微軟正黑體" panose="020B0604030504040204" pitchFamily="34" charset="-120"/>
                <a:ea typeface="微軟正黑體" panose="020B0604030504040204" pitchFamily="34" charset="-120"/>
              </a:rPr>
              <a:t>程式設計選修</a:t>
            </a:r>
            <a:r>
              <a:rPr lang="en-US" altLang="zh-TW" sz="2400" dirty="0" smtClean="0">
                <a:latin typeface="微軟正黑體" panose="020B0604030504040204" pitchFamily="34" charset="-120"/>
                <a:ea typeface="微軟正黑體" panose="020B0604030504040204" pitchFamily="34" charset="-120"/>
              </a:rPr>
              <a:t>(C/C++)</a:t>
            </a:r>
          </a:p>
          <a:p>
            <a:r>
              <a:rPr lang="zh-TW" altLang="en-US" sz="2400" b="1" dirty="0" smtClean="0">
                <a:latin typeface="微軟正黑體" panose="020B0604030504040204" pitchFamily="34" charset="-120"/>
                <a:ea typeface="微軟正黑體" panose="020B0604030504040204" pitchFamily="34" charset="-120"/>
              </a:rPr>
              <a:t>特色選修</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問題解決與程式設計</a:t>
            </a:r>
            <a:r>
              <a:rPr lang="en-US" altLang="zh-TW" sz="2400" dirty="0" smtClean="0">
                <a:latin typeface="微軟正黑體" panose="020B0604030504040204" pitchFamily="34" charset="-120"/>
                <a:ea typeface="微軟正黑體" panose="020B0604030504040204" pitchFamily="34" charset="-120"/>
              </a:rPr>
              <a:t>(C/C++/Python/</a:t>
            </a:r>
            <a:r>
              <a:rPr lang="en-US" altLang="zh-TW" sz="2400" dirty="0" err="1" smtClean="0">
                <a:latin typeface="微軟正黑體" panose="020B0604030504040204" pitchFamily="34" charset="-120"/>
                <a:ea typeface="微軟正黑體" panose="020B0604030504040204" pitchFamily="34" charset="-120"/>
              </a:rPr>
              <a:t>MSLogo</a:t>
            </a:r>
            <a:r>
              <a:rPr lang="en-US" altLang="zh-TW" sz="2400" dirty="0" smtClean="0">
                <a:latin typeface="微軟正黑體" panose="020B0604030504040204" pitchFamily="34" charset="-120"/>
                <a:ea typeface="微軟正黑體" panose="020B0604030504040204" pitchFamily="34" charset="-120"/>
              </a:rPr>
              <a:t>/Scratch…)</a:t>
            </a:r>
          </a:p>
          <a:p>
            <a:r>
              <a:rPr lang="zh-TW" altLang="en-US" sz="2400" b="1" dirty="0" smtClean="0">
                <a:latin typeface="微軟正黑體" panose="020B0604030504040204" pitchFamily="34" charset="-120"/>
                <a:ea typeface="微軟正黑體" panose="020B0604030504040204" pitchFamily="34" charset="-120"/>
              </a:rPr>
              <a:t>特色選修</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運算思維與程式設計</a:t>
            </a:r>
            <a:r>
              <a:rPr lang="en-US" altLang="zh-TW" sz="2400" dirty="0">
                <a:latin typeface="微軟正黑體" panose="020B0604030504040204" pitchFamily="34" charset="-120"/>
                <a:ea typeface="微軟正黑體" panose="020B0604030504040204" pitchFamily="34" charset="-120"/>
              </a:rPr>
              <a:t>(C/C++/</a:t>
            </a:r>
            <a:r>
              <a:rPr lang="en-US" altLang="zh-TW" sz="2400" dirty="0" smtClean="0">
                <a:latin typeface="微軟正黑體" panose="020B0604030504040204" pitchFamily="34" charset="-120"/>
                <a:ea typeface="微軟正黑體" panose="020B0604030504040204" pitchFamily="34" charset="-120"/>
              </a:rPr>
              <a:t>Python/Scratch…)</a:t>
            </a:r>
          </a:p>
          <a:p>
            <a:r>
              <a:rPr lang="zh-TW" altLang="en-US" sz="2400" b="1" dirty="0" smtClean="0">
                <a:latin typeface="微軟正黑體" panose="020B0604030504040204" pitchFamily="34" charset="-120"/>
                <a:ea typeface="微軟正黑體" panose="020B0604030504040204" pitchFamily="34" charset="-120"/>
              </a:rPr>
              <a:t>教師研習 </a:t>
            </a:r>
            <a:r>
              <a:rPr lang="en-US" altLang="zh-TW" sz="2400" dirty="0" smtClean="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基礎電腦應用、基礎程式設計、網頁設計、網站架設</a:t>
            </a:r>
            <a:r>
              <a:rPr lang="en-US" altLang="zh-TW" sz="2400" dirty="0" smtClean="0">
                <a:latin typeface="微軟正黑體" panose="020B0604030504040204" pitchFamily="34" charset="-120"/>
                <a:ea typeface="微軟正黑體" panose="020B0604030504040204" pitchFamily="34" charset="-120"/>
              </a:rPr>
              <a:t>(MOODLE, Blog)</a:t>
            </a:r>
            <a:r>
              <a:rPr lang="zh-TW" altLang="en-US" sz="2400" dirty="0" smtClean="0">
                <a:latin typeface="微軟正黑體" panose="020B0604030504040204" pitchFamily="34" charset="-120"/>
                <a:ea typeface="微軟正黑體" panose="020B0604030504040204" pitchFamily="34" charset="-120"/>
              </a:rPr>
              <a:t>、教學網站管理、資訊融入教學應用</a:t>
            </a:r>
            <a:r>
              <a:rPr lang="en-US" altLang="zh-TW" sz="2400" dirty="0" smtClean="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4871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t>資訊科技教育發展</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運算思維概念與教學重點</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生活中的運算與思考</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運算思維導向課程設計</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運算思維教材資源</a:t>
            </a:r>
            <a:endParaRPr lang="zh-TW" altLang="en-US" sz="3200" dirty="0"/>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2991450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solidFill>
                  <a:srgbClr val="C00000"/>
                </a:solidFill>
              </a:rPr>
              <a:t>資訊科技教育發展</a:t>
            </a:r>
            <a:endParaRPr lang="en-US" altLang="zh-TW" sz="3200" dirty="0" smtClean="0">
              <a:solidFill>
                <a:srgbClr val="C00000"/>
              </a:solidFill>
            </a:endParaRPr>
          </a:p>
          <a:p>
            <a:pPr marL="447675" indent="-447675">
              <a:buFont typeface="Wingdings" panose="05000000000000000000" pitchFamily="2" charset="2"/>
              <a:buChar char="p"/>
              <a:tabLst>
                <a:tab pos="630238" algn="l"/>
              </a:tabLst>
            </a:pPr>
            <a:r>
              <a:rPr lang="zh-TW" altLang="en-US" sz="3200" dirty="0" smtClean="0"/>
              <a:t>運算思維概念與教學重點</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生活中的運算與思考</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運算思維導向課程設計</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運算思維教材資源</a:t>
            </a:r>
            <a:endParaRPr lang="zh-TW" altLang="en-US" sz="3200" dirty="0"/>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217791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a:xfrm>
            <a:off x="631597" y="488225"/>
            <a:ext cx="11777220" cy="1076462"/>
          </a:xfrm>
        </p:spPr>
        <p:txBody>
          <a:bodyPr>
            <a:normAutofit/>
          </a:bodyPr>
          <a:lstStyle/>
          <a:p>
            <a:r>
              <a:rPr lang="zh-TW" altLang="en-US" sz="4400" dirty="0"/>
              <a:t>我國資訊科技課程的發展</a:t>
            </a:r>
          </a:p>
        </p:txBody>
      </p:sp>
      <p:grpSp>
        <p:nvGrpSpPr>
          <p:cNvPr id="11" name="群組 10"/>
          <p:cNvGrpSpPr/>
          <p:nvPr/>
        </p:nvGrpSpPr>
        <p:grpSpPr>
          <a:xfrm>
            <a:off x="201015" y="611516"/>
            <a:ext cx="11872113" cy="6712828"/>
            <a:chOff x="160256" y="1102936"/>
            <a:chExt cx="11872113" cy="6712828"/>
          </a:xfrm>
        </p:grpSpPr>
        <p:graphicFrame>
          <p:nvGraphicFramePr>
            <p:cNvPr id="4" name="資料庫圖表 3"/>
            <p:cNvGraphicFramePr/>
            <p:nvPr>
              <p:extLst>
                <p:ext uri="{D42A27DB-BD31-4B8C-83A1-F6EECF244321}">
                  <p14:modId xmlns:p14="http://schemas.microsoft.com/office/powerpoint/2010/main" val="69580218"/>
                </p:ext>
              </p:extLst>
            </p:nvPr>
          </p:nvGraphicFramePr>
          <p:xfrm>
            <a:off x="160256" y="1102936"/>
            <a:ext cx="11777220" cy="6712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a:off x="631597" y="3462747"/>
              <a:ext cx="1624163" cy="923330"/>
            </a:xfrm>
            <a:prstGeom prst="rect">
              <a:avLst/>
            </a:prstGeom>
            <a:noFill/>
          </p:spPr>
          <p:txBody>
            <a:bodyPr wrap="none" rtlCol="0">
              <a:spAutoFit/>
            </a:bodyPr>
            <a:lstStyle/>
            <a:p>
              <a:r>
                <a:rPr lang="en-US" altLang="zh-TW" sz="5400" b="1" dirty="0" smtClean="0">
                  <a:solidFill>
                    <a:schemeClr val="accent3"/>
                  </a:solidFill>
                </a:rPr>
                <a:t>73</a:t>
              </a:r>
              <a:r>
                <a:rPr lang="en-US" altLang="zh-TW" sz="2000" b="1" dirty="0" smtClean="0">
                  <a:solidFill>
                    <a:schemeClr val="accent3"/>
                  </a:solidFill>
                </a:rPr>
                <a:t>(1984)</a:t>
              </a:r>
              <a:endParaRPr lang="zh-TW" altLang="en-US" sz="5400" b="1" dirty="0">
                <a:solidFill>
                  <a:schemeClr val="accent3"/>
                </a:solidFill>
              </a:endParaRPr>
            </a:p>
          </p:txBody>
        </p:sp>
        <p:sp>
          <p:nvSpPr>
            <p:cNvPr id="8" name="文字方塊 7"/>
            <p:cNvSpPr txBox="1"/>
            <p:nvPr/>
          </p:nvSpPr>
          <p:spPr>
            <a:xfrm>
              <a:off x="3734586" y="2712280"/>
              <a:ext cx="1550424" cy="923330"/>
            </a:xfrm>
            <a:prstGeom prst="rect">
              <a:avLst/>
            </a:prstGeom>
            <a:noFill/>
          </p:spPr>
          <p:txBody>
            <a:bodyPr wrap="none" rtlCol="0">
              <a:spAutoFit/>
            </a:bodyPr>
            <a:lstStyle/>
            <a:p>
              <a:r>
                <a:rPr lang="en-US" altLang="zh-TW" sz="5400" b="1" dirty="0" smtClean="0">
                  <a:solidFill>
                    <a:schemeClr val="accent3"/>
                  </a:solidFill>
                </a:rPr>
                <a:t>84</a:t>
              </a:r>
              <a:r>
                <a:rPr lang="en-US" altLang="zh-TW" b="1" dirty="0" smtClean="0">
                  <a:solidFill>
                    <a:schemeClr val="accent3"/>
                  </a:solidFill>
                </a:rPr>
                <a:t>(1995)</a:t>
              </a:r>
              <a:endParaRPr lang="zh-TW" altLang="en-US" sz="5400" b="1" dirty="0">
                <a:solidFill>
                  <a:schemeClr val="accent3"/>
                </a:solidFill>
              </a:endParaRPr>
            </a:p>
          </p:txBody>
        </p:sp>
        <p:sp>
          <p:nvSpPr>
            <p:cNvPr id="9" name="文字方塊 8"/>
            <p:cNvSpPr txBox="1"/>
            <p:nvPr/>
          </p:nvSpPr>
          <p:spPr>
            <a:xfrm>
              <a:off x="6627044" y="1911754"/>
              <a:ext cx="1847654" cy="923330"/>
            </a:xfrm>
            <a:prstGeom prst="rect">
              <a:avLst/>
            </a:prstGeom>
            <a:noFill/>
          </p:spPr>
          <p:txBody>
            <a:bodyPr wrap="square" rtlCol="0">
              <a:spAutoFit/>
            </a:bodyPr>
            <a:lstStyle/>
            <a:p>
              <a:r>
                <a:rPr lang="en-US" altLang="zh-TW" sz="5400" b="1" dirty="0" smtClean="0">
                  <a:solidFill>
                    <a:schemeClr val="accent3"/>
                  </a:solidFill>
                </a:rPr>
                <a:t>95</a:t>
              </a:r>
              <a:r>
                <a:rPr lang="en-US" altLang="zh-TW" b="1" dirty="0" smtClean="0">
                  <a:solidFill>
                    <a:schemeClr val="accent3"/>
                  </a:solidFill>
                </a:rPr>
                <a:t>(2006)</a:t>
              </a:r>
              <a:endParaRPr lang="zh-TW" altLang="en-US" sz="5400" b="1" dirty="0">
                <a:solidFill>
                  <a:schemeClr val="accent3"/>
                </a:solidFill>
              </a:endParaRPr>
            </a:p>
          </p:txBody>
        </p:sp>
        <p:sp>
          <p:nvSpPr>
            <p:cNvPr id="10" name="文字方塊 9"/>
            <p:cNvSpPr txBox="1"/>
            <p:nvPr/>
          </p:nvSpPr>
          <p:spPr>
            <a:xfrm>
              <a:off x="10041118" y="1203868"/>
              <a:ext cx="1991251" cy="923330"/>
            </a:xfrm>
            <a:prstGeom prst="rect">
              <a:avLst/>
            </a:prstGeom>
            <a:noFill/>
          </p:spPr>
          <p:txBody>
            <a:bodyPr wrap="none" rtlCol="0">
              <a:spAutoFit/>
            </a:bodyPr>
            <a:lstStyle/>
            <a:p>
              <a:r>
                <a:rPr lang="en-US" altLang="zh-TW" sz="5400" b="1" dirty="0" smtClean="0">
                  <a:solidFill>
                    <a:schemeClr val="accent3"/>
                  </a:solidFill>
                </a:rPr>
                <a:t>108</a:t>
              </a:r>
              <a:r>
                <a:rPr lang="en-US" altLang="zh-TW" b="1" dirty="0" smtClean="0">
                  <a:solidFill>
                    <a:schemeClr val="accent3"/>
                  </a:solidFill>
                </a:rPr>
                <a:t>(2019)</a:t>
              </a:r>
              <a:endParaRPr lang="zh-TW" altLang="en-US" sz="5400" b="1" dirty="0">
                <a:solidFill>
                  <a:schemeClr val="accent3"/>
                </a:solidFill>
              </a:endParaRPr>
            </a:p>
          </p:txBody>
        </p:sp>
      </p:grpSp>
      <p:sp>
        <p:nvSpPr>
          <p:cNvPr id="6" name="矩形 5"/>
          <p:cNvSpPr/>
          <p:nvPr/>
        </p:nvSpPr>
        <p:spPr>
          <a:xfrm>
            <a:off x="655482" y="6137803"/>
            <a:ext cx="10868285" cy="720197"/>
          </a:xfrm>
          <a:prstGeom prst="rect">
            <a:avLst/>
          </a:prstGeom>
        </p:spPr>
        <p:txBody>
          <a:bodyPr wrap="square">
            <a:spAutoFit/>
          </a:bodyPr>
          <a:lstStyle/>
          <a:p>
            <a:pPr algn="r">
              <a:lnSpc>
                <a:spcPct val="120000"/>
              </a:lnSpc>
            </a:pPr>
            <a:r>
              <a:rPr lang="zh-TW" altLang="en-US" sz="2000" b="1" dirty="0">
                <a:solidFill>
                  <a:schemeClr val="accent4"/>
                </a:solidFill>
              </a:rPr>
              <a:t>我國資訊科技教育經過幾次的變革，逐漸由操作技能導向的課程演變為高階能力導向之</a:t>
            </a:r>
            <a:r>
              <a:rPr lang="zh-TW" altLang="en-US" sz="2000" b="1" dirty="0" smtClean="0">
                <a:solidFill>
                  <a:schemeClr val="accent4"/>
                </a:solidFill>
              </a:rPr>
              <a:t>課程</a:t>
            </a:r>
            <a:endParaRPr lang="en-US" altLang="zh-TW" sz="2000" b="1" dirty="0" smtClean="0">
              <a:solidFill>
                <a:schemeClr val="accent4"/>
              </a:solidFill>
            </a:endParaRPr>
          </a:p>
          <a:p>
            <a:pPr algn="r">
              <a:lnSpc>
                <a:spcPct val="120000"/>
              </a:lnSpc>
            </a:pPr>
            <a:r>
              <a:rPr lang="zh-TW" altLang="en-US" sz="1400" b="1" dirty="0" smtClean="0">
                <a:solidFill>
                  <a:schemeClr val="accent4"/>
                </a:solidFill>
              </a:rPr>
              <a:t>（</a:t>
            </a:r>
            <a:r>
              <a:rPr lang="zh-TW" altLang="en-US" sz="1400" b="1" dirty="0">
                <a:solidFill>
                  <a:schemeClr val="accent4"/>
                </a:solidFill>
              </a:rPr>
              <a:t>吳正己，</a:t>
            </a:r>
            <a:r>
              <a:rPr lang="en-US" altLang="zh-TW" sz="1400" b="1" dirty="0">
                <a:solidFill>
                  <a:schemeClr val="accent4"/>
                </a:solidFill>
              </a:rPr>
              <a:t>2010</a:t>
            </a:r>
            <a:r>
              <a:rPr lang="zh-TW" altLang="en-US" sz="1400" b="1" dirty="0">
                <a:solidFill>
                  <a:schemeClr val="accent4"/>
                </a:solidFill>
              </a:rPr>
              <a:t>）</a:t>
            </a:r>
            <a:endParaRPr lang="en-US" altLang="zh-TW" sz="1400" b="1" dirty="0">
              <a:solidFill>
                <a:schemeClr val="accent4"/>
              </a:solidFill>
            </a:endParaRPr>
          </a:p>
        </p:txBody>
      </p:sp>
    </p:spTree>
    <p:extLst>
      <p:ext uri="{BB962C8B-B14F-4D97-AF65-F5344CB8AC3E}">
        <p14:creationId xmlns:p14="http://schemas.microsoft.com/office/powerpoint/2010/main" val="288808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群組 3"/>
          <p:cNvGrpSpPr/>
          <p:nvPr/>
        </p:nvGrpSpPr>
        <p:grpSpPr>
          <a:xfrm>
            <a:off x="303706" y="675363"/>
            <a:ext cx="11777220" cy="6712828"/>
            <a:chOff x="238667" y="1187777"/>
            <a:chExt cx="11777220" cy="6712828"/>
          </a:xfrm>
        </p:grpSpPr>
        <p:graphicFrame>
          <p:nvGraphicFramePr>
            <p:cNvPr id="5" name="資料庫圖表 4"/>
            <p:cNvGraphicFramePr/>
            <p:nvPr>
              <p:extLst>
                <p:ext uri="{D42A27DB-BD31-4B8C-83A1-F6EECF244321}">
                  <p14:modId xmlns:p14="http://schemas.microsoft.com/office/powerpoint/2010/main" val="2024236843"/>
                </p:ext>
              </p:extLst>
            </p:nvPr>
          </p:nvGraphicFramePr>
          <p:xfrm>
            <a:off x="238667" y="1187777"/>
            <a:ext cx="11777220" cy="6712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字方塊 5"/>
            <p:cNvSpPr txBox="1"/>
            <p:nvPr/>
          </p:nvSpPr>
          <p:spPr>
            <a:xfrm>
              <a:off x="534615" y="3695972"/>
              <a:ext cx="1798890" cy="769441"/>
            </a:xfrm>
            <a:prstGeom prst="rect">
              <a:avLst/>
            </a:prstGeom>
            <a:noFill/>
          </p:spPr>
          <p:txBody>
            <a:bodyPr wrap="none" rtlCol="0">
              <a:spAutoFit/>
            </a:bodyPr>
            <a:lstStyle/>
            <a:p>
              <a:r>
                <a:rPr lang="en-US" altLang="zh-TW" sz="4400" b="1" dirty="0" smtClean="0">
                  <a:solidFill>
                    <a:schemeClr val="accent3"/>
                  </a:solidFill>
                </a:rPr>
                <a:t>~2003</a:t>
              </a:r>
              <a:endParaRPr lang="zh-TW" altLang="en-US" sz="4400" b="1" dirty="0">
                <a:solidFill>
                  <a:schemeClr val="accent3"/>
                </a:solidFill>
              </a:endParaRPr>
            </a:p>
          </p:txBody>
        </p:sp>
        <p:sp>
          <p:nvSpPr>
            <p:cNvPr id="7" name="文字方塊 6"/>
            <p:cNvSpPr txBox="1"/>
            <p:nvPr/>
          </p:nvSpPr>
          <p:spPr>
            <a:xfrm>
              <a:off x="3724826" y="2946199"/>
              <a:ext cx="1754006" cy="769441"/>
            </a:xfrm>
            <a:prstGeom prst="rect">
              <a:avLst/>
            </a:prstGeom>
            <a:noFill/>
          </p:spPr>
          <p:txBody>
            <a:bodyPr wrap="none" rtlCol="0">
              <a:spAutoFit/>
            </a:bodyPr>
            <a:lstStyle/>
            <a:p>
              <a:r>
                <a:rPr lang="en-US" altLang="zh-TW" sz="4400" b="1" dirty="0" smtClean="0">
                  <a:solidFill>
                    <a:schemeClr val="accent3"/>
                  </a:solidFill>
                </a:rPr>
                <a:t>2003~</a:t>
              </a:r>
              <a:endParaRPr lang="zh-TW" altLang="en-US" sz="4400" b="1" dirty="0">
                <a:solidFill>
                  <a:schemeClr val="accent3"/>
                </a:solidFill>
              </a:endParaRPr>
            </a:p>
          </p:txBody>
        </p:sp>
        <p:sp>
          <p:nvSpPr>
            <p:cNvPr id="8" name="文字方塊 7"/>
            <p:cNvSpPr txBox="1"/>
            <p:nvPr/>
          </p:nvSpPr>
          <p:spPr>
            <a:xfrm>
              <a:off x="6753591" y="2176843"/>
              <a:ext cx="1754006" cy="769441"/>
            </a:xfrm>
            <a:prstGeom prst="rect">
              <a:avLst/>
            </a:prstGeom>
            <a:noFill/>
          </p:spPr>
          <p:txBody>
            <a:bodyPr wrap="none" rtlCol="0">
              <a:spAutoFit/>
            </a:bodyPr>
            <a:lstStyle/>
            <a:p>
              <a:r>
                <a:rPr lang="en-US" altLang="zh-TW" sz="4400" b="1" dirty="0" smtClean="0">
                  <a:solidFill>
                    <a:schemeClr val="accent3"/>
                  </a:solidFill>
                </a:rPr>
                <a:t>2011~</a:t>
              </a:r>
              <a:endParaRPr lang="zh-TW" altLang="en-US" sz="4400" b="1" dirty="0">
                <a:solidFill>
                  <a:schemeClr val="accent3"/>
                </a:solidFill>
              </a:endParaRPr>
            </a:p>
          </p:txBody>
        </p:sp>
        <p:sp>
          <p:nvSpPr>
            <p:cNvPr id="9" name="文字方塊 8"/>
            <p:cNvSpPr txBox="1"/>
            <p:nvPr/>
          </p:nvSpPr>
          <p:spPr>
            <a:xfrm>
              <a:off x="9690280" y="1530704"/>
              <a:ext cx="1754006" cy="769441"/>
            </a:xfrm>
            <a:prstGeom prst="rect">
              <a:avLst/>
            </a:prstGeom>
            <a:noFill/>
          </p:spPr>
          <p:txBody>
            <a:bodyPr wrap="none" rtlCol="0">
              <a:spAutoFit/>
            </a:bodyPr>
            <a:lstStyle/>
            <a:p>
              <a:r>
                <a:rPr lang="en-US" altLang="zh-TW" sz="4400" b="1" dirty="0" smtClean="0">
                  <a:solidFill>
                    <a:schemeClr val="accent3"/>
                  </a:solidFill>
                </a:rPr>
                <a:t>2014~</a:t>
              </a:r>
              <a:endParaRPr lang="zh-TW" altLang="en-US" sz="4400" b="1" dirty="0">
                <a:solidFill>
                  <a:schemeClr val="accent3"/>
                </a:solidFill>
              </a:endParaRPr>
            </a:p>
          </p:txBody>
        </p:sp>
      </p:grpSp>
      <p:grpSp>
        <p:nvGrpSpPr>
          <p:cNvPr id="15" name="群組 14"/>
          <p:cNvGrpSpPr/>
          <p:nvPr/>
        </p:nvGrpSpPr>
        <p:grpSpPr>
          <a:xfrm>
            <a:off x="3163861" y="3394542"/>
            <a:ext cx="8638498" cy="2281033"/>
            <a:chOff x="3163861" y="3394542"/>
            <a:chExt cx="8638498" cy="2281033"/>
          </a:xfrm>
        </p:grpSpPr>
        <p:sp>
          <p:nvSpPr>
            <p:cNvPr id="10" name="矩形 9"/>
            <p:cNvSpPr/>
            <p:nvPr/>
          </p:nvSpPr>
          <p:spPr>
            <a:xfrm>
              <a:off x="3163861" y="4659912"/>
              <a:ext cx="2974702" cy="1015663"/>
            </a:xfrm>
            <a:prstGeom prst="rect">
              <a:avLst/>
            </a:prstGeom>
          </p:spPr>
          <p:txBody>
            <a:bodyPr wrap="square">
              <a:spAutoFit/>
            </a:bodyPr>
            <a:lstStyle/>
            <a:p>
              <a:pPr lvl="1"/>
              <a:r>
                <a:rPr lang="zh-TW" altLang="en-US" sz="2000" dirty="0"/>
                <a:t>美國 </a:t>
              </a:r>
              <a:r>
                <a:rPr lang="en-US" altLang="zh-TW" sz="2000" dirty="0"/>
                <a:t>CSTA </a:t>
              </a:r>
              <a:r>
                <a:rPr lang="en-US" altLang="zh-TW" sz="2000" dirty="0" smtClean="0"/>
                <a:t>2003</a:t>
              </a:r>
              <a:r>
                <a:rPr lang="zh-TW" altLang="en-US" sz="2000" dirty="0"/>
                <a:t>年</a:t>
              </a:r>
              <a:endParaRPr lang="en-US" altLang="zh-TW" sz="2000" dirty="0" smtClean="0"/>
            </a:p>
            <a:p>
              <a:pPr lvl="1"/>
              <a:r>
                <a:rPr lang="zh-TW" altLang="en-US" sz="2000" dirty="0" smtClean="0"/>
                <a:t>荷蘭 </a:t>
              </a:r>
              <a:r>
                <a:rPr lang="en-US" altLang="zh-TW" sz="2000" dirty="0" smtClean="0"/>
                <a:t>2007</a:t>
              </a:r>
              <a:r>
                <a:rPr lang="zh-TW" altLang="en-US" sz="2000" dirty="0"/>
                <a:t>年</a:t>
              </a:r>
              <a:endParaRPr lang="en-US" altLang="zh-TW" sz="2000" dirty="0" smtClean="0"/>
            </a:p>
            <a:p>
              <a:pPr lvl="1"/>
              <a:r>
                <a:rPr lang="zh-TW" altLang="en-US" sz="2000" dirty="0" smtClean="0"/>
                <a:t>德國 </a:t>
              </a:r>
              <a:r>
                <a:rPr lang="en-US" altLang="zh-TW" sz="2000" dirty="0" smtClean="0"/>
                <a:t>2008</a:t>
              </a:r>
              <a:r>
                <a:rPr lang="zh-TW" altLang="en-US" sz="2000" dirty="0"/>
                <a:t>年</a:t>
              </a:r>
              <a:endParaRPr lang="en-US" altLang="zh-TW" sz="2000" dirty="0"/>
            </a:p>
          </p:txBody>
        </p:sp>
        <p:sp>
          <p:nvSpPr>
            <p:cNvPr id="11" name="矩形 10"/>
            <p:cNvSpPr/>
            <p:nvPr/>
          </p:nvSpPr>
          <p:spPr>
            <a:xfrm>
              <a:off x="6303311" y="3795993"/>
              <a:ext cx="2790200" cy="707886"/>
            </a:xfrm>
            <a:prstGeom prst="rect">
              <a:avLst/>
            </a:prstGeom>
          </p:spPr>
          <p:txBody>
            <a:bodyPr wrap="square">
              <a:spAutoFit/>
            </a:bodyPr>
            <a:lstStyle/>
            <a:p>
              <a:pPr lvl="1"/>
              <a:r>
                <a:rPr lang="zh-TW" altLang="en-US" sz="2000" dirty="0"/>
                <a:t>美國 </a:t>
              </a:r>
              <a:r>
                <a:rPr lang="en-US" altLang="zh-TW" sz="2000" dirty="0"/>
                <a:t>CSTA 2011</a:t>
              </a:r>
              <a:r>
                <a:rPr lang="zh-TW" altLang="en-US" sz="2000" dirty="0" smtClean="0"/>
                <a:t>年英格蘭 </a:t>
              </a:r>
              <a:r>
                <a:rPr lang="en-US" altLang="zh-TW" sz="2000" dirty="0" smtClean="0"/>
                <a:t>2013</a:t>
              </a:r>
              <a:r>
                <a:rPr lang="zh-TW" altLang="en-US" sz="2000" dirty="0"/>
                <a:t>年</a:t>
              </a:r>
              <a:endParaRPr lang="en-US" altLang="zh-TW" sz="2000" dirty="0"/>
            </a:p>
          </p:txBody>
        </p:sp>
        <p:sp>
          <p:nvSpPr>
            <p:cNvPr id="12" name="矩形 11"/>
            <p:cNvSpPr/>
            <p:nvPr/>
          </p:nvSpPr>
          <p:spPr>
            <a:xfrm>
              <a:off x="9492791" y="3394542"/>
              <a:ext cx="2309568" cy="707886"/>
            </a:xfrm>
            <a:prstGeom prst="rect">
              <a:avLst/>
            </a:prstGeom>
          </p:spPr>
          <p:txBody>
            <a:bodyPr wrap="square">
              <a:spAutoFit/>
            </a:bodyPr>
            <a:lstStyle/>
            <a:p>
              <a:pPr lvl="1"/>
              <a:r>
                <a:rPr lang="zh-TW" altLang="en-US" sz="2000" dirty="0" smtClean="0"/>
                <a:t>美國</a:t>
              </a:r>
              <a:r>
                <a:rPr lang="en-US" altLang="zh-TW" sz="2000" dirty="0" smtClean="0"/>
                <a:t>2012</a:t>
              </a:r>
              <a:r>
                <a:rPr lang="zh-TW" altLang="en-US" sz="2000" dirty="0" smtClean="0"/>
                <a:t>年</a:t>
              </a:r>
              <a:endParaRPr lang="en-US" altLang="zh-TW" sz="2000" dirty="0" smtClean="0"/>
            </a:p>
            <a:p>
              <a:pPr lvl="1"/>
              <a:r>
                <a:rPr lang="zh-TW" altLang="en-US" sz="2000" dirty="0" smtClean="0"/>
                <a:t>英格蘭</a:t>
              </a:r>
              <a:r>
                <a:rPr lang="en-US" altLang="zh-TW" sz="2000" dirty="0" smtClean="0"/>
                <a:t>2014</a:t>
              </a:r>
              <a:r>
                <a:rPr lang="zh-TW" altLang="en-US" sz="2000" dirty="0"/>
                <a:t>年</a:t>
              </a:r>
            </a:p>
          </p:txBody>
        </p:sp>
      </p:grpSp>
      <p:sp>
        <p:nvSpPr>
          <p:cNvPr id="13" name="矩形 12"/>
          <p:cNvSpPr/>
          <p:nvPr/>
        </p:nvSpPr>
        <p:spPr>
          <a:xfrm>
            <a:off x="730935" y="6301050"/>
            <a:ext cx="11997313" cy="461665"/>
          </a:xfrm>
          <a:prstGeom prst="rect">
            <a:avLst/>
          </a:prstGeom>
        </p:spPr>
        <p:txBody>
          <a:bodyPr wrap="square">
            <a:spAutoFit/>
          </a:bodyPr>
          <a:lstStyle/>
          <a:p>
            <a:r>
              <a:rPr lang="zh-TW" altLang="en-US" sz="2400" b="1" dirty="0">
                <a:solidFill>
                  <a:schemeClr val="accent4"/>
                </a:solidFill>
              </a:rPr>
              <a:t>隨著資訊科技的發展與教育理念的變遷，</a:t>
            </a:r>
            <a:r>
              <a:rPr lang="zh-TW" altLang="en-US" sz="2400" b="1" dirty="0" smtClean="0">
                <a:solidFill>
                  <a:schemeClr val="accent4"/>
                </a:solidFill>
              </a:rPr>
              <a:t>各國不斷</a:t>
            </a:r>
            <a:r>
              <a:rPr lang="zh-TW" altLang="en-US" sz="2400" b="1" dirty="0">
                <a:solidFill>
                  <a:schemeClr val="accent4"/>
                </a:solidFill>
              </a:rPr>
              <a:t>修正資訊科技教育的目標與</a:t>
            </a:r>
            <a:r>
              <a:rPr lang="zh-TW" altLang="en-US" sz="2400" b="1" dirty="0" smtClean="0">
                <a:solidFill>
                  <a:schemeClr val="accent4"/>
                </a:solidFill>
              </a:rPr>
              <a:t>內涵</a:t>
            </a:r>
            <a:endParaRPr lang="en-US" altLang="zh-TW" sz="2400" b="1" dirty="0">
              <a:solidFill>
                <a:schemeClr val="accent4"/>
              </a:solidFill>
            </a:endParaRPr>
          </a:p>
        </p:txBody>
      </p:sp>
      <p:sp>
        <p:nvSpPr>
          <p:cNvPr id="2" name="標題 1"/>
          <p:cNvSpPr>
            <a:spLocks noGrp="1"/>
          </p:cNvSpPr>
          <p:nvPr>
            <p:ph type="title"/>
          </p:nvPr>
        </p:nvSpPr>
        <p:spPr>
          <a:xfrm>
            <a:off x="616001" y="555595"/>
            <a:ext cx="11669714" cy="925389"/>
          </a:xfrm>
        </p:spPr>
        <p:txBody>
          <a:bodyPr>
            <a:normAutofit/>
          </a:bodyPr>
          <a:lstStyle/>
          <a:p>
            <a:r>
              <a:rPr lang="zh-TW" altLang="en-US" sz="4400" dirty="0"/>
              <a:t>各國資訊科技課程趨勢</a:t>
            </a:r>
          </a:p>
        </p:txBody>
      </p:sp>
    </p:spTree>
    <p:extLst>
      <p:ext uri="{BB962C8B-B14F-4D97-AF65-F5344CB8AC3E}">
        <p14:creationId xmlns:p14="http://schemas.microsoft.com/office/powerpoint/2010/main" val="374364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pinimg.com/originals/77/64/4c/77644ca2e3d8b4fc77bce0a026ea7bde.pn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6879133" y="585216"/>
            <a:ext cx="5312867" cy="5312868"/>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normAutofit/>
          </a:bodyPr>
          <a:lstStyle/>
          <a:p>
            <a:r>
              <a:rPr lang="zh-TW" altLang="en-US" sz="4800" dirty="0" smtClean="0"/>
              <a:t>新課綱核心素養</a:t>
            </a:r>
            <a:r>
              <a:rPr lang="en-US" altLang="zh-TW" sz="4800" dirty="0"/>
              <a:t> </a:t>
            </a:r>
            <a:r>
              <a:rPr lang="en-US" altLang="zh-TW" sz="4800" dirty="0" smtClean="0"/>
              <a:t>-</a:t>
            </a:r>
            <a:r>
              <a:rPr lang="zh-TW" altLang="en-US" sz="4800" dirty="0" smtClean="0"/>
              <a:t>運算思維</a:t>
            </a:r>
            <a:endParaRPr lang="zh-TW" altLang="en-US" sz="4800" dirty="0"/>
          </a:p>
        </p:txBody>
      </p:sp>
      <p:sp>
        <p:nvSpPr>
          <p:cNvPr id="3" name="內容版面配置區 2"/>
          <p:cNvSpPr>
            <a:spLocks noGrp="1"/>
          </p:cNvSpPr>
          <p:nvPr>
            <p:ph idx="1"/>
          </p:nvPr>
        </p:nvSpPr>
        <p:spPr>
          <a:xfrm>
            <a:off x="943446" y="4195482"/>
            <a:ext cx="9581119" cy="2283872"/>
          </a:xfrm>
        </p:spPr>
        <p:txBody>
          <a:bodyPr>
            <a:normAutofit fontScale="92500" lnSpcReduction="10000"/>
          </a:bodyPr>
          <a:lstStyle/>
          <a:p>
            <a:pPr marL="536575" indent="-536575">
              <a:lnSpc>
                <a:spcPct val="150000"/>
              </a:lnSpc>
              <a:buFont typeface="Wingdings" panose="05000000000000000000" pitchFamily="2" charset="2"/>
              <a:buChar char="u"/>
            </a:pPr>
            <a:r>
              <a:rPr lang="zh-TW" altLang="en-US" sz="2400" dirty="0"/>
              <a:t>透過電腦科學相關知能的學習</a:t>
            </a:r>
            <a:r>
              <a:rPr lang="en-US" altLang="zh-TW" sz="2400" dirty="0"/>
              <a:t/>
            </a:r>
            <a:br>
              <a:rPr lang="en-US" altLang="zh-TW" sz="2400" dirty="0"/>
            </a:br>
            <a:r>
              <a:rPr lang="zh-TW" altLang="en-US" sz="2400" dirty="0"/>
              <a:t>培養邏輯思考、系統化思考等運算思維</a:t>
            </a:r>
            <a:endParaRPr lang="en-US" altLang="zh-TW" sz="2400" dirty="0"/>
          </a:p>
          <a:p>
            <a:pPr marL="536575" indent="-536575">
              <a:lnSpc>
                <a:spcPct val="150000"/>
              </a:lnSpc>
              <a:buFont typeface="Wingdings" panose="05000000000000000000" pitchFamily="2" charset="2"/>
              <a:buChar char="u"/>
            </a:pPr>
            <a:r>
              <a:rPr lang="zh-TW" altLang="en-US" sz="2400" dirty="0"/>
              <a:t>藉由資訊科技之設計與實作</a:t>
            </a:r>
            <a:r>
              <a:rPr lang="en-US" altLang="zh-TW" sz="2400" dirty="0"/>
              <a:t/>
            </a:r>
            <a:br>
              <a:rPr lang="en-US" altLang="zh-TW" sz="2400" dirty="0"/>
            </a:br>
            <a:r>
              <a:rPr lang="zh-TW" altLang="en-US" sz="2400" dirty="0"/>
              <a:t>增進運算思維的應用能力、解決問題能力、團隊合作以及創新思考</a:t>
            </a:r>
            <a:endParaRPr lang="en-US" altLang="zh-TW" sz="2400" dirty="0"/>
          </a:p>
          <a:p>
            <a:endParaRPr lang="zh-TW" altLang="en-US" dirty="0"/>
          </a:p>
        </p:txBody>
      </p:sp>
      <p:pic>
        <p:nvPicPr>
          <p:cNvPr id="1028" name="Picture 4" descr="「computational thinking education」的圖片搜尋結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917" y="2084832"/>
            <a:ext cx="6151427" cy="16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273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t>資訊科技教育發展</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solidFill>
                  <a:srgbClr val="C00000"/>
                </a:solidFill>
              </a:rPr>
              <a:t>運算思維概念與教學重點</a:t>
            </a:r>
            <a:endParaRPr lang="en-US" altLang="zh-TW" sz="3200" dirty="0" smtClean="0">
              <a:solidFill>
                <a:srgbClr val="C00000"/>
              </a:solidFill>
            </a:endParaRPr>
          </a:p>
          <a:p>
            <a:pPr marL="447675" indent="-447675">
              <a:buFont typeface="Wingdings" panose="05000000000000000000" pitchFamily="2" charset="2"/>
              <a:buChar char="p"/>
              <a:tabLst>
                <a:tab pos="630238" algn="l"/>
              </a:tabLst>
            </a:pPr>
            <a:r>
              <a:rPr lang="zh-TW" altLang="en-US" sz="3200" dirty="0" smtClean="0"/>
              <a:t>生活中的運算與思考</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運算思維導向課程設計</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運算思維教材資源</a:t>
            </a:r>
            <a:endParaRPr lang="zh-TW" altLang="en-US" sz="3200" dirty="0"/>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3570964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AutoShape 6" descr="「Computational thinking abstraction」的圖片搜尋結果"/>
          <p:cNvSpPr>
            <a:spLocks noChangeAspect="1" noChangeArrowheads="1"/>
          </p:cNvSpPr>
          <p:nvPr/>
        </p:nvSpPr>
        <p:spPr bwMode="auto">
          <a:xfrm>
            <a:off x="2950590" y="-360066"/>
            <a:ext cx="1539307" cy="15393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3084" name="Picture 12" descr="https://www.computationalthinkers.com/wp-content/uploads/2016/01/ComputationalThinkingProduct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1778" cy="6851778"/>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7217664" y="578072"/>
            <a:ext cx="4770120" cy="5632311"/>
          </a:xfrm>
          <a:prstGeom prst="rect">
            <a:avLst/>
          </a:prstGeom>
        </p:spPr>
        <p:txBody>
          <a:bodyPr wrap="square">
            <a:spAutoFit/>
          </a:bodyPr>
          <a:lstStyle/>
          <a:p>
            <a:r>
              <a:rPr lang="en-US" altLang="zh-TW" sz="3600" dirty="0">
                <a:solidFill>
                  <a:srgbClr val="546A6D"/>
                </a:solidFill>
                <a:latin typeface="+mj-lt"/>
                <a:ea typeface="微軟正黑體" panose="020B0604030504040204" pitchFamily="34" charset="-120"/>
              </a:rPr>
              <a:t>“</a:t>
            </a:r>
            <a:r>
              <a:rPr lang="en-US" altLang="zh-TW" sz="3600" b="1" dirty="0">
                <a:solidFill>
                  <a:srgbClr val="546A6D"/>
                </a:solidFill>
                <a:latin typeface="+mj-lt"/>
                <a:ea typeface="微軟正黑體" panose="020B0604030504040204" pitchFamily="34" charset="-120"/>
              </a:rPr>
              <a:t>Computational Thinking</a:t>
            </a:r>
            <a:r>
              <a:rPr lang="en-US" altLang="zh-TW" sz="3600" dirty="0">
                <a:solidFill>
                  <a:srgbClr val="546A6D"/>
                </a:solidFill>
                <a:latin typeface="+mj-lt"/>
                <a:ea typeface="微軟正黑體" panose="020B0604030504040204" pitchFamily="34" charset="-120"/>
              </a:rPr>
              <a:t> is the </a:t>
            </a:r>
            <a:r>
              <a:rPr lang="en-US" altLang="zh-TW" sz="3600" dirty="0">
                <a:solidFill>
                  <a:srgbClr val="00B0F0"/>
                </a:solidFill>
                <a:latin typeface="+mj-lt"/>
                <a:ea typeface="微軟正黑體" panose="020B0604030504040204" pitchFamily="34" charset="-120"/>
              </a:rPr>
              <a:t>thought processes </a:t>
            </a:r>
            <a:r>
              <a:rPr lang="en-US" altLang="zh-TW" sz="3600" dirty="0">
                <a:solidFill>
                  <a:srgbClr val="546A6D"/>
                </a:solidFill>
                <a:latin typeface="+mj-lt"/>
                <a:ea typeface="微軟正黑體" panose="020B0604030504040204" pitchFamily="34" charset="-120"/>
              </a:rPr>
              <a:t>involved in formulating problems and their solutions so that the solutions are represented in a form that can be effectively carried out by an information-processing agent.”</a:t>
            </a:r>
          </a:p>
          <a:p>
            <a:pPr algn="r"/>
            <a:endParaRPr lang="en-US" altLang="zh-TW" sz="3600" dirty="0" smtClean="0">
              <a:solidFill>
                <a:srgbClr val="546A6D"/>
              </a:solidFill>
              <a:latin typeface="+mj-lt"/>
              <a:ea typeface="微軟正黑體" panose="020B0604030504040204" pitchFamily="34" charset="-120"/>
            </a:endParaRPr>
          </a:p>
          <a:p>
            <a:pPr algn="r"/>
            <a:endParaRPr lang="en-US" altLang="zh-TW" sz="3600" dirty="0">
              <a:solidFill>
                <a:srgbClr val="546A6D"/>
              </a:solidFill>
              <a:latin typeface="+mj-lt"/>
              <a:ea typeface="微軟正黑體" panose="020B0604030504040204" pitchFamily="34" charset="-120"/>
            </a:endParaRPr>
          </a:p>
          <a:p>
            <a:pPr algn="r"/>
            <a:r>
              <a:rPr lang="en-US" altLang="zh-TW" sz="3600" dirty="0" smtClean="0">
                <a:solidFill>
                  <a:srgbClr val="546A6D"/>
                </a:solidFill>
                <a:latin typeface="+mj-lt"/>
                <a:ea typeface="微軟正黑體" panose="020B0604030504040204" pitchFamily="34" charset="-120"/>
              </a:rPr>
              <a:t>– </a:t>
            </a:r>
            <a:r>
              <a:rPr lang="en-US" altLang="zh-TW" sz="3600" dirty="0" err="1">
                <a:solidFill>
                  <a:srgbClr val="546A6D"/>
                </a:solidFill>
                <a:latin typeface="+mj-lt"/>
                <a:ea typeface="微軟正黑體" panose="020B0604030504040204" pitchFamily="34" charset="-120"/>
              </a:rPr>
              <a:t>Cuny</a:t>
            </a:r>
            <a:r>
              <a:rPr lang="en-US" altLang="zh-TW" sz="3600" dirty="0">
                <a:solidFill>
                  <a:srgbClr val="546A6D"/>
                </a:solidFill>
                <a:latin typeface="+mj-lt"/>
                <a:ea typeface="微軟正黑體" panose="020B0604030504040204" pitchFamily="34" charset="-120"/>
              </a:rPr>
              <a:t>, Snyder, Wing</a:t>
            </a:r>
            <a:endParaRPr lang="en-US" altLang="zh-TW" sz="3600" b="0" dirty="0">
              <a:solidFill>
                <a:srgbClr val="546A6D"/>
              </a:solidFill>
              <a:effectLst/>
              <a:latin typeface="+mj-lt"/>
              <a:ea typeface="微軟正黑體" panose="020B0604030504040204" pitchFamily="34" charset="-120"/>
            </a:endParaRPr>
          </a:p>
        </p:txBody>
      </p:sp>
      <p:sp>
        <p:nvSpPr>
          <p:cNvPr id="11" name="矩形 10"/>
          <p:cNvSpPr/>
          <p:nvPr/>
        </p:nvSpPr>
        <p:spPr>
          <a:xfrm>
            <a:off x="7543800" y="6461683"/>
            <a:ext cx="4572000" cy="276999"/>
          </a:xfrm>
          <a:prstGeom prst="rect">
            <a:avLst/>
          </a:prstGeom>
        </p:spPr>
        <p:txBody>
          <a:bodyPr wrap="square">
            <a:spAutoFit/>
          </a:bodyPr>
          <a:lstStyle/>
          <a:p>
            <a:r>
              <a:rPr lang="zh-TW" altLang="en-US" sz="1200" dirty="0">
                <a:solidFill>
                  <a:schemeClr val="bg1">
                    <a:lumMod val="75000"/>
                  </a:schemeClr>
                </a:solidFill>
              </a:rPr>
              <a:t>https://www.computationalthinkers.com/product/computationalthinking/</a:t>
            </a:r>
          </a:p>
        </p:txBody>
      </p:sp>
    </p:spTree>
    <p:extLst>
      <p:ext uri="{BB962C8B-B14F-4D97-AF65-F5344CB8AC3E}">
        <p14:creationId xmlns:p14="http://schemas.microsoft.com/office/powerpoint/2010/main" val="2168333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3331686326"/>
              </p:ext>
            </p:extLst>
          </p:nvPr>
        </p:nvGraphicFramePr>
        <p:xfrm>
          <a:off x="-2443604" y="100584"/>
          <a:ext cx="12191108" cy="6583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矩形 6"/>
          <p:cNvSpPr/>
          <p:nvPr/>
        </p:nvSpPr>
        <p:spPr>
          <a:xfrm>
            <a:off x="6684639" y="357902"/>
            <a:ext cx="5422017" cy="4154984"/>
          </a:xfrm>
          <a:prstGeom prst="rect">
            <a:avLst/>
          </a:prstGeom>
        </p:spPr>
        <p:txBody>
          <a:bodyPr wrap="square">
            <a:spAutoFit/>
          </a:bodyPr>
          <a:lstStyle/>
          <a:p>
            <a:pPr algn="ctr"/>
            <a:r>
              <a:rPr lang="en-US" altLang="zh-TW" sz="4000" b="1" dirty="0">
                <a:solidFill>
                  <a:srgbClr val="C00000"/>
                </a:solidFill>
              </a:rPr>
              <a:t>CT concepts</a:t>
            </a:r>
            <a:r>
              <a:rPr lang="en-US" altLang="zh-TW" sz="4000" dirty="0">
                <a:solidFill>
                  <a:srgbClr val="C00000"/>
                </a:solidFill>
              </a:rPr>
              <a:t> </a:t>
            </a:r>
            <a:r>
              <a:rPr lang="en-US" altLang="zh-TW" sz="2800" dirty="0"/>
              <a:t>are the </a:t>
            </a:r>
            <a:endParaRPr lang="en-US" altLang="zh-TW" sz="2800" dirty="0" smtClean="0"/>
          </a:p>
          <a:p>
            <a:pPr algn="ctr"/>
            <a:r>
              <a:rPr lang="en-US" altLang="zh-TW" sz="2800" dirty="0" smtClean="0">
                <a:solidFill>
                  <a:srgbClr val="00B0F0"/>
                </a:solidFill>
              </a:rPr>
              <a:t>mental </a:t>
            </a:r>
            <a:r>
              <a:rPr lang="en-US" altLang="zh-TW" sz="2800" dirty="0">
                <a:solidFill>
                  <a:srgbClr val="00B0F0"/>
                </a:solidFill>
              </a:rPr>
              <a:t>processes </a:t>
            </a:r>
            <a:r>
              <a:rPr lang="en-US" altLang="zh-TW" sz="2800" dirty="0"/>
              <a:t>(e.g. abstraction, algorithm design, decomposition, pattern recognition, </a:t>
            </a:r>
            <a:r>
              <a:rPr lang="en-US" altLang="zh-TW" sz="2800" dirty="0" err="1"/>
              <a:t>etc</a:t>
            </a:r>
            <a:r>
              <a:rPr lang="en-US" altLang="zh-TW" sz="2800" dirty="0"/>
              <a:t>) and </a:t>
            </a:r>
            <a:r>
              <a:rPr lang="en-US" altLang="zh-TW" sz="2800" dirty="0">
                <a:solidFill>
                  <a:srgbClr val="00B0F0"/>
                </a:solidFill>
              </a:rPr>
              <a:t>tangible outcomes</a:t>
            </a:r>
            <a:r>
              <a:rPr lang="en-US" altLang="zh-TW" sz="2800" dirty="0"/>
              <a:t> (e.g. automation, data representation, pattern generalization, </a:t>
            </a:r>
            <a:r>
              <a:rPr lang="en-US" altLang="zh-TW" sz="2800" dirty="0" err="1"/>
              <a:t>etc</a:t>
            </a:r>
            <a:r>
              <a:rPr lang="en-US" altLang="zh-TW" sz="2800" dirty="0"/>
              <a:t>) </a:t>
            </a:r>
            <a:endParaRPr lang="en-US" altLang="zh-TW" sz="2800" dirty="0" smtClean="0"/>
          </a:p>
          <a:p>
            <a:pPr algn="ctr"/>
            <a:r>
              <a:rPr lang="en-US" altLang="zh-TW" sz="2800" dirty="0" smtClean="0"/>
              <a:t>associated </a:t>
            </a:r>
            <a:r>
              <a:rPr lang="en-US" altLang="zh-TW" sz="2800" dirty="0"/>
              <a:t>with </a:t>
            </a:r>
            <a:endParaRPr lang="en-US" altLang="zh-TW" sz="2800" dirty="0" smtClean="0"/>
          </a:p>
          <a:p>
            <a:pPr algn="ctr"/>
            <a:r>
              <a:rPr lang="en-US" altLang="zh-TW" sz="2800" dirty="0" smtClean="0"/>
              <a:t>solving </a:t>
            </a:r>
            <a:r>
              <a:rPr lang="en-US" altLang="zh-TW" sz="2800" dirty="0"/>
              <a:t>problems in computing. </a:t>
            </a:r>
            <a:endParaRPr lang="en-US" altLang="zh-TW" sz="5400" dirty="0"/>
          </a:p>
        </p:txBody>
      </p:sp>
      <p:pic>
        <p:nvPicPr>
          <p:cNvPr id="19458" name="Picture 2" descr="「google computational thinking」的圖片搜尋結果"/>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12979" y="4965920"/>
            <a:ext cx="2837321" cy="124574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6211824" y="6211669"/>
            <a:ext cx="6096000" cy="646331"/>
          </a:xfrm>
          <a:prstGeom prst="rect">
            <a:avLst/>
          </a:prstGeom>
        </p:spPr>
        <p:txBody>
          <a:bodyPr>
            <a:spAutoFit/>
          </a:bodyPr>
          <a:lstStyle/>
          <a:p>
            <a:r>
              <a:rPr lang="zh-TW" altLang="en-US" dirty="0">
                <a:hlinkClick r:id="rId9"/>
              </a:rPr>
              <a:t>https://edu.google.com/resources/programs/exploring-computational-thinking/#!ct-overview</a:t>
            </a:r>
            <a:endParaRPr lang="zh-TW" altLang="en-US" dirty="0"/>
          </a:p>
        </p:txBody>
      </p:sp>
    </p:spTree>
    <p:extLst>
      <p:ext uri="{BB962C8B-B14F-4D97-AF65-F5344CB8AC3E}">
        <p14:creationId xmlns:p14="http://schemas.microsoft.com/office/powerpoint/2010/main" val="548186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stretch>
            <a:fillRect/>
          </a:stretch>
        </p:blipFill>
        <p:spPr>
          <a:xfrm>
            <a:off x="0" y="-1176"/>
            <a:ext cx="12204704" cy="6063648"/>
          </a:xfrm>
          <a:prstGeom prst="rect">
            <a:avLst/>
          </a:prstGeom>
        </p:spPr>
      </p:pic>
      <p:sp>
        <p:nvSpPr>
          <p:cNvPr id="5" name="標題 1"/>
          <p:cNvSpPr txBox="1">
            <a:spLocks/>
          </p:cNvSpPr>
          <p:nvPr/>
        </p:nvSpPr>
        <p:spPr>
          <a:xfrm>
            <a:off x="7264908" y="430484"/>
            <a:ext cx="4858512" cy="85810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TW" sz="2800" dirty="0" smtClean="0"/>
              <a:t>Computational thinking course with Google</a:t>
            </a:r>
            <a:endParaRPr lang="zh-TW" altLang="en-US" sz="2800" dirty="0"/>
          </a:p>
        </p:txBody>
      </p:sp>
      <p:sp>
        <p:nvSpPr>
          <p:cNvPr id="7" name="矩形 6"/>
          <p:cNvSpPr/>
          <p:nvPr/>
        </p:nvSpPr>
        <p:spPr>
          <a:xfrm>
            <a:off x="1719072" y="6278803"/>
            <a:ext cx="8860536" cy="400110"/>
          </a:xfrm>
          <a:prstGeom prst="rect">
            <a:avLst/>
          </a:prstGeom>
        </p:spPr>
        <p:txBody>
          <a:bodyPr wrap="square">
            <a:spAutoFit/>
          </a:bodyPr>
          <a:lstStyle/>
          <a:p>
            <a:r>
              <a:rPr lang="zh-TW" altLang="en-US" sz="2000" dirty="0">
                <a:hlinkClick r:id="rId3"/>
              </a:rPr>
              <a:t>https://computationalthinkingcourse.withgoogle.com/course?use_last_location=true</a:t>
            </a:r>
            <a:endParaRPr lang="zh-TW" altLang="en-US" sz="2000" dirty="0"/>
          </a:p>
        </p:txBody>
      </p:sp>
    </p:spTree>
    <p:extLst>
      <p:ext uri="{BB962C8B-B14F-4D97-AF65-F5344CB8AC3E}">
        <p14:creationId xmlns:p14="http://schemas.microsoft.com/office/powerpoint/2010/main" val="3776676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google computational thinking」的圖片搜尋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8713" y="282774"/>
            <a:ext cx="2837321" cy="1245749"/>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932688" y="690027"/>
            <a:ext cx="9720072" cy="1499616"/>
          </a:xfrm>
        </p:spPr>
        <p:txBody>
          <a:bodyPr>
            <a:normAutofit/>
          </a:bodyPr>
          <a:lstStyle/>
          <a:p>
            <a:r>
              <a:rPr lang="en-US" altLang="zh-TW" dirty="0"/>
              <a:t>Computational Thinking Concepts </a:t>
            </a:r>
            <a:r>
              <a:rPr lang="en-US" altLang="zh-TW" dirty="0" smtClean="0"/>
              <a:t>Guide</a:t>
            </a:r>
            <a:br>
              <a:rPr lang="en-US" altLang="zh-TW" dirty="0" smtClean="0"/>
            </a:br>
            <a:r>
              <a:rPr lang="en-US" altLang="zh-TW" sz="4000" dirty="0">
                <a:solidFill>
                  <a:schemeClr val="accent1"/>
                </a:solidFill>
              </a:rPr>
              <a:t>Concepts, Definitions, and Teaching </a:t>
            </a:r>
            <a:r>
              <a:rPr lang="en-US" altLang="zh-TW" sz="4000" dirty="0" smtClean="0">
                <a:solidFill>
                  <a:schemeClr val="accent1"/>
                </a:solidFill>
              </a:rPr>
              <a:t>Tips</a:t>
            </a:r>
            <a:endParaRPr lang="zh-TW" altLang="en-US" dirty="0">
              <a:solidFill>
                <a:schemeClr val="accent1"/>
              </a:solidFill>
            </a:endParaRPr>
          </a:p>
        </p:txBody>
      </p:sp>
      <p:sp>
        <p:nvSpPr>
          <p:cNvPr id="3" name="內容版面配置區 2"/>
          <p:cNvSpPr>
            <a:spLocks noGrp="1"/>
          </p:cNvSpPr>
          <p:nvPr>
            <p:ph idx="1"/>
          </p:nvPr>
        </p:nvSpPr>
        <p:spPr>
          <a:xfrm>
            <a:off x="1024128" y="2286000"/>
            <a:ext cx="10753344" cy="4023360"/>
          </a:xfrm>
        </p:spPr>
        <p:txBody>
          <a:bodyPr>
            <a:noAutofit/>
          </a:bodyPr>
          <a:lstStyle/>
          <a:p>
            <a:pPr marL="357188" indent="-357188">
              <a:spcBef>
                <a:spcPts val="0"/>
              </a:spcBef>
              <a:buFont typeface="Wingdings" panose="05000000000000000000" pitchFamily="2" charset="2"/>
              <a:buChar char="n"/>
            </a:pPr>
            <a:r>
              <a:rPr lang="en-US" altLang="zh-TW" sz="2400" b="1" i="1" dirty="0">
                <a:solidFill>
                  <a:schemeClr val="accent5">
                    <a:lumMod val="60000"/>
                    <a:lumOff val="40000"/>
                  </a:schemeClr>
                </a:solidFill>
              </a:rPr>
              <a:t>Decomposition</a:t>
            </a:r>
            <a:r>
              <a:rPr lang="en-US" altLang="zh-TW" sz="2000" dirty="0"/>
              <a:t> is breaking down data, processes, or problems into smaller, manageable parts</a:t>
            </a:r>
          </a:p>
          <a:p>
            <a:pPr marL="357188" indent="-357188">
              <a:spcBef>
                <a:spcPts val="0"/>
              </a:spcBef>
              <a:buFont typeface="Wingdings" panose="05000000000000000000" pitchFamily="2" charset="2"/>
              <a:buChar char="n"/>
            </a:pPr>
            <a:r>
              <a:rPr lang="en-US" altLang="zh-TW" sz="2400" b="1" i="1" dirty="0">
                <a:solidFill>
                  <a:schemeClr val="accent5">
                    <a:lumMod val="60000"/>
                    <a:lumOff val="40000"/>
                  </a:schemeClr>
                </a:solidFill>
              </a:rPr>
              <a:t>Pattern Recognition </a:t>
            </a:r>
            <a:r>
              <a:rPr lang="en-US" altLang="zh-TW" sz="2000" dirty="0"/>
              <a:t>is observing patterns, trends, and regularities in data</a:t>
            </a:r>
          </a:p>
          <a:p>
            <a:pPr marL="357188" indent="-357188">
              <a:spcBef>
                <a:spcPts val="0"/>
              </a:spcBef>
              <a:buFont typeface="Wingdings" panose="05000000000000000000" pitchFamily="2" charset="2"/>
              <a:buChar char="n"/>
            </a:pPr>
            <a:r>
              <a:rPr lang="en-US" altLang="zh-TW" sz="2400" b="1" i="1" dirty="0">
                <a:solidFill>
                  <a:schemeClr val="accent5">
                    <a:lumMod val="60000"/>
                    <a:lumOff val="40000"/>
                  </a:schemeClr>
                </a:solidFill>
              </a:rPr>
              <a:t>Abstraction</a:t>
            </a:r>
            <a:r>
              <a:rPr lang="en-US" altLang="zh-TW" sz="2000" b="1" i="1" dirty="0" smtClean="0"/>
              <a:t> </a:t>
            </a:r>
            <a:r>
              <a:rPr lang="en-US" altLang="zh-TW" sz="2000" dirty="0"/>
              <a:t>is identifying and extracting relevant information to define main idea(s</a:t>
            </a:r>
            <a:r>
              <a:rPr lang="en-US" altLang="zh-TW" sz="2000" dirty="0" smtClean="0"/>
              <a:t>)</a:t>
            </a:r>
          </a:p>
          <a:p>
            <a:pPr marL="357188" indent="-357188">
              <a:spcBef>
                <a:spcPts val="0"/>
              </a:spcBef>
              <a:buFont typeface="Wingdings" panose="05000000000000000000" pitchFamily="2" charset="2"/>
              <a:buChar char="n"/>
            </a:pPr>
            <a:r>
              <a:rPr lang="en-US" altLang="zh-TW" sz="2400" b="1" i="1" dirty="0">
                <a:solidFill>
                  <a:schemeClr val="accent5">
                    <a:lumMod val="60000"/>
                    <a:lumOff val="40000"/>
                  </a:schemeClr>
                </a:solidFill>
              </a:rPr>
              <a:t>Algorithm Design </a:t>
            </a:r>
            <a:r>
              <a:rPr lang="en-US" altLang="zh-TW" sz="2000" dirty="0"/>
              <a:t>is creating an ordered series of instructions for solving similar problems or for doing a task</a:t>
            </a:r>
          </a:p>
          <a:p>
            <a:pPr marL="357188" indent="-357188">
              <a:spcBef>
                <a:spcPts val="0"/>
              </a:spcBef>
              <a:buFont typeface="Wingdings" panose="05000000000000000000" pitchFamily="2" charset="2"/>
              <a:buChar char="n"/>
            </a:pPr>
            <a:r>
              <a:rPr lang="en-US" altLang="zh-TW" sz="2400" b="1" i="1" dirty="0">
                <a:solidFill>
                  <a:srgbClr val="7030A0"/>
                </a:solidFill>
              </a:rPr>
              <a:t>Automation</a:t>
            </a:r>
            <a:r>
              <a:rPr lang="en-US" altLang="zh-TW" sz="2000" b="1" i="1" dirty="0" smtClean="0"/>
              <a:t> </a:t>
            </a:r>
            <a:r>
              <a:rPr lang="en-US" altLang="zh-TW" sz="2000" dirty="0"/>
              <a:t>is having computers or machines do repetitive </a:t>
            </a:r>
            <a:r>
              <a:rPr lang="en-US" altLang="zh-TW" sz="2000" dirty="0" smtClean="0"/>
              <a:t>tasks</a:t>
            </a:r>
          </a:p>
          <a:p>
            <a:pPr marL="357188" indent="-357188">
              <a:spcBef>
                <a:spcPts val="0"/>
              </a:spcBef>
              <a:buFont typeface="Wingdings" panose="05000000000000000000" pitchFamily="2" charset="2"/>
              <a:buChar char="n"/>
            </a:pPr>
            <a:r>
              <a:rPr lang="en-US" altLang="zh-TW" sz="2400" b="1" i="1" dirty="0">
                <a:solidFill>
                  <a:srgbClr val="7030A0"/>
                </a:solidFill>
              </a:rPr>
              <a:t>Data Collection </a:t>
            </a:r>
            <a:r>
              <a:rPr lang="en-US" altLang="zh-TW" sz="2000" dirty="0"/>
              <a:t>is gathering </a:t>
            </a:r>
            <a:r>
              <a:rPr lang="en-US" altLang="zh-TW" sz="2000" dirty="0" smtClean="0"/>
              <a:t>information</a:t>
            </a:r>
          </a:p>
          <a:p>
            <a:pPr marL="357188" indent="-357188">
              <a:spcBef>
                <a:spcPts val="0"/>
              </a:spcBef>
              <a:buFont typeface="Wingdings" panose="05000000000000000000" pitchFamily="2" charset="2"/>
              <a:buChar char="n"/>
            </a:pPr>
            <a:r>
              <a:rPr lang="en-US" altLang="zh-TW" sz="2400" b="1" i="1" dirty="0">
                <a:solidFill>
                  <a:srgbClr val="7030A0"/>
                </a:solidFill>
              </a:rPr>
              <a:t>Data Analysis </a:t>
            </a:r>
            <a:r>
              <a:rPr lang="en-US" altLang="zh-TW" sz="2000" dirty="0"/>
              <a:t>is making sense of data by finding patterns or developing </a:t>
            </a:r>
            <a:r>
              <a:rPr lang="en-US" altLang="zh-TW" sz="2000" dirty="0" smtClean="0"/>
              <a:t>insights</a:t>
            </a:r>
          </a:p>
          <a:p>
            <a:pPr marL="357188" indent="-357188">
              <a:spcBef>
                <a:spcPts val="0"/>
              </a:spcBef>
              <a:buFont typeface="Wingdings" panose="05000000000000000000" pitchFamily="2" charset="2"/>
              <a:buChar char="n"/>
            </a:pPr>
            <a:r>
              <a:rPr lang="en-US" altLang="zh-TW" sz="2400" b="1" i="1" dirty="0">
                <a:solidFill>
                  <a:srgbClr val="7030A0"/>
                </a:solidFill>
              </a:rPr>
              <a:t>Data Representation </a:t>
            </a:r>
            <a:r>
              <a:rPr lang="en-US" altLang="zh-TW" sz="2000" dirty="0"/>
              <a:t>is depicting and organizing data in appropriate graphs, charts, words, or images</a:t>
            </a:r>
          </a:p>
          <a:p>
            <a:pPr marL="357188" indent="-357188">
              <a:spcBef>
                <a:spcPts val="0"/>
              </a:spcBef>
              <a:buFont typeface="Wingdings" panose="05000000000000000000" pitchFamily="2" charset="2"/>
              <a:buChar char="n"/>
            </a:pPr>
            <a:r>
              <a:rPr lang="en-US" altLang="zh-TW" sz="2400" b="1" i="1" dirty="0">
                <a:solidFill>
                  <a:srgbClr val="7030A0"/>
                </a:solidFill>
              </a:rPr>
              <a:t>Pattern Generalization </a:t>
            </a:r>
            <a:r>
              <a:rPr lang="en-US" altLang="zh-TW" sz="2000" dirty="0"/>
              <a:t>is creating models, rules, principles, or theories of observed patterns to test predicted outcomes</a:t>
            </a:r>
          </a:p>
          <a:p>
            <a:pPr marL="0" indent="0">
              <a:spcBef>
                <a:spcPts val="0"/>
              </a:spcBef>
              <a:buNone/>
            </a:pPr>
            <a:r>
              <a:rPr lang="en-US" altLang="zh-TW" sz="2000" dirty="0"/>
              <a:t/>
            </a:r>
            <a:br>
              <a:rPr lang="en-US" altLang="zh-TW" sz="2000" dirty="0"/>
            </a:br>
            <a:endParaRPr lang="zh-TW" altLang="en-US" sz="2000" dirty="0"/>
          </a:p>
        </p:txBody>
      </p:sp>
      <p:sp>
        <p:nvSpPr>
          <p:cNvPr id="5" name="矩形 4"/>
          <p:cNvSpPr/>
          <p:nvPr/>
        </p:nvSpPr>
        <p:spPr>
          <a:xfrm>
            <a:off x="1746504" y="6399014"/>
            <a:ext cx="11082528" cy="369332"/>
          </a:xfrm>
          <a:prstGeom prst="rect">
            <a:avLst/>
          </a:prstGeom>
        </p:spPr>
        <p:txBody>
          <a:bodyPr wrap="square">
            <a:spAutoFit/>
          </a:bodyPr>
          <a:lstStyle/>
          <a:p>
            <a:r>
              <a:rPr lang="zh-TW" altLang="en-US" dirty="0" smtClean="0">
                <a:hlinkClick r:id="rId3"/>
              </a:rPr>
              <a:t> </a:t>
            </a:r>
            <a:r>
              <a:rPr lang="en-US" altLang="zh-TW" dirty="0" smtClean="0">
                <a:hlinkClick r:id="rId3"/>
              </a:rPr>
              <a:t>from: </a:t>
            </a:r>
            <a:r>
              <a:rPr lang="zh-TW" altLang="en-US" dirty="0" smtClean="0">
                <a:hlinkClick r:id="rId3"/>
              </a:rPr>
              <a:t>https</a:t>
            </a:r>
            <a:r>
              <a:rPr lang="zh-TW" altLang="en-US" dirty="0">
                <a:hlinkClick r:id="rId3"/>
              </a:rPr>
              <a:t>://docs.google.com/document/d/1i0wg-BMG3TdwsShAyH_0Z1xpFnpVcMvpYJceHGWex_c/edit</a:t>
            </a:r>
            <a:endParaRPr lang="zh-TW" altLang="en-US" dirty="0"/>
          </a:p>
        </p:txBody>
      </p:sp>
    </p:spTree>
    <p:extLst>
      <p:ext uri="{BB962C8B-B14F-4D97-AF65-F5344CB8AC3E}">
        <p14:creationId xmlns:p14="http://schemas.microsoft.com/office/powerpoint/2010/main" val="633574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Course Content</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376652" y="154919"/>
            <a:ext cx="6164290" cy="4911573"/>
          </a:xfrm>
          <a:prstGeom prst="rect">
            <a:avLst/>
          </a:prstGeom>
        </p:spPr>
      </p:pic>
      <p:pic>
        <p:nvPicPr>
          <p:cNvPr id="5" name="圖片 4"/>
          <p:cNvPicPr>
            <a:picLocks noChangeAspect="1"/>
          </p:cNvPicPr>
          <p:nvPr/>
        </p:nvPicPr>
        <p:blipFill rotWithShape="1">
          <a:blip r:embed="rId3"/>
          <a:srcRect r="6604"/>
          <a:stretch/>
        </p:blipFill>
        <p:spPr>
          <a:xfrm>
            <a:off x="6540942" y="1839521"/>
            <a:ext cx="5565714" cy="3623173"/>
          </a:xfrm>
          <a:prstGeom prst="rect">
            <a:avLst/>
          </a:prstGeom>
        </p:spPr>
      </p:pic>
      <p:sp>
        <p:nvSpPr>
          <p:cNvPr id="6" name="標題 1"/>
          <p:cNvSpPr txBox="1">
            <a:spLocks/>
          </p:cNvSpPr>
          <p:nvPr/>
        </p:nvSpPr>
        <p:spPr>
          <a:xfrm>
            <a:off x="7333488" y="156164"/>
            <a:ext cx="4858512" cy="85810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TW" sz="2800" dirty="0" smtClean="0"/>
              <a:t>Computational thinking course with Google</a:t>
            </a:r>
            <a:endParaRPr lang="zh-TW" altLang="en-US" sz="2800" dirty="0"/>
          </a:p>
        </p:txBody>
      </p:sp>
      <p:sp>
        <p:nvSpPr>
          <p:cNvPr id="7" name="矩形 6"/>
          <p:cNvSpPr/>
          <p:nvPr/>
        </p:nvSpPr>
        <p:spPr>
          <a:xfrm>
            <a:off x="2755218" y="6287947"/>
            <a:ext cx="8860536" cy="400110"/>
          </a:xfrm>
          <a:prstGeom prst="rect">
            <a:avLst/>
          </a:prstGeom>
        </p:spPr>
        <p:txBody>
          <a:bodyPr wrap="square">
            <a:spAutoFit/>
          </a:bodyPr>
          <a:lstStyle/>
          <a:p>
            <a:r>
              <a:rPr lang="zh-TW" altLang="en-US" sz="2000" dirty="0">
                <a:hlinkClick r:id="rId4"/>
              </a:rPr>
              <a:t>https://computationalthinkingcourse.withgoogle.com/course?use_last_location=true</a:t>
            </a:r>
            <a:endParaRPr lang="zh-TW" altLang="en-US" sz="2000" dirty="0"/>
          </a:p>
        </p:txBody>
      </p:sp>
      <p:pic>
        <p:nvPicPr>
          <p:cNvPr id="8" name="Picture 2" descr="「google computational thinking」的圖片搜尋結果"/>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652" y="5376484"/>
            <a:ext cx="2378566" cy="104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265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t>資訊科技教育發展</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運算思維概念與教學重點</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solidFill>
                  <a:srgbClr val="C00000"/>
                </a:solidFill>
              </a:rPr>
              <a:t>生活中的運算與思考</a:t>
            </a:r>
            <a:endParaRPr lang="en-US" altLang="zh-TW" sz="3200" dirty="0" smtClean="0">
              <a:solidFill>
                <a:srgbClr val="C00000"/>
              </a:solidFill>
            </a:endParaRPr>
          </a:p>
          <a:p>
            <a:pPr marL="447675" indent="-447675">
              <a:buFont typeface="Wingdings" panose="05000000000000000000" pitchFamily="2" charset="2"/>
              <a:buChar char="p"/>
              <a:tabLst>
                <a:tab pos="630238" algn="l"/>
              </a:tabLst>
            </a:pPr>
            <a:r>
              <a:rPr lang="zh-TW" altLang="en-US" sz="3200" dirty="0" smtClean="0"/>
              <a:t>運算思維導向課程設計</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運算思維教材資源</a:t>
            </a:r>
            <a:endParaRPr lang="zh-TW" altLang="en-US" sz="3200" dirty="0"/>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1181030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400690"/>
          </a:xfrm>
        </p:spPr>
        <p:txBody>
          <a:bodyPr>
            <a:normAutofit/>
          </a:bodyPr>
          <a:lstStyle/>
          <a:p>
            <a:r>
              <a:rPr lang="zh-TW" altLang="en-US" sz="4800" dirty="0" smtClean="0">
                <a:solidFill>
                  <a:schemeClr val="tx1"/>
                </a:solidFill>
              </a:rPr>
              <a:t>生活中無處不在的運算與思考</a:t>
            </a:r>
            <a:endParaRPr lang="zh-TW" altLang="en-US" sz="4800" dirty="0">
              <a:solidFill>
                <a:schemeClr val="tx1"/>
              </a:solidFill>
            </a:endParaRPr>
          </a:p>
        </p:txBody>
      </p:sp>
      <p:pic>
        <p:nvPicPr>
          <p:cNvPr id="5" name="Picture 4"/>
          <p:cNvPicPr>
            <a:picLocks noChangeAspect="1"/>
          </p:cNvPicPr>
          <p:nvPr/>
        </p:nvPicPr>
        <p:blipFill>
          <a:blip r:embed="rId3"/>
          <a:stretch>
            <a:fillRect/>
          </a:stretch>
        </p:blipFill>
        <p:spPr>
          <a:xfrm>
            <a:off x="453571" y="2145606"/>
            <a:ext cx="5457208" cy="3221044"/>
          </a:xfrm>
          <a:prstGeom prst="rect">
            <a:avLst/>
          </a:prstGeom>
          <a:noFill/>
          <a:ln>
            <a:noFill/>
          </a:ln>
        </p:spPr>
      </p:pic>
      <p:sp>
        <p:nvSpPr>
          <p:cNvPr id="7" name="Rectangle 6"/>
          <p:cNvSpPr/>
          <p:nvPr/>
        </p:nvSpPr>
        <p:spPr>
          <a:xfrm>
            <a:off x="1069848" y="5685644"/>
            <a:ext cx="4398287" cy="369332"/>
          </a:xfrm>
          <a:prstGeom prst="rect">
            <a:avLst/>
          </a:prstGeom>
        </p:spPr>
        <p:txBody>
          <a:bodyPr wrap="square">
            <a:spAutoFit/>
          </a:bodyPr>
          <a:lstStyle/>
          <a:p>
            <a:r>
              <a:rPr lang="en-US" altLang="zh-TW" dirty="0">
                <a:solidFill>
                  <a:srgbClr val="252525"/>
                </a:solidFill>
                <a:latin typeface="微軟正黑體" panose="020B0604030504040204" pitchFamily="34" charset="-120"/>
                <a:ea typeface="微軟正黑體" panose="020B0604030504040204" pitchFamily="34" charset="-120"/>
                <a:hlinkClick r:id="rId4" tooltip="Posts by Paul Schottmiller"/>
              </a:rPr>
              <a:t>Paul </a:t>
            </a:r>
            <a:r>
              <a:rPr lang="en-US" altLang="zh-TW" dirty="0" err="1">
                <a:solidFill>
                  <a:srgbClr val="252525"/>
                </a:solidFill>
                <a:latin typeface="微軟正黑體" panose="020B0604030504040204" pitchFamily="34" charset="-120"/>
                <a:ea typeface="微軟正黑體" panose="020B0604030504040204" pitchFamily="34" charset="-120"/>
                <a:hlinkClick r:id="rId4" tooltip="Posts by Paul Schottmiller"/>
              </a:rPr>
              <a:t>Schottmiller</a:t>
            </a:r>
            <a:r>
              <a:rPr lang="en-US" altLang="zh-TW" dirty="0">
                <a:solidFill>
                  <a:srgbClr val="252525"/>
                </a:solidFill>
                <a:latin typeface="微軟正黑體" panose="020B0604030504040204" pitchFamily="34" charset="-120"/>
                <a:ea typeface="微軟正黑體" panose="020B0604030504040204" pitchFamily="34" charset="-120"/>
              </a:rPr>
              <a:t> - March 19, 2013</a:t>
            </a:r>
            <a:endParaRPr lang="zh-TW" altLang="en-US" dirty="0">
              <a:solidFill>
                <a:srgbClr val="252525"/>
              </a:solidFill>
              <a:latin typeface="微軟正黑體" panose="020B0604030504040204" pitchFamily="34" charset="-120"/>
              <a:ea typeface="微軟正黑體" panose="020B0604030504040204" pitchFamily="34" charset="-120"/>
            </a:endParaRPr>
          </a:p>
        </p:txBody>
      </p:sp>
      <p:pic>
        <p:nvPicPr>
          <p:cNvPr id="3078" name="Picture 6" descr="https://i.ytimg.com/vi/asvrIAuS7DE/maxresdefaul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4514" y="2188926"/>
            <a:ext cx="5649285" cy="317772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7363850" y="5670255"/>
            <a:ext cx="3410614" cy="400110"/>
          </a:xfrm>
          <a:prstGeom prst="rect">
            <a:avLst/>
          </a:prstGeom>
        </p:spPr>
        <p:txBody>
          <a:bodyPr wrap="none">
            <a:spAutoFit/>
          </a:bodyPr>
          <a:lstStyle/>
          <a:p>
            <a:pPr algn="r" fontAlgn="t"/>
            <a:r>
              <a:rPr lang="en-US" altLang="zh-TW" sz="2000" dirty="0">
                <a:solidFill>
                  <a:srgbClr val="252525"/>
                </a:solidFill>
                <a:latin typeface="微軟正黑體" panose="020B0604030504040204" pitchFamily="34" charset="-120"/>
                <a:ea typeface="微軟正黑體" panose="020B0604030504040204" pitchFamily="34" charset="-120"/>
              </a:rPr>
              <a:t>Amazon warehouse robots</a:t>
            </a:r>
          </a:p>
        </p:txBody>
      </p:sp>
      <p:sp>
        <p:nvSpPr>
          <p:cNvPr id="3" name="矩形 2"/>
          <p:cNvSpPr/>
          <p:nvPr/>
        </p:nvSpPr>
        <p:spPr>
          <a:xfrm>
            <a:off x="6778950" y="6189304"/>
            <a:ext cx="4870308" cy="369332"/>
          </a:xfrm>
          <a:prstGeom prst="rect">
            <a:avLst/>
          </a:prstGeom>
        </p:spPr>
        <p:txBody>
          <a:bodyPr wrap="none">
            <a:spAutoFit/>
          </a:bodyPr>
          <a:lstStyle/>
          <a:p>
            <a:r>
              <a:rPr lang="zh-TW" altLang="en-US" dirty="0"/>
              <a:t>https://www.youtube.com/watch?v=3eQAFVetNGI</a:t>
            </a:r>
          </a:p>
        </p:txBody>
      </p:sp>
    </p:spTree>
    <p:extLst>
      <p:ext uri="{BB962C8B-B14F-4D97-AF65-F5344CB8AC3E}">
        <p14:creationId xmlns:p14="http://schemas.microsoft.com/office/powerpoint/2010/main" val="42935119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4128" y="585216"/>
            <a:ext cx="4298965" cy="2463590"/>
          </a:xfrm>
        </p:spPr>
      </p:pic>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9614" y="1415008"/>
            <a:ext cx="4625340" cy="4762500"/>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231" y="3211468"/>
            <a:ext cx="5386757" cy="3646532"/>
          </a:xfrm>
          <a:prstGeom prst="rect">
            <a:avLst/>
          </a:prstGeom>
        </p:spPr>
      </p:pic>
    </p:spTree>
    <p:extLst>
      <p:ext uri="{BB962C8B-B14F-4D97-AF65-F5344CB8AC3E}">
        <p14:creationId xmlns:p14="http://schemas.microsoft.com/office/powerpoint/2010/main" val="2608714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629" y="385578"/>
            <a:ext cx="11642629" cy="6095905"/>
          </a:xfrm>
        </p:spPr>
      </p:pic>
      <p:pic>
        <p:nvPicPr>
          <p:cNvPr id="5" name="內容版面配置區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773" y="3583419"/>
            <a:ext cx="2442086" cy="1399476"/>
          </a:xfrm>
          <a:prstGeom prst="rect">
            <a:avLst/>
          </a:prstGeom>
        </p:spPr>
      </p:pic>
    </p:spTree>
    <p:extLst>
      <p:ext uri="{BB962C8B-B14F-4D97-AF65-F5344CB8AC3E}">
        <p14:creationId xmlns:p14="http://schemas.microsoft.com/office/powerpoint/2010/main" val="7969370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a:t>APPLE Watch</a:t>
            </a:r>
            <a:endParaRPr lang="zh-TW" altLang="en-US" sz="6000"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4128" y="2211286"/>
            <a:ext cx="3021594" cy="4051300"/>
          </a:xfr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0580" y="2211286"/>
            <a:ext cx="6252504" cy="4331672"/>
          </a:xfrm>
          <a:prstGeom prst="rect">
            <a:avLst/>
          </a:prstGeom>
        </p:spPr>
      </p:pic>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4683" y="726963"/>
            <a:ext cx="2145517" cy="1216122"/>
          </a:xfrm>
          <a:prstGeom prst="rect">
            <a:avLst/>
          </a:prstGeom>
        </p:spPr>
      </p:pic>
    </p:spTree>
    <p:extLst>
      <p:ext uri="{BB962C8B-B14F-4D97-AF65-F5344CB8AC3E}">
        <p14:creationId xmlns:p14="http://schemas.microsoft.com/office/powerpoint/2010/main" val="948684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APPLE Watch Sensor</a:t>
            </a:r>
            <a:endParaRPr lang="zh-TW" altLang="en-US" sz="6000"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17685" y="2334650"/>
            <a:ext cx="5551856" cy="4022725"/>
          </a:xfrm>
        </p:spPr>
      </p:pic>
      <p:sp>
        <p:nvSpPr>
          <p:cNvPr id="5" name="矩形 4"/>
          <p:cNvSpPr/>
          <p:nvPr/>
        </p:nvSpPr>
        <p:spPr>
          <a:xfrm>
            <a:off x="574431" y="1775101"/>
            <a:ext cx="5181600" cy="4832092"/>
          </a:xfrm>
          <a:prstGeom prst="rect">
            <a:avLst/>
          </a:prstGeom>
        </p:spPr>
        <p:txBody>
          <a:bodyPr wrap="square">
            <a:spAutoFit/>
          </a:bodyPr>
          <a:lstStyle/>
          <a:p>
            <a:pPr marL="342900" indent="-342900" fontAlgn="base">
              <a:buFont typeface="Arial" panose="020B0604020202020204" pitchFamily="34" charset="0"/>
              <a:buChar char="•"/>
            </a:pPr>
            <a:r>
              <a:rPr lang="en-US" altLang="zh-TW" sz="2800" dirty="0" smtClean="0"/>
              <a:t>How to Detect our body information?</a:t>
            </a:r>
          </a:p>
          <a:p>
            <a:pPr marL="800100" lvl="1" indent="-342900" fontAlgn="base">
              <a:buFont typeface="Arial" panose="020B0604020202020204" pitchFamily="34" charset="0"/>
              <a:buChar char="•"/>
            </a:pPr>
            <a:r>
              <a:rPr lang="zh-TW" altLang="en-US" sz="2800" u="sng" dirty="0" smtClean="0">
                <a:solidFill>
                  <a:srgbClr val="0070C0"/>
                </a:solidFill>
              </a:rPr>
              <a:t>加速度</a:t>
            </a:r>
            <a:r>
              <a:rPr lang="zh-TW" altLang="en-US" sz="2800" u="sng" dirty="0">
                <a:solidFill>
                  <a:srgbClr val="0070C0"/>
                </a:solidFill>
              </a:rPr>
              <a:t>感應器</a:t>
            </a:r>
            <a:r>
              <a:rPr lang="zh-TW" altLang="en-US" sz="2800" dirty="0"/>
              <a:t>、</a:t>
            </a:r>
            <a:r>
              <a:rPr lang="zh-TW" altLang="en-US" sz="2800" u="sng" dirty="0">
                <a:solidFill>
                  <a:srgbClr val="0070C0"/>
                </a:solidFill>
              </a:rPr>
              <a:t>陀螺</a:t>
            </a:r>
            <a:r>
              <a:rPr lang="zh-TW" altLang="en-US" sz="2800" u="sng" dirty="0" smtClean="0">
                <a:solidFill>
                  <a:srgbClr val="0070C0"/>
                </a:solidFill>
              </a:rPr>
              <a:t>儀</a:t>
            </a:r>
            <a:endParaRPr lang="en-US" altLang="zh-TW" sz="2800" dirty="0" smtClean="0"/>
          </a:p>
          <a:p>
            <a:pPr marL="800100" lvl="1" indent="-342900" fontAlgn="base">
              <a:buFont typeface="Arial" panose="020B0604020202020204" pitchFamily="34" charset="0"/>
              <a:buChar char="•"/>
            </a:pPr>
            <a:r>
              <a:rPr lang="zh-TW" altLang="en-US" sz="2800" u="sng" dirty="0" smtClean="0">
                <a:solidFill>
                  <a:srgbClr val="0070C0"/>
                </a:solidFill>
              </a:rPr>
              <a:t>心</a:t>
            </a:r>
            <a:r>
              <a:rPr lang="zh-TW" altLang="en-US" sz="2800" u="sng" dirty="0">
                <a:solidFill>
                  <a:srgbClr val="0070C0"/>
                </a:solidFill>
              </a:rPr>
              <a:t>率感應</a:t>
            </a:r>
            <a:r>
              <a:rPr lang="zh-TW" altLang="en-US" sz="2800" u="sng" dirty="0" smtClean="0">
                <a:solidFill>
                  <a:srgbClr val="0070C0"/>
                </a:solidFill>
              </a:rPr>
              <a:t>器</a:t>
            </a:r>
            <a:endParaRPr lang="en-US" altLang="zh-TW" sz="2800" dirty="0" smtClean="0"/>
          </a:p>
          <a:p>
            <a:pPr marL="342900" indent="-342900" fontAlgn="base">
              <a:buFont typeface="Arial" panose="020B0604020202020204" pitchFamily="34" charset="0"/>
              <a:buChar char="•"/>
            </a:pPr>
            <a:endParaRPr lang="zh-TW" altLang="en-US" sz="2800" dirty="0"/>
          </a:p>
          <a:p>
            <a:pPr marL="342900" indent="-342900" fontAlgn="base">
              <a:buFont typeface="Arial" panose="020B0604020202020204" pitchFamily="34" charset="0"/>
              <a:buChar char="•"/>
            </a:pPr>
            <a:r>
              <a:rPr lang="en-US" altLang="zh-TW" sz="2800" b="1" dirty="0" smtClean="0">
                <a:solidFill>
                  <a:srgbClr val="C00000"/>
                </a:solidFill>
              </a:rPr>
              <a:t>LED </a:t>
            </a:r>
            <a:r>
              <a:rPr lang="zh-TW" altLang="en-US" sz="2800" b="1" dirty="0">
                <a:solidFill>
                  <a:srgbClr val="C00000"/>
                </a:solidFill>
              </a:rPr>
              <a:t>光測</a:t>
            </a:r>
            <a:r>
              <a:rPr lang="zh-TW" altLang="en-US" sz="2800" b="1" dirty="0" smtClean="0">
                <a:solidFill>
                  <a:srgbClr val="C00000"/>
                </a:solidFill>
              </a:rPr>
              <a:t>器</a:t>
            </a:r>
            <a:endParaRPr lang="en-US" altLang="zh-TW" sz="2800" dirty="0"/>
          </a:p>
          <a:p>
            <a:pPr marL="800100" lvl="1" indent="-342900" fontAlgn="base">
              <a:buFont typeface="Arial" panose="020B0604020202020204" pitchFamily="34" charset="0"/>
              <a:buChar char="•"/>
            </a:pPr>
            <a:r>
              <a:rPr lang="zh-TW" altLang="en-US" sz="2800" u="sng" dirty="0" smtClean="0"/>
              <a:t>打</a:t>
            </a:r>
            <a:r>
              <a:rPr lang="zh-TW" altLang="en-US" sz="2800" u="sng" dirty="0"/>
              <a:t>綠光在皮膚上、藉由血液的吸收量差異來計算心跳的</a:t>
            </a:r>
            <a:r>
              <a:rPr lang="zh-TW" altLang="en-US" sz="2800" u="sng" dirty="0" smtClean="0"/>
              <a:t>頻率 </a:t>
            </a:r>
            <a:r>
              <a:rPr lang="zh-TW" altLang="en-US" sz="2800" dirty="0" smtClean="0"/>
              <a:t>更</a:t>
            </a:r>
            <a:r>
              <a:rPr lang="zh-TW" altLang="en-US" sz="2800" dirty="0"/>
              <a:t>細緻地分辨心跳的</a:t>
            </a:r>
            <a:r>
              <a:rPr lang="zh-TW" altLang="en-US" sz="2800" dirty="0" smtClean="0"/>
              <a:t>頻率或血液</a:t>
            </a:r>
            <a:r>
              <a:rPr lang="zh-TW" altLang="en-US" sz="2800" dirty="0"/>
              <a:t>的組成</a:t>
            </a:r>
            <a:r>
              <a:rPr lang="zh-TW" altLang="en-US" sz="2800" dirty="0" smtClean="0"/>
              <a:t>，分辨</a:t>
            </a:r>
            <a:r>
              <a:rPr lang="zh-TW" altLang="en-US" sz="2800" dirty="0"/>
              <a:t>使用者的</a:t>
            </a:r>
            <a:r>
              <a:rPr lang="zh-TW" altLang="en-US" sz="2800" dirty="0" smtClean="0"/>
              <a:t>身份</a:t>
            </a:r>
            <a:endParaRPr lang="zh-TW" altLang="en-US" sz="2800" dirty="0"/>
          </a:p>
        </p:txBody>
      </p:sp>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522" y="334363"/>
            <a:ext cx="3407605" cy="1736423"/>
          </a:xfrm>
          <a:prstGeom prst="rect">
            <a:avLst/>
          </a:prstGeom>
        </p:spPr>
      </p:pic>
    </p:spTree>
    <p:extLst>
      <p:ext uri="{BB962C8B-B14F-4D97-AF65-F5344CB8AC3E}">
        <p14:creationId xmlns:p14="http://schemas.microsoft.com/office/powerpoint/2010/main" val="25611451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IPHONE X  Face ID</a:t>
            </a:r>
            <a:endParaRPr lang="zh-TW" altLang="en-US" sz="6000" dirty="0"/>
          </a:p>
        </p:txBody>
      </p:sp>
      <p:pic>
        <p:nvPicPr>
          <p:cNvPr id="15362" name="Picture 2" descr="相關圖片"/>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318748"/>
            <a:ext cx="5730949" cy="337170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PHONE X FACE ID HOW TO」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731" y="2318748"/>
            <a:ext cx="6311839" cy="3371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399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IPHONE X Sensors</a:t>
            </a:r>
            <a:endParaRPr lang="zh-TW" altLang="en-US" sz="6000" dirty="0"/>
          </a:p>
        </p:txBody>
      </p:sp>
      <p:sp>
        <p:nvSpPr>
          <p:cNvPr id="3" name="內容版面配置區 2"/>
          <p:cNvSpPr>
            <a:spLocks noGrp="1"/>
          </p:cNvSpPr>
          <p:nvPr>
            <p:ph idx="1"/>
          </p:nvPr>
        </p:nvSpPr>
        <p:spPr/>
        <p:txBody>
          <a:bodyPr/>
          <a:lstStyle/>
          <a:p>
            <a:endParaRPr lang="zh-TW" altLang="en-US"/>
          </a:p>
        </p:txBody>
      </p:sp>
      <p:pic>
        <p:nvPicPr>
          <p:cNvPr id="16386" name="Picture 2" descr="「IPHONE X sensor」的圖片搜尋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7539"/>
            <a:ext cx="12239625" cy="594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066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600" dirty="0" smtClean="0"/>
              <a:t>Social Graph</a:t>
            </a:r>
            <a:endParaRPr lang="zh-TW" altLang="en-US" sz="6600"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1273" y="2022127"/>
            <a:ext cx="6010199" cy="4022725"/>
          </a:xfrm>
        </p:spPr>
      </p:pic>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814" y="2604749"/>
            <a:ext cx="3314700" cy="3238935"/>
          </a:xfrm>
          <a:prstGeom prst="rect">
            <a:avLst/>
          </a:prstGeom>
        </p:spPr>
      </p:pic>
    </p:spTree>
    <p:extLst>
      <p:ext uri="{BB962C8B-B14F-4D97-AF65-F5344CB8AC3E}">
        <p14:creationId xmlns:p14="http://schemas.microsoft.com/office/powerpoint/2010/main" val="3852335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六度分隔</a:t>
            </a:r>
            <a:r>
              <a:rPr lang="zh-TW" altLang="en-US" b="1" dirty="0" smtClean="0"/>
              <a:t>理論</a:t>
            </a:r>
            <a:r>
              <a:rPr lang="en-US" altLang="zh-TW" dirty="0" smtClean="0"/>
              <a:t/>
            </a:r>
            <a:br>
              <a:rPr lang="en-US" altLang="zh-TW" dirty="0" smtClean="0"/>
            </a:br>
            <a:r>
              <a:rPr lang="en-US" altLang="zh-TW" sz="3200" b="1" dirty="0" smtClean="0"/>
              <a:t>Six </a:t>
            </a:r>
            <a:r>
              <a:rPr lang="en-US" altLang="zh-TW" sz="3200" b="1" dirty="0"/>
              <a:t>Degrees of </a:t>
            </a:r>
            <a:r>
              <a:rPr lang="en-US" altLang="zh-TW" sz="3200" b="1" dirty="0" smtClean="0"/>
              <a:t>Separation</a:t>
            </a:r>
            <a:endParaRPr lang="zh-TW" altLang="en-US" sz="3200" dirty="0"/>
          </a:p>
        </p:txBody>
      </p:sp>
      <p:sp>
        <p:nvSpPr>
          <p:cNvPr id="3" name="內容版面配置區 2"/>
          <p:cNvSpPr>
            <a:spLocks noGrp="1"/>
          </p:cNvSpPr>
          <p:nvPr>
            <p:ph idx="1"/>
          </p:nvPr>
        </p:nvSpPr>
        <p:spPr>
          <a:xfrm>
            <a:off x="1024128" y="2286000"/>
            <a:ext cx="4515435" cy="4023360"/>
          </a:xfrm>
        </p:spPr>
        <p:txBody>
          <a:bodyPr>
            <a:normAutofit/>
          </a:bodyPr>
          <a:lstStyle/>
          <a:p>
            <a:r>
              <a:rPr lang="zh-TW" altLang="en-US" sz="2800" dirty="0" smtClean="0"/>
              <a:t>此</a:t>
            </a:r>
            <a:r>
              <a:rPr lang="zh-TW" altLang="en-US" sz="2800" dirty="0"/>
              <a:t>理論認為世界上任何互不相識的兩人，只需要很少的中間人就能夠建立起聯繫</a:t>
            </a:r>
            <a:r>
              <a:rPr lang="zh-TW" altLang="en-US" sz="2800" dirty="0" smtClean="0"/>
              <a:t>。</a:t>
            </a:r>
            <a:endParaRPr lang="en-US" altLang="zh-TW" sz="2800" dirty="0" smtClean="0"/>
          </a:p>
          <a:p>
            <a:r>
              <a:rPr lang="zh-TW" altLang="en-US" sz="2800" dirty="0" smtClean="0">
                <a:solidFill>
                  <a:schemeClr val="accent2"/>
                </a:solidFill>
              </a:rPr>
              <a:t>哈佛</a:t>
            </a:r>
            <a:r>
              <a:rPr lang="zh-TW" altLang="en-US" sz="2800" dirty="0">
                <a:solidFill>
                  <a:schemeClr val="accent2"/>
                </a:solidFill>
              </a:rPr>
              <a:t>大學心理學</a:t>
            </a:r>
            <a:r>
              <a:rPr lang="zh-TW" altLang="en-US" sz="2800" dirty="0" smtClean="0">
                <a:solidFill>
                  <a:schemeClr val="accent2"/>
                </a:solidFill>
              </a:rPr>
              <a:t>教授 斯</a:t>
            </a:r>
            <a:r>
              <a:rPr lang="zh-TW" altLang="en-US" sz="2800" dirty="0">
                <a:solidFill>
                  <a:schemeClr val="accent2"/>
                </a:solidFill>
              </a:rPr>
              <a:t>坦利</a:t>
            </a:r>
            <a:r>
              <a:rPr lang="en-US" altLang="zh-TW" sz="2800" dirty="0">
                <a:solidFill>
                  <a:schemeClr val="accent2"/>
                </a:solidFill>
              </a:rPr>
              <a:t>·</a:t>
            </a:r>
            <a:r>
              <a:rPr lang="zh-TW" altLang="en-US" sz="2800" dirty="0">
                <a:solidFill>
                  <a:schemeClr val="accent2"/>
                </a:solidFill>
              </a:rPr>
              <a:t>米爾格拉姆</a:t>
            </a:r>
            <a:r>
              <a:rPr lang="zh-TW" altLang="en-US" sz="2800" dirty="0"/>
              <a:t>於</a:t>
            </a:r>
            <a:r>
              <a:rPr lang="en-US" altLang="zh-TW" sz="2800" dirty="0"/>
              <a:t>1967</a:t>
            </a:r>
            <a:r>
              <a:rPr lang="zh-TW" altLang="en-US" sz="2800" dirty="0"/>
              <a:t>年根據這個概念做過一次</a:t>
            </a:r>
            <a:r>
              <a:rPr lang="zh-TW" altLang="en-US" sz="2800" dirty="0">
                <a:solidFill>
                  <a:schemeClr val="accent2"/>
                </a:solidFill>
              </a:rPr>
              <a:t>連鎖信實驗</a:t>
            </a:r>
            <a:r>
              <a:rPr lang="zh-TW" altLang="en-US" sz="2800" dirty="0"/>
              <a:t>，嘗試證明平均只需要</a:t>
            </a:r>
            <a:r>
              <a:rPr lang="en-US" altLang="zh-TW" sz="2800" dirty="0"/>
              <a:t>5</a:t>
            </a:r>
            <a:r>
              <a:rPr lang="zh-TW" altLang="en-US" sz="2800" dirty="0"/>
              <a:t>個中間人就可以聯繫任何兩個互不相識</a:t>
            </a:r>
            <a:r>
              <a:rPr lang="zh-TW" altLang="en-US" sz="2800" dirty="0" smtClean="0"/>
              <a:t>的人</a:t>
            </a:r>
            <a:r>
              <a:rPr lang="zh-TW" altLang="en-US" sz="2800" dirty="0"/>
              <a:t>。</a:t>
            </a:r>
          </a:p>
        </p:txBody>
      </p:sp>
      <p:pic>
        <p:nvPicPr>
          <p:cNvPr id="13314" name="Picture 2" descr="https://upload.wikimedia.org/wikipedia/commons/9/94/Six_degrees_of_separ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0316" y="945655"/>
            <a:ext cx="6386697" cy="5215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414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24127" y="585216"/>
            <a:ext cx="10799277" cy="1499616"/>
          </a:xfrm>
        </p:spPr>
        <p:txBody>
          <a:bodyPr/>
          <a:lstStyle/>
          <a:p>
            <a:r>
              <a:rPr lang="en-US" altLang="zh-TW" dirty="0" smtClean="0"/>
              <a:t>Facebook </a:t>
            </a:r>
            <a:r>
              <a:rPr lang="en-US" altLang="zh-TW" dirty="0" smtClean="0">
                <a:solidFill>
                  <a:srgbClr val="C00000"/>
                </a:solidFill>
              </a:rPr>
              <a:t>3.57</a:t>
            </a:r>
            <a:r>
              <a:rPr lang="en-US" altLang="zh-TW" dirty="0" smtClean="0"/>
              <a:t> vs. </a:t>
            </a:r>
            <a:r>
              <a:rPr lang="en-US" altLang="zh-TW" dirty="0" smtClean="0">
                <a:solidFill>
                  <a:srgbClr val="C00000"/>
                </a:solidFill>
              </a:rPr>
              <a:t>6</a:t>
            </a:r>
            <a:r>
              <a:rPr lang="en-US" altLang="zh-TW" dirty="0" smtClean="0"/>
              <a:t> degrees OF SEPARATION (2016)</a:t>
            </a:r>
            <a:endParaRPr lang="zh-TW" altLang="en-US" dirty="0"/>
          </a:p>
        </p:txBody>
      </p:sp>
      <p:pic>
        <p:nvPicPr>
          <p:cNvPr id="14338" name="Picture 2" descr="相關圖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6295" y="2910942"/>
            <a:ext cx="5593110" cy="330340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相關圖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813" y="2084832"/>
            <a:ext cx="6047231" cy="3401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887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320722" y="394604"/>
            <a:ext cx="3871278" cy="3782792"/>
          </a:xfrm>
          <a:prstGeom prst="rect">
            <a:avLst/>
          </a:prstGeom>
        </p:spPr>
      </p:pic>
      <p:sp>
        <p:nvSpPr>
          <p:cNvPr id="2" name="標題 1"/>
          <p:cNvSpPr>
            <a:spLocks noGrp="1"/>
          </p:cNvSpPr>
          <p:nvPr>
            <p:ph type="title"/>
          </p:nvPr>
        </p:nvSpPr>
        <p:spPr/>
        <p:txBody>
          <a:bodyPr>
            <a:normAutofit/>
          </a:bodyPr>
          <a:lstStyle/>
          <a:p>
            <a:r>
              <a:rPr lang="en-US" altLang="zh-TW" sz="6000" dirty="0" smtClean="0"/>
              <a:t>Match maker</a:t>
            </a:r>
            <a:endParaRPr lang="zh-TW" altLang="en-US" sz="6000" dirty="0"/>
          </a:p>
        </p:txBody>
      </p:sp>
      <p:sp>
        <p:nvSpPr>
          <p:cNvPr id="3" name="內容版面配置區 2"/>
          <p:cNvSpPr>
            <a:spLocks noGrp="1"/>
          </p:cNvSpPr>
          <p:nvPr>
            <p:ph idx="1"/>
          </p:nvPr>
        </p:nvSpPr>
        <p:spPr>
          <a:xfrm>
            <a:off x="1024128" y="2286000"/>
            <a:ext cx="10278281" cy="2588046"/>
          </a:xfrm>
        </p:spPr>
        <p:txBody>
          <a:bodyPr>
            <a:noAutofit/>
          </a:bodyPr>
          <a:lstStyle/>
          <a:p>
            <a:pPr marL="742950" indent="-742950">
              <a:buFont typeface="+mj-lt"/>
              <a:buAutoNum type="arabicPeriod"/>
            </a:pPr>
            <a:r>
              <a:rPr lang="en-US" altLang="zh-TW" sz="3200" i="1" dirty="0" smtClean="0"/>
              <a:t>Anny</a:t>
            </a:r>
            <a:r>
              <a:rPr lang="en-US" altLang="zh-TW" sz="3200" dirty="0" smtClean="0"/>
              <a:t>, </a:t>
            </a:r>
            <a:r>
              <a:rPr lang="en-US" altLang="zh-TW" sz="3200" i="1" dirty="0" smtClean="0"/>
              <a:t>Bill</a:t>
            </a:r>
            <a:r>
              <a:rPr lang="en-US" altLang="zh-TW" sz="3200" dirty="0" smtClean="0"/>
              <a:t>, </a:t>
            </a:r>
            <a:r>
              <a:rPr lang="en-US" altLang="zh-TW" sz="3200" i="1" dirty="0" smtClean="0"/>
              <a:t>Cherry</a:t>
            </a:r>
            <a:r>
              <a:rPr lang="en-US" altLang="zh-TW" sz="3200" dirty="0" smtClean="0"/>
              <a:t>, </a:t>
            </a:r>
            <a:r>
              <a:rPr lang="en-US" altLang="zh-TW" sz="3200" i="1" dirty="0" smtClean="0"/>
              <a:t>David</a:t>
            </a:r>
            <a:r>
              <a:rPr lang="zh-TW" altLang="en-US" sz="3200" dirty="0" smtClean="0"/>
              <a:t> </a:t>
            </a:r>
            <a:r>
              <a:rPr lang="en-US" altLang="zh-TW" sz="3200" dirty="0" smtClean="0"/>
              <a:t>are friends.</a:t>
            </a:r>
          </a:p>
          <a:p>
            <a:pPr marL="742950" indent="-742950">
              <a:buFont typeface="+mj-lt"/>
              <a:buAutoNum type="arabicPeriod"/>
            </a:pPr>
            <a:r>
              <a:rPr lang="en-US" altLang="zh-TW" sz="3200" i="1" dirty="0" smtClean="0"/>
              <a:t>David</a:t>
            </a:r>
            <a:r>
              <a:rPr lang="en-US" altLang="zh-TW" sz="3200" dirty="0" smtClean="0"/>
              <a:t> knows </a:t>
            </a:r>
            <a:r>
              <a:rPr lang="en-US" altLang="zh-TW" sz="3200" i="1" dirty="0" smtClean="0"/>
              <a:t>Anny</a:t>
            </a:r>
            <a:r>
              <a:rPr lang="en-US" altLang="zh-TW" sz="3200" dirty="0" smtClean="0"/>
              <a:t>, </a:t>
            </a:r>
            <a:r>
              <a:rPr lang="en-US" altLang="zh-TW" sz="3200" i="1" dirty="0" smtClean="0"/>
              <a:t>Bill</a:t>
            </a:r>
            <a:r>
              <a:rPr lang="en-US" altLang="zh-TW" sz="3200" dirty="0" smtClean="0"/>
              <a:t>, </a:t>
            </a:r>
            <a:r>
              <a:rPr lang="en-US" altLang="zh-TW" sz="3200" i="1" dirty="0" smtClean="0"/>
              <a:t>Cherry</a:t>
            </a:r>
            <a:r>
              <a:rPr lang="en-US" altLang="zh-TW" sz="3200" dirty="0" smtClean="0"/>
              <a:t>, and </a:t>
            </a:r>
            <a:r>
              <a:rPr lang="en-US" altLang="zh-TW" sz="3200" i="1" dirty="0" smtClean="0"/>
              <a:t>Eva</a:t>
            </a:r>
            <a:r>
              <a:rPr lang="en-US" altLang="zh-TW" sz="3200" dirty="0" smtClean="0"/>
              <a:t>.</a:t>
            </a:r>
          </a:p>
          <a:p>
            <a:pPr marL="742950" indent="-742950">
              <a:buFont typeface="+mj-lt"/>
              <a:buAutoNum type="arabicPeriod"/>
            </a:pPr>
            <a:r>
              <a:rPr lang="en-US" altLang="zh-TW" sz="3200" i="1" dirty="0" smtClean="0"/>
              <a:t>Eva</a:t>
            </a:r>
            <a:r>
              <a:rPr lang="en-US" altLang="zh-TW" sz="3200" dirty="0" smtClean="0"/>
              <a:t> knows </a:t>
            </a:r>
            <a:r>
              <a:rPr lang="en-US" altLang="zh-TW" sz="3200" i="1" dirty="0" smtClean="0"/>
              <a:t>David</a:t>
            </a:r>
            <a:r>
              <a:rPr lang="en-US" altLang="zh-TW" sz="3200" dirty="0" smtClean="0"/>
              <a:t>, </a:t>
            </a:r>
            <a:r>
              <a:rPr lang="en-US" altLang="zh-TW" sz="3200" i="1" dirty="0" smtClean="0"/>
              <a:t>Frank</a:t>
            </a:r>
            <a:r>
              <a:rPr lang="en-US" altLang="zh-TW" sz="3200" dirty="0" smtClean="0"/>
              <a:t> and</a:t>
            </a:r>
            <a:r>
              <a:rPr lang="zh-TW" altLang="en-US" sz="3200" dirty="0" smtClean="0"/>
              <a:t> </a:t>
            </a:r>
            <a:r>
              <a:rPr lang="en-US" altLang="zh-TW" sz="3200" i="1" dirty="0" smtClean="0"/>
              <a:t>Grand</a:t>
            </a:r>
            <a:r>
              <a:rPr lang="en-US" altLang="zh-TW" sz="3200" dirty="0" smtClean="0"/>
              <a:t>.</a:t>
            </a:r>
          </a:p>
          <a:p>
            <a:pPr marL="742950" indent="-742950">
              <a:buFont typeface="+mj-lt"/>
              <a:buAutoNum type="arabicPeriod"/>
            </a:pPr>
            <a:r>
              <a:rPr lang="en-US" altLang="zh-TW" sz="3200" i="1" dirty="0" smtClean="0"/>
              <a:t>Frank</a:t>
            </a:r>
            <a:r>
              <a:rPr lang="en-US" altLang="zh-TW" sz="3200" dirty="0" smtClean="0"/>
              <a:t> and </a:t>
            </a:r>
            <a:r>
              <a:rPr lang="en-US" altLang="zh-TW" sz="3200" i="1" dirty="0" smtClean="0"/>
              <a:t>Grand</a:t>
            </a:r>
            <a:r>
              <a:rPr lang="en-US" altLang="zh-TW" sz="3200" dirty="0" smtClean="0"/>
              <a:t> are good friends.</a:t>
            </a:r>
          </a:p>
        </p:txBody>
      </p:sp>
      <p:sp>
        <p:nvSpPr>
          <p:cNvPr id="5" name="矩形 4"/>
          <p:cNvSpPr/>
          <p:nvPr/>
        </p:nvSpPr>
        <p:spPr>
          <a:xfrm>
            <a:off x="5282805" y="5699460"/>
            <a:ext cx="6057299" cy="646331"/>
          </a:xfrm>
          <a:prstGeom prst="rect">
            <a:avLst/>
          </a:prstGeom>
        </p:spPr>
        <p:txBody>
          <a:bodyPr wrap="none">
            <a:spAutoFit/>
          </a:bodyPr>
          <a:lstStyle/>
          <a:p>
            <a:r>
              <a:rPr lang="en-US" altLang="zh-TW" sz="3600" i="1" dirty="0">
                <a:solidFill>
                  <a:srgbClr val="0070C0"/>
                </a:solidFill>
              </a:rPr>
              <a:t>Anny</a:t>
            </a:r>
            <a:r>
              <a:rPr lang="en-US" altLang="zh-TW" sz="3600" dirty="0">
                <a:solidFill>
                  <a:srgbClr val="0070C0"/>
                </a:solidFill>
              </a:rPr>
              <a:t> </a:t>
            </a:r>
            <a:r>
              <a:rPr lang="en-US" altLang="zh-TW" sz="3600" dirty="0" smtClean="0">
                <a:solidFill>
                  <a:srgbClr val="0070C0"/>
                </a:solidFill>
              </a:rPr>
              <a:t>and </a:t>
            </a:r>
            <a:r>
              <a:rPr lang="en-US" altLang="zh-TW" sz="3600" i="1" dirty="0" smtClean="0">
                <a:solidFill>
                  <a:srgbClr val="0070C0"/>
                </a:solidFill>
              </a:rPr>
              <a:t>Grand</a:t>
            </a:r>
            <a:r>
              <a:rPr lang="en-US" altLang="zh-TW" sz="3600" dirty="0" smtClean="0">
                <a:solidFill>
                  <a:srgbClr val="0070C0"/>
                </a:solidFill>
              </a:rPr>
              <a:t>, Introduce by ?</a:t>
            </a:r>
            <a:endParaRPr lang="en-US" altLang="zh-TW" sz="3600" dirty="0">
              <a:solidFill>
                <a:srgbClr val="0070C0"/>
              </a:solidFill>
            </a:endParaRPr>
          </a:p>
        </p:txBody>
      </p:sp>
    </p:spTree>
    <p:extLst>
      <p:ext uri="{BB962C8B-B14F-4D97-AF65-F5344CB8AC3E}">
        <p14:creationId xmlns:p14="http://schemas.microsoft.com/office/powerpoint/2010/main" val="649256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en-US" altLang="zh-TW" sz="6000" dirty="0" smtClean="0"/>
              <a:t>Relationship</a:t>
            </a:r>
            <a:endParaRPr lang="zh-TW" altLang="en-US" sz="6000" dirty="0"/>
          </a:p>
        </p:txBody>
      </p:sp>
      <p:pic>
        <p:nvPicPr>
          <p:cNvPr id="5" name="圖片 4"/>
          <p:cNvPicPr/>
          <p:nvPr/>
        </p:nvPicPr>
        <p:blipFill>
          <a:blip r:embed="rId2" cstate="print">
            <a:extLst>
              <a:ext uri="{28A0092B-C50C-407E-A947-70E740481C1C}">
                <a14:useLocalDpi xmlns:a14="http://schemas.microsoft.com/office/drawing/2010/main" val="0"/>
              </a:ext>
            </a:extLst>
          </a:blip>
          <a:stretch>
            <a:fillRect/>
          </a:stretch>
        </p:blipFill>
        <p:spPr>
          <a:xfrm>
            <a:off x="7479605" y="2460591"/>
            <a:ext cx="3893404" cy="2866108"/>
          </a:xfrm>
          <a:prstGeom prst="rect">
            <a:avLst/>
          </a:prstGeom>
        </p:spPr>
      </p:pic>
      <p:sp>
        <p:nvSpPr>
          <p:cNvPr id="6" name="矩形 5"/>
          <p:cNvSpPr/>
          <p:nvPr/>
        </p:nvSpPr>
        <p:spPr>
          <a:xfrm>
            <a:off x="5334001" y="118066"/>
            <a:ext cx="6857999" cy="523220"/>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US" altLang="zh-TW" sz="2800" dirty="0" smtClean="0"/>
              <a:t>Social Network | Graph | Adjacency </a:t>
            </a:r>
            <a:r>
              <a:rPr lang="en-US" altLang="zh-TW" sz="2800" dirty="0"/>
              <a:t>matrix</a:t>
            </a:r>
            <a:endParaRPr lang="zh-TW" altLang="zh-TW" sz="2800" dirty="0"/>
          </a:p>
        </p:txBody>
      </p:sp>
      <p:grpSp>
        <p:nvGrpSpPr>
          <p:cNvPr id="20" name="群組 19"/>
          <p:cNvGrpSpPr/>
          <p:nvPr/>
        </p:nvGrpSpPr>
        <p:grpSpPr>
          <a:xfrm>
            <a:off x="1179548" y="2388482"/>
            <a:ext cx="4594888" cy="2938217"/>
            <a:chOff x="926122" y="4001724"/>
            <a:chExt cx="3833447" cy="2528030"/>
          </a:xfrm>
        </p:grpSpPr>
        <p:sp>
          <p:nvSpPr>
            <p:cNvPr id="7" name="橢圓 6"/>
            <p:cNvSpPr/>
            <p:nvPr/>
          </p:nvSpPr>
          <p:spPr>
            <a:xfrm>
              <a:off x="926122" y="4911970"/>
              <a:ext cx="785447" cy="80889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t>A</a:t>
              </a:r>
              <a:endParaRPr lang="zh-TW" altLang="en-US" sz="4400" dirty="0"/>
            </a:p>
          </p:txBody>
        </p:sp>
        <p:sp>
          <p:nvSpPr>
            <p:cNvPr id="9" name="橢圓 8"/>
            <p:cNvSpPr/>
            <p:nvPr/>
          </p:nvSpPr>
          <p:spPr>
            <a:xfrm>
              <a:off x="3974121" y="5720862"/>
              <a:ext cx="785447" cy="80889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t>D</a:t>
              </a:r>
              <a:endParaRPr lang="zh-TW" altLang="en-US" sz="4400" dirty="0"/>
            </a:p>
          </p:txBody>
        </p:sp>
        <p:sp>
          <p:nvSpPr>
            <p:cNvPr id="10" name="橢圓 9"/>
            <p:cNvSpPr/>
            <p:nvPr/>
          </p:nvSpPr>
          <p:spPr>
            <a:xfrm>
              <a:off x="3974122" y="4001724"/>
              <a:ext cx="785447" cy="80889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t>C</a:t>
              </a:r>
              <a:endParaRPr lang="zh-TW" altLang="en-US" sz="4400" dirty="0"/>
            </a:p>
          </p:txBody>
        </p:sp>
        <p:sp>
          <p:nvSpPr>
            <p:cNvPr id="11" name="橢圓 10"/>
            <p:cNvSpPr/>
            <p:nvPr/>
          </p:nvSpPr>
          <p:spPr>
            <a:xfrm>
              <a:off x="2391506" y="4911970"/>
              <a:ext cx="785447" cy="80889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t>B</a:t>
              </a:r>
              <a:endParaRPr lang="zh-TW" altLang="en-US" sz="4400" dirty="0"/>
            </a:p>
          </p:txBody>
        </p:sp>
        <p:cxnSp>
          <p:nvCxnSpPr>
            <p:cNvPr id="13" name="直線接點 12"/>
            <p:cNvCxnSpPr>
              <a:stCxn id="7" idx="6"/>
              <a:endCxn id="11" idx="2"/>
            </p:cNvCxnSpPr>
            <p:nvPr/>
          </p:nvCxnSpPr>
          <p:spPr>
            <a:xfrm>
              <a:off x="1711569" y="5316416"/>
              <a:ext cx="6799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a:stCxn id="11" idx="7"/>
              <a:endCxn id="10" idx="2"/>
            </p:cNvCxnSpPr>
            <p:nvPr/>
          </p:nvCxnSpPr>
          <p:spPr>
            <a:xfrm flipV="1">
              <a:off x="3061927" y="4406170"/>
              <a:ext cx="912195" cy="6242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a:stCxn id="11" idx="5"/>
              <a:endCxn id="9" idx="2"/>
            </p:cNvCxnSpPr>
            <p:nvPr/>
          </p:nvCxnSpPr>
          <p:spPr>
            <a:xfrm>
              <a:off x="3061927" y="5602403"/>
              <a:ext cx="912194" cy="5229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a:stCxn id="10" idx="4"/>
              <a:endCxn id="9" idx="0"/>
            </p:cNvCxnSpPr>
            <p:nvPr/>
          </p:nvCxnSpPr>
          <p:spPr>
            <a:xfrm flipH="1">
              <a:off x="4366845" y="4810616"/>
              <a:ext cx="1" cy="9102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70252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en-US" altLang="zh-TW" sz="6000" dirty="0" smtClean="0"/>
              <a:t>matchmaker</a:t>
            </a:r>
            <a:endParaRPr lang="zh-TW" altLang="en-US" sz="6000" dirty="0"/>
          </a:p>
        </p:txBody>
      </p:sp>
      <p:pic>
        <p:nvPicPr>
          <p:cNvPr id="4" name="圖片 3"/>
          <p:cNvPicPr/>
          <p:nvPr/>
        </p:nvPicPr>
        <p:blipFill>
          <a:blip r:embed="rId2" cstate="print">
            <a:extLst>
              <a:ext uri="{28A0092B-C50C-407E-A947-70E740481C1C}">
                <a14:useLocalDpi xmlns:a14="http://schemas.microsoft.com/office/drawing/2010/main" val="0"/>
              </a:ext>
            </a:extLst>
          </a:blip>
          <a:stretch>
            <a:fillRect/>
          </a:stretch>
        </p:blipFill>
        <p:spPr>
          <a:xfrm>
            <a:off x="642201" y="2588006"/>
            <a:ext cx="5493423" cy="3557016"/>
          </a:xfrm>
          <a:prstGeom prst="rect">
            <a:avLst/>
          </a:prstGeom>
        </p:spPr>
      </p:pic>
      <p:pic>
        <p:nvPicPr>
          <p:cNvPr id="5" name="圖片 4"/>
          <p:cNvPicPr/>
          <p:nvPr/>
        </p:nvPicPr>
        <p:blipFill>
          <a:blip r:embed="rId3" cstate="print">
            <a:extLst>
              <a:ext uri="{28A0092B-C50C-407E-A947-70E740481C1C}">
                <a14:useLocalDpi xmlns:a14="http://schemas.microsoft.com/office/drawing/2010/main" val="0"/>
              </a:ext>
            </a:extLst>
          </a:blip>
          <a:stretch>
            <a:fillRect/>
          </a:stretch>
        </p:blipFill>
        <p:spPr>
          <a:xfrm>
            <a:off x="6895639" y="3392336"/>
            <a:ext cx="4444409" cy="2432646"/>
          </a:xfrm>
          <a:prstGeom prst="rect">
            <a:avLst/>
          </a:prstGeom>
        </p:spPr>
      </p:pic>
      <p:sp>
        <p:nvSpPr>
          <p:cNvPr id="10" name="矩形 9"/>
          <p:cNvSpPr/>
          <p:nvPr/>
        </p:nvSpPr>
        <p:spPr>
          <a:xfrm>
            <a:off x="7071360" y="734859"/>
            <a:ext cx="5007864" cy="1200329"/>
          </a:xfrm>
          <a:prstGeom prst="rect">
            <a:avLst/>
          </a:prstGeom>
        </p:spPr>
        <p:txBody>
          <a:bodyPr wrap="square">
            <a:spAutoFit/>
          </a:bodyPr>
          <a:lstStyle/>
          <a:p>
            <a:pPr marL="742950" indent="-742950">
              <a:buFont typeface="+mj-lt"/>
              <a:buAutoNum type="arabicPeriod"/>
            </a:pPr>
            <a:r>
              <a:rPr lang="en-US" altLang="zh-TW" dirty="0">
                <a:solidFill>
                  <a:schemeClr val="bg1">
                    <a:lumMod val="65000"/>
                  </a:schemeClr>
                </a:solidFill>
              </a:rPr>
              <a:t>Anny, Bill, Cherry, David</a:t>
            </a:r>
            <a:r>
              <a:rPr lang="zh-TW" altLang="en-US" dirty="0">
                <a:solidFill>
                  <a:schemeClr val="bg1">
                    <a:lumMod val="65000"/>
                  </a:schemeClr>
                </a:solidFill>
              </a:rPr>
              <a:t> </a:t>
            </a:r>
            <a:r>
              <a:rPr lang="en-US" altLang="zh-TW" dirty="0">
                <a:solidFill>
                  <a:schemeClr val="bg1">
                    <a:lumMod val="65000"/>
                  </a:schemeClr>
                </a:solidFill>
              </a:rPr>
              <a:t>are friends.</a:t>
            </a:r>
          </a:p>
          <a:p>
            <a:pPr marL="742950" indent="-742950">
              <a:buFont typeface="+mj-lt"/>
              <a:buAutoNum type="arabicPeriod"/>
            </a:pPr>
            <a:r>
              <a:rPr lang="en-US" altLang="zh-TW" dirty="0">
                <a:solidFill>
                  <a:schemeClr val="bg1">
                    <a:lumMod val="65000"/>
                  </a:schemeClr>
                </a:solidFill>
              </a:rPr>
              <a:t>David knows Anny, Bill, Cherry, and Eva.</a:t>
            </a:r>
          </a:p>
          <a:p>
            <a:pPr marL="742950" indent="-742950">
              <a:buFont typeface="+mj-lt"/>
              <a:buAutoNum type="arabicPeriod"/>
            </a:pPr>
            <a:r>
              <a:rPr lang="en-US" altLang="zh-TW" dirty="0">
                <a:solidFill>
                  <a:schemeClr val="bg1">
                    <a:lumMod val="65000"/>
                  </a:schemeClr>
                </a:solidFill>
              </a:rPr>
              <a:t>Eva knows David, Frank and</a:t>
            </a:r>
            <a:r>
              <a:rPr lang="zh-TW" altLang="en-US" dirty="0">
                <a:solidFill>
                  <a:schemeClr val="bg1">
                    <a:lumMod val="65000"/>
                  </a:schemeClr>
                </a:solidFill>
              </a:rPr>
              <a:t> </a:t>
            </a:r>
            <a:r>
              <a:rPr lang="en-US" altLang="zh-TW" dirty="0">
                <a:solidFill>
                  <a:schemeClr val="bg1">
                    <a:lumMod val="65000"/>
                  </a:schemeClr>
                </a:solidFill>
              </a:rPr>
              <a:t>Grand.</a:t>
            </a:r>
          </a:p>
          <a:p>
            <a:pPr marL="742950" indent="-742950">
              <a:buFont typeface="+mj-lt"/>
              <a:buAutoNum type="arabicPeriod"/>
            </a:pPr>
            <a:r>
              <a:rPr lang="en-US" altLang="zh-TW" dirty="0">
                <a:solidFill>
                  <a:schemeClr val="bg1">
                    <a:lumMod val="65000"/>
                  </a:schemeClr>
                </a:solidFill>
              </a:rPr>
              <a:t>Frank and Grand are good friends.</a:t>
            </a:r>
          </a:p>
        </p:txBody>
      </p:sp>
      <p:sp>
        <p:nvSpPr>
          <p:cNvPr id="11" name="矩形 10"/>
          <p:cNvSpPr/>
          <p:nvPr/>
        </p:nvSpPr>
        <p:spPr>
          <a:xfrm>
            <a:off x="7825959" y="1987045"/>
            <a:ext cx="3120213" cy="369332"/>
          </a:xfrm>
          <a:prstGeom prst="rect">
            <a:avLst/>
          </a:prstGeom>
        </p:spPr>
        <p:txBody>
          <a:bodyPr wrap="none">
            <a:spAutoFit/>
          </a:bodyPr>
          <a:lstStyle/>
          <a:p>
            <a:r>
              <a:rPr lang="en-US" altLang="zh-TW" dirty="0">
                <a:solidFill>
                  <a:srgbClr val="0070C0"/>
                </a:solidFill>
              </a:rPr>
              <a:t>Anny </a:t>
            </a:r>
            <a:r>
              <a:rPr lang="en-US" altLang="zh-TW" dirty="0" smtClean="0">
                <a:solidFill>
                  <a:srgbClr val="0070C0"/>
                </a:solidFill>
              </a:rPr>
              <a:t>and Grand, Introduce by ?</a:t>
            </a:r>
            <a:endParaRPr lang="en-US" altLang="zh-TW" dirty="0">
              <a:solidFill>
                <a:srgbClr val="0070C0"/>
              </a:solidFill>
            </a:endParaRPr>
          </a:p>
        </p:txBody>
      </p:sp>
    </p:spTree>
    <p:extLst>
      <p:ext uri="{BB962C8B-B14F-4D97-AF65-F5344CB8AC3E}">
        <p14:creationId xmlns:p14="http://schemas.microsoft.com/office/powerpoint/2010/main" val="16717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Shortest Path</a:t>
            </a:r>
            <a:endParaRPr lang="zh-TW" altLang="en-US" sz="6000" dirty="0"/>
          </a:p>
        </p:txBody>
      </p:sp>
      <p:pic>
        <p:nvPicPr>
          <p:cNvPr id="5"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414" y="1783080"/>
            <a:ext cx="7501499" cy="4945712"/>
          </a:xfrm>
        </p:spPr>
      </p:pic>
    </p:spTree>
    <p:extLst>
      <p:ext uri="{BB962C8B-B14F-4D97-AF65-F5344CB8AC3E}">
        <p14:creationId xmlns:p14="http://schemas.microsoft.com/office/powerpoint/2010/main" val="37427185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5400" dirty="0" smtClean="0"/>
              <a:t>Shortest path &amp; Routing problem</a:t>
            </a:r>
            <a:endParaRPr lang="zh-TW" altLang="en-US" sz="5400" dirty="0"/>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4550" y="2898648"/>
            <a:ext cx="3838986" cy="2935224"/>
          </a:xfrm>
          <a:prstGeom prst="rect">
            <a:avLst/>
          </a:prstGeom>
        </p:spPr>
      </p:pic>
      <p:pic>
        <p:nvPicPr>
          <p:cNvPr id="10244" name="Picture 4" descr="「shortest path」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143" y="2176272"/>
            <a:ext cx="5724525"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7034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path</a:t>
            </a:r>
            <a:r>
              <a:rPr lang="en-US" altLang="zh-TW" dirty="0" smtClean="0"/>
              <a:t> </a:t>
            </a:r>
            <a:r>
              <a:rPr lang="en-US" altLang="zh-TW" dirty="0"/>
              <a:t>arrangement</a:t>
            </a:r>
            <a:endParaRPr lang="zh-TW" altLang="en-US" sz="6000"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3640" y="1934511"/>
            <a:ext cx="8134925" cy="3965776"/>
          </a:xfrm>
        </p:spPr>
      </p:pic>
    </p:spTree>
    <p:extLst>
      <p:ext uri="{BB962C8B-B14F-4D97-AF65-F5344CB8AC3E}">
        <p14:creationId xmlns:p14="http://schemas.microsoft.com/office/powerpoint/2010/main" val="26199163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In degree / out degree</a:t>
            </a:r>
            <a:endParaRPr lang="zh-TW" altLang="en-US" sz="6000" dirty="0"/>
          </a:p>
        </p:txBody>
      </p:sp>
      <p:pic>
        <p:nvPicPr>
          <p:cNvPr id="4" name="內容版面配置區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384" y="2653117"/>
            <a:ext cx="9473691" cy="2819304"/>
          </a:xfrm>
          <a:prstGeom prst="rect">
            <a:avLst/>
          </a:prstGeom>
        </p:spPr>
      </p:pic>
      <p:sp>
        <p:nvSpPr>
          <p:cNvPr id="5" name="文字方塊 4"/>
          <p:cNvSpPr txBox="1"/>
          <p:nvPr/>
        </p:nvSpPr>
        <p:spPr>
          <a:xfrm>
            <a:off x="988161" y="2700009"/>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
        <p:nvSpPr>
          <p:cNvPr id="6" name="文字方塊 5"/>
          <p:cNvSpPr txBox="1"/>
          <p:nvPr/>
        </p:nvSpPr>
        <p:spPr>
          <a:xfrm>
            <a:off x="2054961" y="3602686"/>
            <a:ext cx="383438" cy="523220"/>
          </a:xfrm>
          <a:prstGeom prst="rect">
            <a:avLst/>
          </a:prstGeom>
          <a:noFill/>
        </p:spPr>
        <p:txBody>
          <a:bodyPr wrap="none" rtlCol="0">
            <a:spAutoFit/>
          </a:bodyPr>
          <a:lstStyle/>
          <a:p>
            <a:r>
              <a:rPr lang="en-US" altLang="zh-TW" sz="2800" b="1" dirty="0" smtClean="0">
                <a:solidFill>
                  <a:srgbClr val="FF0000"/>
                </a:solidFill>
              </a:rPr>
              <a:t>4</a:t>
            </a:r>
            <a:endParaRPr lang="zh-TW" altLang="en-US" sz="2800" b="1" dirty="0">
              <a:solidFill>
                <a:srgbClr val="FF0000"/>
              </a:solidFill>
            </a:endParaRPr>
          </a:p>
        </p:txBody>
      </p:sp>
      <p:sp>
        <p:nvSpPr>
          <p:cNvPr id="7" name="文字方塊 6"/>
          <p:cNvSpPr txBox="1"/>
          <p:nvPr/>
        </p:nvSpPr>
        <p:spPr>
          <a:xfrm>
            <a:off x="1544020" y="5210811"/>
            <a:ext cx="383438" cy="523220"/>
          </a:xfrm>
          <a:prstGeom prst="rect">
            <a:avLst/>
          </a:prstGeom>
          <a:noFill/>
        </p:spPr>
        <p:txBody>
          <a:bodyPr wrap="none" rtlCol="0">
            <a:spAutoFit/>
          </a:bodyPr>
          <a:lstStyle/>
          <a:p>
            <a:r>
              <a:rPr lang="en-US" altLang="zh-TW" sz="2800" b="1" dirty="0" smtClean="0">
                <a:solidFill>
                  <a:srgbClr val="FF0000"/>
                </a:solidFill>
              </a:rPr>
              <a:t>1</a:t>
            </a:r>
            <a:endParaRPr lang="zh-TW" altLang="en-US" sz="2800" b="1" dirty="0">
              <a:solidFill>
                <a:srgbClr val="FF0000"/>
              </a:solidFill>
            </a:endParaRPr>
          </a:p>
        </p:txBody>
      </p:sp>
      <p:sp>
        <p:nvSpPr>
          <p:cNvPr id="9" name="文字方塊 8"/>
          <p:cNvSpPr txBox="1"/>
          <p:nvPr/>
        </p:nvSpPr>
        <p:spPr>
          <a:xfrm>
            <a:off x="3625853" y="2700009"/>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
        <p:nvSpPr>
          <p:cNvPr id="10" name="文字方塊 9"/>
          <p:cNvSpPr txBox="1"/>
          <p:nvPr/>
        </p:nvSpPr>
        <p:spPr>
          <a:xfrm>
            <a:off x="3358918" y="5210811"/>
            <a:ext cx="383438" cy="523220"/>
          </a:xfrm>
          <a:prstGeom prst="rect">
            <a:avLst/>
          </a:prstGeom>
          <a:noFill/>
        </p:spPr>
        <p:txBody>
          <a:bodyPr wrap="none" rtlCol="0">
            <a:spAutoFit/>
          </a:bodyPr>
          <a:lstStyle/>
          <a:p>
            <a:r>
              <a:rPr lang="en-US" altLang="zh-TW" sz="2800" b="1" dirty="0" smtClean="0">
                <a:solidFill>
                  <a:srgbClr val="FF0000"/>
                </a:solidFill>
              </a:rPr>
              <a:t>1</a:t>
            </a:r>
            <a:endParaRPr lang="zh-TW" altLang="en-US" sz="2800" b="1" dirty="0">
              <a:solidFill>
                <a:srgbClr val="FF0000"/>
              </a:solidFill>
            </a:endParaRPr>
          </a:p>
        </p:txBody>
      </p:sp>
    </p:spTree>
    <p:extLst>
      <p:ext uri="{BB962C8B-B14F-4D97-AF65-F5344CB8AC3E}">
        <p14:creationId xmlns:p14="http://schemas.microsoft.com/office/powerpoint/2010/main" val="20975182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a:t>In degree / out degree</a:t>
            </a:r>
            <a:endParaRPr lang="zh-TW" altLang="en-US" sz="6000" dirty="0"/>
          </a:p>
        </p:txBody>
      </p:sp>
      <p:pic>
        <p:nvPicPr>
          <p:cNvPr id="4" name="內容版面配置區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384" y="2653117"/>
            <a:ext cx="9473691" cy="2819304"/>
          </a:xfrm>
          <a:prstGeom prst="rect">
            <a:avLst/>
          </a:prstGeom>
        </p:spPr>
      </p:pic>
      <p:sp>
        <p:nvSpPr>
          <p:cNvPr id="5" name="文字方塊 4"/>
          <p:cNvSpPr txBox="1"/>
          <p:nvPr/>
        </p:nvSpPr>
        <p:spPr>
          <a:xfrm>
            <a:off x="1512272" y="2180490"/>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
        <p:nvSpPr>
          <p:cNvPr id="6" name="文字方塊 5"/>
          <p:cNvSpPr txBox="1"/>
          <p:nvPr/>
        </p:nvSpPr>
        <p:spPr>
          <a:xfrm>
            <a:off x="2054961" y="3602686"/>
            <a:ext cx="383438" cy="523220"/>
          </a:xfrm>
          <a:prstGeom prst="rect">
            <a:avLst/>
          </a:prstGeom>
          <a:noFill/>
        </p:spPr>
        <p:txBody>
          <a:bodyPr wrap="none" rtlCol="0">
            <a:spAutoFit/>
          </a:bodyPr>
          <a:lstStyle/>
          <a:p>
            <a:r>
              <a:rPr lang="en-US" altLang="zh-TW" sz="2800" b="1" dirty="0" smtClean="0">
                <a:solidFill>
                  <a:srgbClr val="FF0000"/>
                </a:solidFill>
              </a:rPr>
              <a:t>4</a:t>
            </a:r>
            <a:endParaRPr lang="zh-TW" altLang="en-US" sz="2800" b="1" dirty="0">
              <a:solidFill>
                <a:srgbClr val="FF0000"/>
              </a:solidFill>
            </a:endParaRPr>
          </a:p>
        </p:txBody>
      </p:sp>
      <p:sp>
        <p:nvSpPr>
          <p:cNvPr id="7" name="文字方塊 6"/>
          <p:cNvSpPr txBox="1"/>
          <p:nvPr/>
        </p:nvSpPr>
        <p:spPr>
          <a:xfrm>
            <a:off x="1575038" y="5210811"/>
            <a:ext cx="383438" cy="523220"/>
          </a:xfrm>
          <a:prstGeom prst="rect">
            <a:avLst/>
          </a:prstGeom>
          <a:noFill/>
        </p:spPr>
        <p:txBody>
          <a:bodyPr wrap="none" rtlCol="0">
            <a:spAutoFit/>
          </a:bodyPr>
          <a:lstStyle/>
          <a:p>
            <a:r>
              <a:rPr lang="en-US" altLang="zh-TW" sz="2800" b="1" dirty="0" smtClean="0">
                <a:solidFill>
                  <a:srgbClr val="FF0000"/>
                </a:solidFill>
              </a:rPr>
              <a:t>1</a:t>
            </a:r>
            <a:endParaRPr lang="zh-TW" altLang="en-US" sz="2800" b="1" dirty="0">
              <a:solidFill>
                <a:srgbClr val="FF0000"/>
              </a:solidFill>
            </a:endParaRPr>
          </a:p>
        </p:txBody>
      </p:sp>
      <p:sp>
        <p:nvSpPr>
          <p:cNvPr id="9" name="文字方塊 8"/>
          <p:cNvSpPr txBox="1"/>
          <p:nvPr/>
        </p:nvSpPr>
        <p:spPr>
          <a:xfrm>
            <a:off x="4294069" y="2180490"/>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0" name="文字方塊 9"/>
          <p:cNvSpPr txBox="1"/>
          <p:nvPr/>
        </p:nvSpPr>
        <p:spPr>
          <a:xfrm>
            <a:off x="3389936" y="5210811"/>
            <a:ext cx="383438" cy="523220"/>
          </a:xfrm>
          <a:prstGeom prst="rect">
            <a:avLst/>
          </a:prstGeom>
          <a:noFill/>
        </p:spPr>
        <p:txBody>
          <a:bodyPr wrap="none" rtlCol="0">
            <a:spAutoFit/>
          </a:bodyPr>
          <a:lstStyle/>
          <a:p>
            <a:r>
              <a:rPr lang="en-US" altLang="zh-TW" sz="2800" b="1" dirty="0" smtClean="0">
                <a:solidFill>
                  <a:srgbClr val="FF0000"/>
                </a:solidFill>
              </a:rPr>
              <a:t>1</a:t>
            </a:r>
            <a:endParaRPr lang="zh-TW" altLang="en-US" sz="2800" b="1" dirty="0">
              <a:solidFill>
                <a:srgbClr val="FF0000"/>
              </a:solidFill>
            </a:endParaRPr>
          </a:p>
        </p:txBody>
      </p:sp>
      <p:sp>
        <p:nvSpPr>
          <p:cNvPr id="11" name="文字方塊 10"/>
          <p:cNvSpPr txBox="1"/>
          <p:nvPr/>
        </p:nvSpPr>
        <p:spPr>
          <a:xfrm>
            <a:off x="6010510" y="2180490"/>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2" name="文字方塊 11"/>
          <p:cNvSpPr txBox="1"/>
          <p:nvPr/>
        </p:nvSpPr>
        <p:spPr>
          <a:xfrm>
            <a:off x="4285768" y="5210811"/>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3" name="文字方塊 12"/>
          <p:cNvSpPr txBox="1"/>
          <p:nvPr/>
        </p:nvSpPr>
        <p:spPr>
          <a:xfrm>
            <a:off x="6064973" y="5210811"/>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4" name="文字方塊 13"/>
          <p:cNvSpPr txBox="1"/>
          <p:nvPr/>
        </p:nvSpPr>
        <p:spPr>
          <a:xfrm>
            <a:off x="4841629" y="3602686"/>
            <a:ext cx="383438" cy="523220"/>
          </a:xfrm>
          <a:prstGeom prst="rect">
            <a:avLst/>
          </a:prstGeom>
          <a:noFill/>
        </p:spPr>
        <p:txBody>
          <a:bodyPr wrap="none" rtlCol="0">
            <a:spAutoFit/>
          </a:bodyPr>
          <a:lstStyle/>
          <a:p>
            <a:r>
              <a:rPr lang="en-US" altLang="zh-TW" sz="2800" b="1" dirty="0" smtClean="0">
                <a:solidFill>
                  <a:srgbClr val="FF0000"/>
                </a:solidFill>
              </a:rPr>
              <a:t>4</a:t>
            </a:r>
            <a:endParaRPr lang="zh-TW" altLang="en-US" sz="2800" b="1" dirty="0">
              <a:solidFill>
                <a:srgbClr val="FF0000"/>
              </a:solidFill>
            </a:endParaRPr>
          </a:p>
        </p:txBody>
      </p:sp>
      <p:sp>
        <p:nvSpPr>
          <p:cNvPr id="15" name="文字方塊 14"/>
          <p:cNvSpPr txBox="1"/>
          <p:nvPr/>
        </p:nvSpPr>
        <p:spPr>
          <a:xfrm>
            <a:off x="6931761" y="2180490"/>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6" name="文字方塊 15"/>
          <p:cNvSpPr txBox="1"/>
          <p:nvPr/>
        </p:nvSpPr>
        <p:spPr>
          <a:xfrm>
            <a:off x="8784007" y="2180490"/>
            <a:ext cx="383438" cy="523220"/>
          </a:xfrm>
          <a:prstGeom prst="rect">
            <a:avLst/>
          </a:prstGeom>
          <a:noFill/>
        </p:spPr>
        <p:txBody>
          <a:bodyPr wrap="none" rtlCol="0">
            <a:spAutoFit/>
          </a:bodyPr>
          <a:lstStyle/>
          <a:p>
            <a:r>
              <a:rPr lang="en-US" altLang="zh-TW" sz="2800" b="1" dirty="0" smtClean="0">
                <a:solidFill>
                  <a:srgbClr val="FF0000"/>
                </a:solidFill>
              </a:rPr>
              <a:t>3</a:t>
            </a:r>
            <a:endParaRPr lang="zh-TW" altLang="en-US" sz="2800" b="1" dirty="0">
              <a:solidFill>
                <a:srgbClr val="FF0000"/>
              </a:solidFill>
            </a:endParaRPr>
          </a:p>
        </p:txBody>
      </p:sp>
      <p:sp>
        <p:nvSpPr>
          <p:cNvPr id="17" name="文字方塊 16"/>
          <p:cNvSpPr txBox="1"/>
          <p:nvPr/>
        </p:nvSpPr>
        <p:spPr>
          <a:xfrm>
            <a:off x="7044841" y="5210811"/>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
        <p:nvSpPr>
          <p:cNvPr id="18" name="文字方塊 17"/>
          <p:cNvSpPr txBox="1"/>
          <p:nvPr/>
        </p:nvSpPr>
        <p:spPr>
          <a:xfrm>
            <a:off x="8795729" y="5210811"/>
            <a:ext cx="383438" cy="523220"/>
          </a:xfrm>
          <a:prstGeom prst="rect">
            <a:avLst/>
          </a:prstGeom>
          <a:noFill/>
        </p:spPr>
        <p:txBody>
          <a:bodyPr wrap="none" rtlCol="0">
            <a:spAutoFit/>
          </a:bodyPr>
          <a:lstStyle/>
          <a:p>
            <a:r>
              <a:rPr lang="en-US" altLang="zh-TW" sz="2800" b="1" dirty="0" smtClean="0">
                <a:solidFill>
                  <a:srgbClr val="FF0000"/>
                </a:solidFill>
              </a:rPr>
              <a:t>4</a:t>
            </a:r>
            <a:endParaRPr lang="zh-TW" altLang="en-US" sz="2800" b="1" dirty="0">
              <a:solidFill>
                <a:srgbClr val="FF0000"/>
              </a:solidFill>
            </a:endParaRPr>
          </a:p>
        </p:txBody>
      </p:sp>
      <p:sp>
        <p:nvSpPr>
          <p:cNvPr id="19" name="文字方塊 18"/>
          <p:cNvSpPr txBox="1"/>
          <p:nvPr/>
        </p:nvSpPr>
        <p:spPr>
          <a:xfrm>
            <a:off x="10555637" y="5210811"/>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
        <p:nvSpPr>
          <p:cNvPr id="20" name="文字方塊 19"/>
          <p:cNvSpPr txBox="1"/>
          <p:nvPr/>
        </p:nvSpPr>
        <p:spPr>
          <a:xfrm>
            <a:off x="3389936" y="2180490"/>
            <a:ext cx="383438" cy="523220"/>
          </a:xfrm>
          <a:prstGeom prst="rect">
            <a:avLst/>
          </a:prstGeom>
          <a:noFill/>
        </p:spPr>
        <p:txBody>
          <a:bodyPr wrap="none" rtlCol="0">
            <a:spAutoFit/>
          </a:bodyPr>
          <a:lstStyle/>
          <a:p>
            <a:r>
              <a:rPr lang="en-US" altLang="zh-TW" sz="2800" b="1" dirty="0" smtClean="0">
                <a:solidFill>
                  <a:srgbClr val="FF0000"/>
                </a:solidFill>
              </a:rPr>
              <a:t>2</a:t>
            </a:r>
            <a:endParaRPr lang="zh-TW" altLang="en-US" sz="2800" b="1" dirty="0">
              <a:solidFill>
                <a:srgbClr val="FF0000"/>
              </a:solidFill>
            </a:endParaRPr>
          </a:p>
        </p:txBody>
      </p:sp>
    </p:spTree>
    <p:extLst>
      <p:ext uri="{BB962C8B-B14F-4D97-AF65-F5344CB8AC3E}">
        <p14:creationId xmlns:p14="http://schemas.microsoft.com/office/powerpoint/2010/main" val="3704703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path</a:t>
            </a:r>
            <a:r>
              <a:rPr lang="en-US" altLang="zh-TW" dirty="0" smtClean="0"/>
              <a:t> </a:t>
            </a:r>
            <a:r>
              <a:rPr lang="en-US" altLang="zh-TW" dirty="0"/>
              <a:t>arrangement</a:t>
            </a:r>
            <a:endParaRPr lang="zh-TW" altLang="en-US" sz="6000"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0984" y="4144204"/>
            <a:ext cx="5613177" cy="1670442"/>
          </a:xfrm>
        </p:spPr>
      </p:pic>
      <p:pic>
        <p:nvPicPr>
          <p:cNvPr id="5" name="圖片 4"/>
          <p:cNvPicPr>
            <a:picLocks noChangeAspect="1"/>
          </p:cNvPicPr>
          <p:nvPr/>
        </p:nvPicPr>
        <p:blipFill rotWithShape="1">
          <a:blip r:embed="rId3">
            <a:extLst>
              <a:ext uri="{28A0092B-C50C-407E-A947-70E740481C1C}">
                <a14:useLocalDpi xmlns:a14="http://schemas.microsoft.com/office/drawing/2010/main" val="0"/>
              </a:ext>
            </a:extLst>
          </a:blip>
          <a:srcRect b="64931"/>
          <a:stretch/>
        </p:blipFill>
        <p:spPr>
          <a:xfrm>
            <a:off x="6623538" y="175046"/>
            <a:ext cx="5146431" cy="1360677"/>
          </a:xfrm>
          <a:prstGeom prst="rect">
            <a:avLst/>
          </a:prstGeom>
        </p:spPr>
      </p:pic>
      <p:sp>
        <p:nvSpPr>
          <p:cNvPr id="8" name="文字方塊 7"/>
          <p:cNvSpPr txBox="1"/>
          <p:nvPr/>
        </p:nvSpPr>
        <p:spPr>
          <a:xfrm>
            <a:off x="7033847" y="1882933"/>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pic>
        <p:nvPicPr>
          <p:cNvPr id="9" name="圖片 8"/>
          <p:cNvPicPr>
            <a:picLocks noChangeAspect="1"/>
          </p:cNvPicPr>
          <p:nvPr/>
        </p:nvPicPr>
        <p:blipFill rotWithShape="1">
          <a:blip r:embed="rId3">
            <a:extLst>
              <a:ext uri="{28A0092B-C50C-407E-A947-70E740481C1C}">
                <a14:useLocalDpi xmlns:a14="http://schemas.microsoft.com/office/drawing/2010/main" val="0"/>
              </a:ext>
            </a:extLst>
          </a:blip>
          <a:srcRect t="36248"/>
          <a:stretch/>
        </p:blipFill>
        <p:spPr>
          <a:xfrm>
            <a:off x="6922475" y="2924218"/>
            <a:ext cx="4525108" cy="2174938"/>
          </a:xfrm>
          <a:prstGeom prst="rect">
            <a:avLst/>
          </a:prstGeom>
        </p:spPr>
      </p:pic>
      <p:sp>
        <p:nvSpPr>
          <p:cNvPr id="10" name="文字方塊 9"/>
          <p:cNvSpPr txBox="1"/>
          <p:nvPr/>
        </p:nvSpPr>
        <p:spPr>
          <a:xfrm>
            <a:off x="8651631" y="1882933"/>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1" name="文字方塊 10"/>
          <p:cNvSpPr txBox="1"/>
          <p:nvPr/>
        </p:nvSpPr>
        <p:spPr>
          <a:xfrm>
            <a:off x="10386645" y="1882933"/>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2" name="文字方塊 11"/>
          <p:cNvSpPr txBox="1"/>
          <p:nvPr/>
        </p:nvSpPr>
        <p:spPr>
          <a:xfrm>
            <a:off x="7027983" y="5099156"/>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3" name="文字方塊 12"/>
          <p:cNvSpPr txBox="1"/>
          <p:nvPr/>
        </p:nvSpPr>
        <p:spPr>
          <a:xfrm>
            <a:off x="8645767" y="5099156"/>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4" name="文字方塊 13"/>
          <p:cNvSpPr txBox="1"/>
          <p:nvPr/>
        </p:nvSpPr>
        <p:spPr>
          <a:xfrm>
            <a:off x="10380781" y="5099156"/>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5" name="文字方塊 14"/>
          <p:cNvSpPr txBox="1"/>
          <p:nvPr/>
        </p:nvSpPr>
        <p:spPr>
          <a:xfrm>
            <a:off x="668216" y="3426912"/>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6" name="文字方塊 15"/>
          <p:cNvSpPr txBox="1"/>
          <p:nvPr/>
        </p:nvSpPr>
        <p:spPr>
          <a:xfrm>
            <a:off x="2286000" y="3426912"/>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
        <p:nvSpPr>
          <p:cNvPr id="17" name="文字方塊 16"/>
          <p:cNvSpPr txBox="1"/>
          <p:nvPr/>
        </p:nvSpPr>
        <p:spPr>
          <a:xfrm>
            <a:off x="4021014" y="3426912"/>
            <a:ext cx="1113692" cy="584775"/>
          </a:xfrm>
          <a:prstGeom prst="rect">
            <a:avLst/>
          </a:prstGeom>
          <a:noFill/>
        </p:spPr>
        <p:txBody>
          <a:bodyPr wrap="square" rtlCol="0">
            <a:spAutoFit/>
          </a:bodyPr>
          <a:lstStyle/>
          <a:p>
            <a:r>
              <a:rPr lang="zh-TW" altLang="en-US" sz="3200" dirty="0" smtClean="0">
                <a:sym typeface="Wingdings"/>
              </a:rPr>
              <a:t></a:t>
            </a:r>
            <a:endParaRPr lang="zh-TW" altLang="en-US" sz="3200" dirty="0"/>
          </a:p>
        </p:txBody>
      </p:sp>
    </p:spTree>
    <p:extLst>
      <p:ext uri="{BB962C8B-B14F-4D97-AF65-F5344CB8AC3E}">
        <p14:creationId xmlns:p14="http://schemas.microsoft.com/office/powerpoint/2010/main" val="3410531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24128" y="553318"/>
            <a:ext cx="9720072" cy="1499616"/>
          </a:xfrm>
        </p:spPr>
        <p:txBody>
          <a:bodyPr>
            <a:normAutofit/>
          </a:bodyPr>
          <a:lstStyle/>
          <a:p>
            <a:r>
              <a:rPr lang="en-US" altLang="zh-TW" dirty="0" smtClean="0"/>
              <a:t>path </a:t>
            </a:r>
            <a:r>
              <a:rPr lang="en-US" altLang="zh-TW" dirty="0"/>
              <a:t>arrangement</a:t>
            </a:r>
            <a:endParaRPr lang="zh-TW" altLang="en-US" sz="6000"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0984" y="4144204"/>
            <a:ext cx="5613177" cy="1670442"/>
          </a:xfrm>
        </p:spPr>
      </p:pic>
      <p:pic>
        <p:nvPicPr>
          <p:cNvPr id="5" name="圖片 4"/>
          <p:cNvPicPr>
            <a:picLocks noChangeAspect="1"/>
          </p:cNvPicPr>
          <p:nvPr/>
        </p:nvPicPr>
        <p:blipFill rotWithShape="1">
          <a:blip r:embed="rId3">
            <a:extLst>
              <a:ext uri="{28A0092B-C50C-407E-A947-70E740481C1C}">
                <a14:useLocalDpi xmlns:a14="http://schemas.microsoft.com/office/drawing/2010/main" val="0"/>
              </a:ext>
            </a:extLst>
          </a:blip>
          <a:srcRect b="64931"/>
          <a:stretch/>
        </p:blipFill>
        <p:spPr>
          <a:xfrm>
            <a:off x="6623538" y="175046"/>
            <a:ext cx="5146431" cy="1360677"/>
          </a:xfrm>
          <a:prstGeom prst="rect">
            <a:avLst/>
          </a:prstGeom>
        </p:spPr>
      </p:pic>
      <p:sp>
        <p:nvSpPr>
          <p:cNvPr id="8" name="文字方塊 7"/>
          <p:cNvSpPr txBox="1"/>
          <p:nvPr/>
        </p:nvSpPr>
        <p:spPr>
          <a:xfrm>
            <a:off x="7033847" y="1882933"/>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pic>
        <p:nvPicPr>
          <p:cNvPr id="9" name="圖片 8"/>
          <p:cNvPicPr>
            <a:picLocks noChangeAspect="1"/>
          </p:cNvPicPr>
          <p:nvPr/>
        </p:nvPicPr>
        <p:blipFill rotWithShape="1">
          <a:blip r:embed="rId3">
            <a:extLst>
              <a:ext uri="{28A0092B-C50C-407E-A947-70E740481C1C}">
                <a14:useLocalDpi xmlns:a14="http://schemas.microsoft.com/office/drawing/2010/main" val="0"/>
              </a:ext>
            </a:extLst>
          </a:blip>
          <a:srcRect t="36248"/>
          <a:stretch/>
        </p:blipFill>
        <p:spPr>
          <a:xfrm>
            <a:off x="6922475" y="2924218"/>
            <a:ext cx="4525108" cy="2174938"/>
          </a:xfrm>
          <a:prstGeom prst="rect">
            <a:avLst/>
          </a:prstGeom>
        </p:spPr>
      </p:pic>
      <p:sp>
        <p:nvSpPr>
          <p:cNvPr id="10" name="文字方塊 9"/>
          <p:cNvSpPr txBox="1"/>
          <p:nvPr/>
        </p:nvSpPr>
        <p:spPr>
          <a:xfrm>
            <a:off x="8651631" y="1882933"/>
            <a:ext cx="1113692" cy="584775"/>
          </a:xfrm>
          <a:prstGeom prst="rect">
            <a:avLst/>
          </a:prstGeom>
          <a:noFill/>
        </p:spPr>
        <p:txBody>
          <a:bodyPr wrap="square" rtlCol="0">
            <a:spAutoFit/>
          </a:bodyPr>
          <a:lstStyle/>
          <a:p>
            <a:r>
              <a:rPr lang="zh-TW" altLang="en-US" sz="3200" dirty="0" smtClean="0">
                <a:solidFill>
                  <a:srgbClr val="FF0000"/>
                </a:solidFill>
                <a:sym typeface="Wingdings"/>
              </a:rPr>
              <a:t></a:t>
            </a:r>
            <a:r>
              <a:rPr lang="zh-TW" altLang="en-US" sz="3200" dirty="0" smtClean="0">
                <a:sym typeface="Wingdings"/>
              </a:rPr>
              <a:t></a:t>
            </a:r>
            <a:endParaRPr lang="zh-TW" altLang="en-US" sz="3200" dirty="0"/>
          </a:p>
        </p:txBody>
      </p:sp>
      <p:sp>
        <p:nvSpPr>
          <p:cNvPr id="11" name="文字方塊 10"/>
          <p:cNvSpPr txBox="1"/>
          <p:nvPr/>
        </p:nvSpPr>
        <p:spPr>
          <a:xfrm>
            <a:off x="10386645" y="1882933"/>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sp>
        <p:nvSpPr>
          <p:cNvPr id="12" name="文字方塊 11"/>
          <p:cNvSpPr txBox="1"/>
          <p:nvPr/>
        </p:nvSpPr>
        <p:spPr>
          <a:xfrm>
            <a:off x="7027983" y="5099156"/>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sp>
        <p:nvSpPr>
          <p:cNvPr id="13" name="文字方塊 12"/>
          <p:cNvSpPr txBox="1"/>
          <p:nvPr/>
        </p:nvSpPr>
        <p:spPr>
          <a:xfrm>
            <a:off x="8645767" y="5099156"/>
            <a:ext cx="1113692" cy="584775"/>
          </a:xfrm>
          <a:prstGeom prst="rect">
            <a:avLst/>
          </a:prstGeom>
          <a:noFill/>
        </p:spPr>
        <p:txBody>
          <a:bodyPr wrap="square" rtlCol="0">
            <a:spAutoFit/>
          </a:bodyPr>
          <a:lstStyle/>
          <a:p>
            <a:r>
              <a:rPr lang="zh-TW" altLang="en-US" sz="3200" dirty="0" smtClean="0">
                <a:solidFill>
                  <a:srgbClr val="FF0000"/>
                </a:solidFill>
                <a:sym typeface="Wingdings"/>
              </a:rPr>
              <a:t></a:t>
            </a:r>
            <a:r>
              <a:rPr lang="zh-TW" altLang="en-US" sz="3200" dirty="0" smtClean="0">
                <a:sym typeface="Wingdings"/>
              </a:rPr>
              <a:t></a:t>
            </a:r>
            <a:endParaRPr lang="zh-TW" altLang="en-US" sz="3200" dirty="0"/>
          </a:p>
        </p:txBody>
      </p:sp>
      <p:sp>
        <p:nvSpPr>
          <p:cNvPr id="14" name="文字方塊 13"/>
          <p:cNvSpPr txBox="1"/>
          <p:nvPr/>
        </p:nvSpPr>
        <p:spPr>
          <a:xfrm>
            <a:off x="10380781" y="5099156"/>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sp>
        <p:nvSpPr>
          <p:cNvPr id="15" name="文字方塊 14"/>
          <p:cNvSpPr txBox="1"/>
          <p:nvPr/>
        </p:nvSpPr>
        <p:spPr>
          <a:xfrm>
            <a:off x="668216" y="3426912"/>
            <a:ext cx="1113692" cy="584775"/>
          </a:xfrm>
          <a:prstGeom prst="rect">
            <a:avLst/>
          </a:prstGeom>
          <a:noFill/>
        </p:spPr>
        <p:txBody>
          <a:bodyPr wrap="square" rtlCol="0">
            <a:spAutoFit/>
          </a:bodyPr>
          <a:lstStyle/>
          <a:p>
            <a:r>
              <a:rPr lang="zh-TW" altLang="en-US" sz="3200" dirty="0" smtClean="0">
                <a:solidFill>
                  <a:srgbClr val="FF0000"/>
                </a:solidFill>
                <a:sym typeface="Wingdings"/>
              </a:rPr>
              <a:t></a:t>
            </a:r>
            <a:r>
              <a:rPr lang="zh-TW" altLang="en-US" sz="3200" dirty="0" smtClean="0">
                <a:sym typeface="Wingdings"/>
              </a:rPr>
              <a:t></a:t>
            </a:r>
            <a:endParaRPr lang="zh-TW" altLang="en-US" sz="3200" dirty="0"/>
          </a:p>
        </p:txBody>
      </p:sp>
      <p:sp>
        <p:nvSpPr>
          <p:cNvPr id="16" name="文字方塊 15"/>
          <p:cNvSpPr txBox="1"/>
          <p:nvPr/>
        </p:nvSpPr>
        <p:spPr>
          <a:xfrm>
            <a:off x="2286000" y="3426912"/>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sp>
        <p:nvSpPr>
          <p:cNvPr id="17" name="文字方塊 16"/>
          <p:cNvSpPr txBox="1"/>
          <p:nvPr/>
        </p:nvSpPr>
        <p:spPr>
          <a:xfrm>
            <a:off x="4021014" y="3426912"/>
            <a:ext cx="1113692" cy="584775"/>
          </a:xfrm>
          <a:prstGeom prst="rect">
            <a:avLst/>
          </a:prstGeom>
          <a:noFill/>
        </p:spPr>
        <p:txBody>
          <a:bodyPr wrap="square" rtlCol="0">
            <a:spAutoFit/>
          </a:bodyPr>
          <a:lstStyle/>
          <a:p>
            <a:r>
              <a:rPr lang="zh-TW" altLang="en-US" sz="3200" dirty="0" smtClean="0">
                <a:sym typeface="Wingdings"/>
              </a:rPr>
              <a:t></a:t>
            </a:r>
            <a:r>
              <a:rPr lang="zh-TW" altLang="en-US" sz="3200" dirty="0" smtClean="0">
                <a:solidFill>
                  <a:srgbClr val="FF0000"/>
                </a:solidFill>
                <a:sym typeface="Wingdings"/>
              </a:rPr>
              <a:t></a:t>
            </a:r>
            <a:endParaRPr lang="zh-TW" altLang="en-US" sz="3200" dirty="0">
              <a:solidFill>
                <a:srgbClr val="FF0000"/>
              </a:solidFill>
            </a:endParaRPr>
          </a:p>
        </p:txBody>
      </p:sp>
    </p:spTree>
    <p:extLst>
      <p:ext uri="{BB962C8B-B14F-4D97-AF65-F5344CB8AC3E}">
        <p14:creationId xmlns:p14="http://schemas.microsoft.com/office/powerpoint/2010/main" val="17921460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t>資訊科技教育發展</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運算思維概念與教學重點</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生活中的運算與思考</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solidFill>
                  <a:srgbClr val="C00000"/>
                </a:solidFill>
              </a:rPr>
              <a:t>運算思維導向課程設計</a:t>
            </a:r>
            <a:endParaRPr lang="en-US" altLang="zh-TW" sz="3200" dirty="0" smtClean="0">
              <a:solidFill>
                <a:srgbClr val="C00000"/>
              </a:solidFill>
            </a:endParaRPr>
          </a:p>
          <a:p>
            <a:pPr marL="447675" indent="-447675">
              <a:buFont typeface="Wingdings" panose="05000000000000000000" pitchFamily="2" charset="2"/>
              <a:buChar char="p"/>
              <a:tabLst>
                <a:tab pos="630238" algn="l"/>
              </a:tabLst>
            </a:pPr>
            <a:r>
              <a:rPr lang="zh-TW" altLang="en-US" sz="3200" dirty="0" smtClean="0"/>
              <a:t>運算思維教材資源</a:t>
            </a:r>
            <a:endParaRPr lang="zh-TW" altLang="en-US" sz="3200" dirty="0"/>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16093117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Autofit/>
          </a:bodyPr>
          <a:lstStyle/>
          <a:p>
            <a:r>
              <a:rPr lang="zh-TW" altLang="en-US" sz="3600" dirty="0" smtClean="0"/>
              <a:t>視覺化程式設計</a:t>
            </a:r>
            <a:r>
              <a:rPr lang="en-US" altLang="zh-TW" sz="3600" dirty="0" smtClean="0"/>
              <a:t>-</a:t>
            </a:r>
            <a:r>
              <a:rPr lang="zh-TW" altLang="en-US" sz="3600" dirty="0" smtClean="0"/>
              <a:t>運算思維導向教學</a:t>
            </a:r>
            <a:endParaRPr lang="zh-TW" altLang="en-US" sz="3600" dirty="0"/>
          </a:p>
        </p:txBody>
      </p:sp>
      <p:sp>
        <p:nvSpPr>
          <p:cNvPr id="2051" name="Rectangle 3"/>
          <p:cNvSpPr>
            <a:spLocks noGrp="1" noChangeArrowheads="1"/>
          </p:cNvSpPr>
          <p:nvPr>
            <p:ph type="subTitle" idx="1"/>
          </p:nvPr>
        </p:nvSpPr>
        <p:spPr>
          <a:xfrm>
            <a:off x="8610600" y="4960137"/>
            <a:ext cx="3200400" cy="937743"/>
          </a:xfrm>
        </p:spPr>
        <p:txBody>
          <a:bodyPr>
            <a:noAutofit/>
          </a:bodyPr>
          <a:lstStyle/>
          <a:p>
            <a:r>
              <a:rPr lang="en-US" altLang="zh-TW" sz="3600" dirty="0">
                <a:solidFill>
                  <a:srgbClr val="00B0F0"/>
                </a:solidFill>
              </a:rPr>
              <a:t/>
            </a:r>
            <a:br>
              <a:rPr lang="en-US" altLang="zh-TW" sz="3600" dirty="0">
                <a:solidFill>
                  <a:srgbClr val="00B0F0"/>
                </a:solidFill>
              </a:rPr>
            </a:br>
            <a:r>
              <a:rPr lang="zh-TW" altLang="en-US" sz="3600" dirty="0">
                <a:solidFill>
                  <a:srgbClr val="00B0F0"/>
                </a:solidFill>
              </a:rPr>
              <a:t>以樂曲創作與碎形繪製為例</a:t>
            </a:r>
            <a:endParaRPr lang="en-US" altLang="zh-TW" sz="3600" dirty="0">
              <a:solidFill>
                <a:srgbClr val="00B0F0"/>
              </a:solidFill>
            </a:endParaRPr>
          </a:p>
        </p:txBody>
      </p:sp>
      <p:pic>
        <p:nvPicPr>
          <p:cNvPr id="8" name="圖片 7"/>
          <p:cNvPicPr>
            <a:picLocks noChangeAspect="1"/>
          </p:cNvPicPr>
          <p:nvPr/>
        </p:nvPicPr>
        <p:blipFill rotWithShape="1">
          <a:blip r:embed="rId3" cstate="print">
            <a:extLst>
              <a:ext uri="{28A0092B-C50C-407E-A947-70E740481C1C}">
                <a14:useLocalDpi xmlns:a14="http://schemas.microsoft.com/office/drawing/2010/main" val="0"/>
              </a:ext>
            </a:extLst>
          </a:blip>
          <a:srcRect r="11989"/>
          <a:stretch/>
        </p:blipFill>
        <p:spPr>
          <a:xfrm>
            <a:off x="5033683" y="0"/>
            <a:ext cx="7158318" cy="4575052"/>
          </a:xfrm>
          <a:prstGeom prst="rect">
            <a:avLst/>
          </a:prstGeom>
        </p:spPr>
      </p:pic>
      <p:pic>
        <p:nvPicPr>
          <p:cNvPr id="7" name="圖片 6"/>
          <p:cNvPicPr/>
          <p:nvPr/>
        </p:nvPicPr>
        <p:blipFill rotWithShape="1">
          <a:blip r:embed="rId4"/>
          <a:srcRect l="2357" t="2351" r="1934" b="2810"/>
          <a:stretch/>
        </p:blipFill>
        <p:spPr>
          <a:xfrm>
            <a:off x="0" y="0"/>
            <a:ext cx="6347012" cy="4575052"/>
          </a:xfrm>
          <a:prstGeom prst="rect">
            <a:avLst/>
          </a:prstGeom>
        </p:spPr>
      </p:pic>
    </p:spTree>
    <p:extLst>
      <p:ext uri="{BB962C8B-B14F-4D97-AF65-F5344CB8AC3E}">
        <p14:creationId xmlns:p14="http://schemas.microsoft.com/office/powerpoint/2010/main" val="1263609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0242" name="Picture 2" descr="https://s-media-cache-ak0.pinimg.com/564x/00/bd/ae/00bdae211e5b47b643c7e4c745e2ab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1940" y="188640"/>
            <a:ext cx="7494736" cy="6471520"/>
          </a:xfrm>
          <a:prstGeom prst="rect">
            <a:avLst/>
          </a:prstGeom>
          <a:noFill/>
          <a:extLst>
            <a:ext uri="{909E8E84-426E-40DD-AFC4-6F175D3DCCD1}">
              <a14:hiddenFill xmlns:a14="http://schemas.microsoft.com/office/drawing/2010/main">
                <a:solidFill>
                  <a:srgbClr val="FFFFFF"/>
                </a:solidFill>
              </a14:hiddenFill>
            </a:ext>
          </a:extLst>
        </p:spPr>
      </p:pic>
      <p:sp>
        <p:nvSpPr>
          <p:cNvPr id="5" name="內容版面配置區 2"/>
          <p:cNvSpPr txBox="1">
            <a:spLocks/>
          </p:cNvSpPr>
          <p:nvPr/>
        </p:nvSpPr>
        <p:spPr>
          <a:xfrm>
            <a:off x="9701784" y="80837"/>
            <a:ext cx="2480228" cy="78784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TW" sz="4400" b="1" dirty="0">
                <a:solidFill>
                  <a:schemeClr val="bg1"/>
                </a:solidFill>
                <a:effectLst>
                  <a:outerShdw blurRad="38100" dist="38100" dir="2700000" algn="tl">
                    <a:srgbClr val="000000">
                      <a:alpha val="43137"/>
                    </a:srgbClr>
                  </a:outerShdw>
                </a:effectLst>
              </a:rPr>
              <a:t>Planning</a:t>
            </a:r>
            <a:endParaRPr lang="zh-TW" alt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7911971"/>
      </p:ext>
    </p:extLst>
  </p:cSld>
  <p:clrMapOvr>
    <a:masterClrMapping/>
  </p:clrMapOvr>
  <mc:AlternateContent xmlns:mc="http://schemas.openxmlformats.org/markup-compatibility/2006" xmlns:p14="http://schemas.microsoft.com/office/powerpoint/2010/main">
    <mc:Choice Requires="p14">
      <p:transition spd="slow" p14:dur="2000" advTm="2540"/>
    </mc:Choice>
    <mc:Fallback xmlns="">
      <p:transition spd="slow" advTm="2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423" y="-996697"/>
            <a:ext cx="12192000" cy="9144001"/>
          </a:xfrm>
        </p:spPr>
      </p:pic>
      <p:sp>
        <p:nvSpPr>
          <p:cNvPr id="5" name="內容版面配置區 2"/>
          <p:cNvSpPr txBox="1">
            <a:spLocks/>
          </p:cNvSpPr>
          <p:nvPr/>
        </p:nvSpPr>
        <p:spPr>
          <a:xfrm>
            <a:off x="8762749" y="202552"/>
            <a:ext cx="3386828" cy="1132472"/>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TW" sz="4400" b="1" dirty="0">
                <a:solidFill>
                  <a:schemeClr val="bg1"/>
                </a:solidFill>
                <a:effectLst>
                  <a:outerShdw blurRad="38100" dist="38100" dir="2700000" algn="tl">
                    <a:srgbClr val="000000">
                      <a:alpha val="43137"/>
                    </a:srgbClr>
                  </a:outerShdw>
                </a:effectLst>
              </a:rPr>
              <a:t>Computational Thinking</a:t>
            </a:r>
            <a:endParaRPr lang="zh-TW" alt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4099443"/>
      </p:ext>
    </p:extLst>
  </p:cSld>
  <p:clrMapOvr>
    <a:masterClrMapping/>
  </p:clrMapOvr>
  <mc:AlternateContent xmlns:mc="http://schemas.openxmlformats.org/markup-compatibility/2006" xmlns:p14="http://schemas.microsoft.com/office/powerpoint/2010/main">
    <mc:Choice Requires="p14">
      <p:transition spd="slow" p14:dur="2000" advTm="2560"/>
    </mc:Choice>
    <mc:Fallback xmlns="">
      <p:transition spd="slow" advTm="2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6" name="內容版面配置區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44077"/>
            <a:ext cx="12192000" cy="9046261"/>
          </a:xfrm>
        </p:spPr>
      </p:pic>
      <p:sp>
        <p:nvSpPr>
          <p:cNvPr id="5" name="內容版面配置區 2"/>
          <p:cNvSpPr txBox="1">
            <a:spLocks/>
          </p:cNvSpPr>
          <p:nvPr/>
        </p:nvSpPr>
        <p:spPr>
          <a:xfrm>
            <a:off x="8805172" y="585216"/>
            <a:ext cx="3386828" cy="1132472"/>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TW" sz="4400" b="1" dirty="0">
                <a:solidFill>
                  <a:schemeClr val="bg1"/>
                </a:solidFill>
                <a:effectLst>
                  <a:outerShdw blurRad="38100" dist="38100" dir="2700000" algn="tl">
                    <a:srgbClr val="000000">
                      <a:alpha val="43137"/>
                    </a:srgbClr>
                  </a:outerShdw>
                </a:effectLst>
              </a:rPr>
              <a:t>Computational Thinking</a:t>
            </a:r>
            <a:endParaRPr lang="zh-TW" alt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4843621"/>
      </p:ext>
    </p:extLst>
  </p:cSld>
  <p:clrMapOvr>
    <a:masterClrMapping/>
  </p:clrMapOvr>
  <mc:AlternateContent xmlns:mc="http://schemas.openxmlformats.org/markup-compatibility/2006" xmlns:p14="http://schemas.microsoft.com/office/powerpoint/2010/main">
    <mc:Choice Requires="p14">
      <p:transition spd="slow" p14:dur="2000" advTm="2122"/>
    </mc:Choice>
    <mc:Fallback xmlns="">
      <p:transition spd="slow" advTm="2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10" name="內容版面配置區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38080"/>
            <a:ext cx="12426696" cy="9320022"/>
          </a:xfrm>
        </p:spPr>
      </p:pic>
      <p:sp>
        <p:nvSpPr>
          <p:cNvPr id="11" name="內容版面配置區 2"/>
          <p:cNvSpPr txBox="1">
            <a:spLocks/>
          </p:cNvSpPr>
          <p:nvPr/>
        </p:nvSpPr>
        <p:spPr>
          <a:xfrm>
            <a:off x="0" y="5823339"/>
            <a:ext cx="5348333" cy="687189"/>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TW" sz="4400" b="1" dirty="0">
                <a:solidFill>
                  <a:schemeClr val="bg1"/>
                </a:solidFill>
                <a:effectLst>
                  <a:outerShdw blurRad="38100" dist="38100" dir="2700000" algn="tl">
                    <a:srgbClr val="000000">
                      <a:alpha val="43137"/>
                    </a:srgbClr>
                  </a:outerShdw>
                </a:effectLst>
              </a:rPr>
              <a:t>Coding &amp;Problem Solving</a:t>
            </a:r>
            <a:endParaRPr lang="zh-TW" alt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64842422"/>
      </p:ext>
    </p:extLst>
  </p:cSld>
  <p:clrMapOvr>
    <a:masterClrMapping/>
  </p:clrMapOvr>
  <mc:AlternateContent xmlns:mc="http://schemas.openxmlformats.org/markup-compatibility/2006" xmlns:p14="http://schemas.microsoft.com/office/powerpoint/2010/main">
    <mc:Choice Requires="p14">
      <p:transition spd="slow" p14:dur="2000" advTm="2481"/>
    </mc:Choice>
    <mc:Fallback xmlns="">
      <p:transition spd="slow" advTm="2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課程設計與實施</a:t>
            </a:r>
            <a:endParaRPr lang="zh-TW" altLang="en-US" dirty="0"/>
          </a:p>
        </p:txBody>
      </p:sp>
      <p:sp>
        <p:nvSpPr>
          <p:cNvPr id="3" name="內容版面配置區 2"/>
          <p:cNvSpPr>
            <a:spLocks noGrp="1"/>
          </p:cNvSpPr>
          <p:nvPr>
            <p:ph sz="half" idx="1"/>
          </p:nvPr>
        </p:nvSpPr>
        <p:spPr>
          <a:xfrm>
            <a:off x="1024127" y="2286000"/>
            <a:ext cx="5134626" cy="4023360"/>
          </a:xfrm>
        </p:spPr>
        <p:txBody>
          <a:bodyPr>
            <a:normAutofit/>
          </a:bodyPr>
          <a:lstStyle/>
          <a:p>
            <a:r>
              <a:rPr lang="zh-TW" altLang="en-US" sz="2400" b="1" dirty="0" smtClean="0">
                <a:solidFill>
                  <a:srgbClr val="0070C0"/>
                </a:solidFill>
              </a:rPr>
              <a:t>一、</a:t>
            </a:r>
            <a:r>
              <a:rPr lang="en-US" altLang="zh-TW" sz="2400" b="1" dirty="0" smtClean="0">
                <a:solidFill>
                  <a:srgbClr val="0070C0"/>
                </a:solidFill>
              </a:rPr>
              <a:t>『</a:t>
            </a:r>
            <a:r>
              <a:rPr lang="zh-TW" altLang="en-US" sz="2400" b="1" dirty="0" smtClean="0">
                <a:solidFill>
                  <a:srgbClr val="0070C0"/>
                </a:solidFill>
              </a:rPr>
              <a:t>樂曲創作專題</a:t>
            </a:r>
            <a:r>
              <a:rPr lang="en-US" altLang="zh-TW" sz="2400" b="1" dirty="0" smtClean="0">
                <a:solidFill>
                  <a:srgbClr val="0070C0"/>
                </a:solidFill>
              </a:rPr>
              <a:t>』</a:t>
            </a:r>
          </a:p>
          <a:p>
            <a:r>
              <a:rPr lang="zh-TW" altLang="en-US" sz="2400" dirty="0" smtClean="0"/>
              <a:t>對象：北一女中高一學生</a:t>
            </a:r>
            <a:r>
              <a:rPr lang="en-US" altLang="zh-TW" sz="2400" dirty="0" smtClean="0"/>
              <a:t>60</a:t>
            </a:r>
            <a:r>
              <a:rPr lang="zh-TW" altLang="en-US" sz="2400" dirty="0" smtClean="0"/>
              <a:t>人</a:t>
            </a:r>
          </a:p>
          <a:p>
            <a:r>
              <a:rPr lang="zh-TW" altLang="en-US" sz="2400" dirty="0" smtClean="0"/>
              <a:t>課程：選修</a:t>
            </a:r>
            <a:r>
              <a:rPr lang="en-US" altLang="zh-TW" sz="2400" dirty="0" smtClean="0"/>
              <a:t>『</a:t>
            </a:r>
            <a:r>
              <a:rPr lang="zh-TW" altLang="en-US" sz="2400" dirty="0" smtClean="0"/>
              <a:t>運算思維與程式設計</a:t>
            </a:r>
            <a:r>
              <a:rPr lang="en-US" altLang="zh-TW" sz="2400" dirty="0" smtClean="0"/>
              <a:t>』</a:t>
            </a:r>
          </a:p>
          <a:p>
            <a:r>
              <a:rPr lang="zh-TW" altLang="en-US" sz="2400" dirty="0" smtClean="0"/>
              <a:t>時數：</a:t>
            </a:r>
            <a:r>
              <a:rPr lang="en-US" altLang="zh-TW" sz="2400" dirty="0" smtClean="0"/>
              <a:t>3</a:t>
            </a:r>
            <a:r>
              <a:rPr lang="zh-TW" altLang="en-US" sz="2400" dirty="0" smtClean="0"/>
              <a:t>小時</a:t>
            </a:r>
          </a:p>
          <a:p>
            <a:r>
              <a:rPr lang="zh-TW" altLang="en-US" sz="2400" dirty="0" smtClean="0"/>
              <a:t>視覺化程式工具：</a:t>
            </a:r>
            <a:r>
              <a:rPr lang="en-US" altLang="zh-TW" sz="2400" dirty="0" smtClean="0"/>
              <a:t/>
            </a:r>
            <a:br>
              <a:rPr lang="en-US" altLang="zh-TW" sz="2400" dirty="0" smtClean="0"/>
            </a:br>
            <a:r>
              <a:rPr lang="en-US" altLang="zh-TW" sz="2400" dirty="0" smtClean="0"/>
              <a:t>MIT Scratch Online Editor</a:t>
            </a:r>
          </a:p>
          <a:p>
            <a:endParaRPr lang="en-US" altLang="zh-TW" sz="2400" dirty="0"/>
          </a:p>
        </p:txBody>
      </p:sp>
      <p:sp>
        <p:nvSpPr>
          <p:cNvPr id="7" name="內容版面配置區 6"/>
          <p:cNvSpPr>
            <a:spLocks noGrp="1"/>
          </p:cNvSpPr>
          <p:nvPr>
            <p:ph sz="half" idx="2"/>
          </p:nvPr>
        </p:nvSpPr>
        <p:spPr>
          <a:xfrm>
            <a:off x="6278077" y="2286000"/>
            <a:ext cx="5628373" cy="4023360"/>
          </a:xfrm>
        </p:spPr>
        <p:txBody>
          <a:bodyPr>
            <a:normAutofit/>
          </a:bodyPr>
          <a:lstStyle/>
          <a:p>
            <a:r>
              <a:rPr lang="zh-TW" altLang="en-US" sz="2400" b="1" dirty="0">
                <a:solidFill>
                  <a:srgbClr val="0070C0"/>
                </a:solidFill>
              </a:rPr>
              <a:t>二、</a:t>
            </a:r>
            <a:r>
              <a:rPr lang="en-US" altLang="zh-TW" sz="2400" b="1" dirty="0">
                <a:solidFill>
                  <a:srgbClr val="0070C0"/>
                </a:solidFill>
              </a:rPr>
              <a:t>『</a:t>
            </a:r>
            <a:r>
              <a:rPr lang="zh-TW" altLang="en-US" sz="2400" b="1" dirty="0">
                <a:solidFill>
                  <a:srgbClr val="0070C0"/>
                </a:solidFill>
              </a:rPr>
              <a:t>碎形幾何繪圖專題</a:t>
            </a:r>
            <a:r>
              <a:rPr lang="en-US" altLang="zh-TW" sz="2400" b="1" dirty="0">
                <a:solidFill>
                  <a:srgbClr val="0070C0"/>
                </a:solidFill>
              </a:rPr>
              <a:t>』</a:t>
            </a:r>
          </a:p>
          <a:p>
            <a:r>
              <a:rPr lang="zh-TW" altLang="en-US" sz="2400" dirty="0"/>
              <a:t>對象：北一女中高一學生</a:t>
            </a:r>
            <a:r>
              <a:rPr lang="en-US" altLang="zh-TW" sz="2400" dirty="0"/>
              <a:t>60</a:t>
            </a:r>
            <a:r>
              <a:rPr lang="zh-TW" altLang="en-US" sz="2400" dirty="0"/>
              <a:t>人</a:t>
            </a:r>
          </a:p>
          <a:p>
            <a:r>
              <a:rPr lang="zh-TW" altLang="en-US" sz="2400" dirty="0"/>
              <a:t>課程</a:t>
            </a:r>
            <a:r>
              <a:rPr lang="zh-TW" altLang="en-US" sz="2400" dirty="0" smtClean="0"/>
              <a:t>：選修</a:t>
            </a:r>
            <a:r>
              <a:rPr lang="en-US" altLang="zh-TW" sz="2400" dirty="0"/>
              <a:t>『</a:t>
            </a:r>
            <a:r>
              <a:rPr lang="zh-TW" altLang="en-US" sz="2400" dirty="0"/>
              <a:t>問題解決與程式設計</a:t>
            </a:r>
            <a:r>
              <a:rPr lang="en-US" altLang="zh-TW" sz="2400" dirty="0"/>
              <a:t>』</a:t>
            </a:r>
          </a:p>
          <a:p>
            <a:r>
              <a:rPr lang="zh-TW" altLang="en-US" sz="2400" dirty="0"/>
              <a:t>時數：</a:t>
            </a:r>
            <a:r>
              <a:rPr lang="en-US" altLang="zh-TW" sz="2400" dirty="0"/>
              <a:t>4</a:t>
            </a:r>
            <a:r>
              <a:rPr lang="zh-TW" altLang="en-US" sz="2400" dirty="0"/>
              <a:t>小時</a:t>
            </a:r>
          </a:p>
          <a:p>
            <a:r>
              <a:rPr lang="zh-TW" altLang="en-US" sz="2400" dirty="0"/>
              <a:t>視覺化程式工具</a:t>
            </a:r>
            <a:r>
              <a:rPr lang="zh-TW" altLang="en-US" sz="2400" dirty="0" smtClean="0"/>
              <a:t>：</a:t>
            </a:r>
            <a:r>
              <a:rPr lang="zh-TW" altLang="en-US" sz="2400" dirty="0"/>
              <a:t/>
            </a:r>
            <a:br>
              <a:rPr lang="zh-TW" altLang="en-US" sz="2400" dirty="0"/>
            </a:br>
            <a:r>
              <a:rPr lang="en-US" altLang="zh-TW" sz="2400" dirty="0"/>
              <a:t>MSLOGO </a:t>
            </a:r>
            <a:r>
              <a:rPr lang="zh-TW" altLang="en-US" sz="2400" dirty="0"/>
              <a:t>、</a:t>
            </a:r>
            <a:r>
              <a:rPr lang="en-US" altLang="zh-TW" sz="2400" dirty="0"/>
              <a:t>Python Turtle</a:t>
            </a:r>
          </a:p>
          <a:p>
            <a:endParaRPr lang="zh-TW" altLang="en-US" sz="2400" dirty="0"/>
          </a:p>
        </p:txBody>
      </p:sp>
    </p:spTree>
    <p:extLst>
      <p:ext uri="{BB962C8B-B14F-4D97-AF65-F5344CB8AC3E}">
        <p14:creationId xmlns:p14="http://schemas.microsoft.com/office/powerpoint/2010/main" val="261871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dirty="0" smtClean="0"/>
              <a:t>重複結構與模組化程式設計</a:t>
            </a:r>
            <a:endParaRPr lang="zh-TW" altLang="en-US" sz="4000" dirty="0"/>
          </a:p>
        </p:txBody>
      </p:sp>
      <p:sp>
        <p:nvSpPr>
          <p:cNvPr id="3" name="內容版面配置區 2"/>
          <p:cNvSpPr>
            <a:spLocks noGrp="1"/>
          </p:cNvSpPr>
          <p:nvPr>
            <p:ph idx="1"/>
          </p:nvPr>
        </p:nvSpPr>
        <p:spPr/>
        <p:txBody>
          <a:bodyPr>
            <a:normAutofit/>
          </a:bodyPr>
          <a:lstStyle/>
          <a:p>
            <a:pPr lvl="1"/>
            <a:r>
              <a:rPr lang="zh-TW" altLang="en-US" sz="3600" dirty="0" smtClean="0"/>
              <a:t>透過觀察</a:t>
            </a:r>
            <a:r>
              <a:rPr lang="zh-TW" altLang="en-US" sz="3600" dirty="0" smtClean="0">
                <a:solidFill>
                  <a:srgbClr val="0070C0"/>
                </a:solidFill>
              </a:rPr>
              <a:t>樂曲</a:t>
            </a:r>
            <a:r>
              <a:rPr lang="en-US" altLang="zh-TW" sz="3600" dirty="0" smtClean="0">
                <a:solidFill>
                  <a:srgbClr val="0070C0"/>
                </a:solidFill>
              </a:rPr>
              <a:t>(</a:t>
            </a:r>
            <a:r>
              <a:rPr lang="zh-TW" altLang="en-US" sz="3600" dirty="0" smtClean="0">
                <a:solidFill>
                  <a:srgbClr val="0070C0"/>
                </a:solidFill>
              </a:rPr>
              <a:t>聽覺</a:t>
            </a:r>
            <a:r>
              <a:rPr lang="en-US" altLang="zh-TW" sz="3600" dirty="0" smtClean="0">
                <a:solidFill>
                  <a:srgbClr val="0070C0"/>
                </a:solidFill>
              </a:rPr>
              <a:t>)</a:t>
            </a:r>
            <a:r>
              <a:rPr lang="zh-TW" altLang="en-US" sz="3600" dirty="0" smtClean="0"/>
              <a:t>與</a:t>
            </a:r>
            <a:r>
              <a:rPr lang="zh-TW" altLang="en-US" sz="3600" dirty="0" smtClean="0">
                <a:solidFill>
                  <a:srgbClr val="0070C0"/>
                </a:solidFill>
              </a:rPr>
              <a:t>幾何圖形</a:t>
            </a:r>
            <a:r>
              <a:rPr lang="en-US" altLang="zh-TW" sz="3600" dirty="0" smtClean="0">
                <a:solidFill>
                  <a:srgbClr val="0070C0"/>
                </a:solidFill>
              </a:rPr>
              <a:t>(</a:t>
            </a:r>
            <a:r>
              <a:rPr lang="zh-TW" altLang="en-US" sz="3600" dirty="0" smtClean="0">
                <a:solidFill>
                  <a:srgbClr val="0070C0"/>
                </a:solidFill>
              </a:rPr>
              <a:t>視覺</a:t>
            </a:r>
            <a:r>
              <a:rPr lang="en-US" altLang="zh-TW" sz="3600" dirty="0" smtClean="0">
                <a:solidFill>
                  <a:srgbClr val="0070C0"/>
                </a:solidFill>
              </a:rPr>
              <a:t>)</a:t>
            </a:r>
            <a:r>
              <a:rPr lang="zh-TW" altLang="en-US" sz="3600" dirty="0" smtClean="0"/>
              <a:t>的規律性</a:t>
            </a:r>
            <a:endParaRPr lang="en-US" altLang="zh-TW" sz="3600" dirty="0" smtClean="0"/>
          </a:p>
          <a:p>
            <a:pPr lvl="1"/>
            <a:r>
              <a:rPr lang="zh-TW" altLang="en-US" sz="3600" dirty="0" smtClean="0"/>
              <a:t>讓學生體驗分解問題、樣式辨識、模型化與抽象化 運算思維歷程</a:t>
            </a:r>
            <a:endParaRPr lang="en-US" altLang="zh-TW" sz="3600" dirty="0" smtClean="0"/>
          </a:p>
        </p:txBody>
      </p:sp>
      <p:pic>
        <p:nvPicPr>
          <p:cNvPr id="6" name="Picture 2" descr="https://www.learner.org/courses/mathilluminated/images/units/5/314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670" y="4223655"/>
            <a:ext cx="5093932" cy="2085705"/>
          </a:xfrm>
          <a:prstGeom prst="rect">
            <a:avLst/>
          </a:prstGeom>
          <a:noFill/>
          <a:extLst>
            <a:ext uri="{909E8E84-426E-40DD-AFC4-6F175D3DCCD1}">
              <a14:hiddenFill xmlns:a14="http://schemas.microsoft.com/office/drawing/2010/main">
                <a:solidFill>
                  <a:srgbClr val="FFFFFF"/>
                </a:solidFill>
              </a14:hiddenFill>
            </a:ext>
          </a:extLst>
        </p:spPr>
      </p:pic>
      <p:pic>
        <p:nvPicPr>
          <p:cNvPr id="7" name="內容版面配置區 13"/>
          <p:cNvPicPr>
            <a:picLocks noChangeAspect="1"/>
          </p:cNvPicPr>
          <p:nvPr/>
        </p:nvPicPr>
        <p:blipFill rotWithShape="1">
          <a:blip r:embed="rId3">
            <a:extLst>
              <a:ext uri="{28A0092B-C50C-407E-A947-70E740481C1C}">
                <a14:useLocalDpi xmlns:a14="http://schemas.microsoft.com/office/drawing/2010/main" val="0"/>
              </a:ext>
            </a:extLst>
          </a:blip>
          <a:srcRect l="41779" t="20004" r="5078" b="34096"/>
          <a:stretch/>
        </p:blipFill>
        <p:spPr>
          <a:xfrm>
            <a:off x="1391488" y="4026157"/>
            <a:ext cx="4689822" cy="2283203"/>
          </a:xfrm>
          <a:prstGeom prst="rect">
            <a:avLst/>
          </a:prstGeom>
        </p:spPr>
      </p:pic>
    </p:spTree>
    <p:extLst>
      <p:ext uri="{BB962C8B-B14F-4D97-AF65-F5344CB8AC3E}">
        <p14:creationId xmlns:p14="http://schemas.microsoft.com/office/powerpoint/2010/main" val="39499068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196066" y="1964308"/>
            <a:ext cx="5919537" cy="3888607"/>
          </a:xfrm>
        </p:spPr>
        <p:txBody>
          <a:bodyPr>
            <a:normAutofit/>
          </a:bodyPr>
          <a:lstStyle/>
          <a:p>
            <a:pPr algn="ctr"/>
            <a:r>
              <a:rPr lang="en-US" altLang="zh-TW" sz="8000" dirty="0" smtClean="0">
                <a:solidFill>
                  <a:schemeClr val="tx1"/>
                </a:solidFill>
              </a:rPr>
              <a:t>CT Course Design</a:t>
            </a:r>
            <a:r>
              <a:rPr lang="en-US" altLang="zh-TW" sz="8000" b="1" dirty="0" smtClean="0">
                <a:solidFill>
                  <a:schemeClr val="tx1"/>
                </a:solidFill>
              </a:rPr>
              <a:t/>
            </a:r>
            <a:br>
              <a:rPr lang="en-US" altLang="zh-TW" sz="8000" b="1" dirty="0" smtClean="0">
                <a:solidFill>
                  <a:schemeClr val="tx1"/>
                </a:solidFill>
              </a:rPr>
            </a:br>
            <a:r>
              <a:rPr lang="en-US" altLang="zh-TW" sz="8000" dirty="0" smtClean="0">
                <a:solidFill>
                  <a:schemeClr val="tx1"/>
                </a:solidFill>
              </a:rPr>
              <a:t>framework</a:t>
            </a:r>
            <a:endParaRPr lang="zh-TW" altLang="en-US" sz="9600" dirty="0">
              <a:solidFill>
                <a:schemeClr val="tx1"/>
              </a:solidFill>
            </a:endParaRPr>
          </a:p>
        </p:txBody>
      </p:sp>
    </p:spTree>
    <p:extLst>
      <p:ext uri="{BB962C8B-B14F-4D97-AF65-F5344CB8AC3E}">
        <p14:creationId xmlns:p14="http://schemas.microsoft.com/office/powerpoint/2010/main" val="5532118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a:extLst>
              <a:ext uri="{28A0092B-C50C-407E-A947-70E740481C1C}">
                <a14:useLocalDpi xmlns:a14="http://schemas.microsoft.com/office/drawing/2010/main" val="0"/>
              </a:ext>
            </a:extLst>
          </a:blip>
          <a:srcRect l="65948"/>
          <a:stretch/>
        </p:blipFill>
        <p:spPr>
          <a:xfrm>
            <a:off x="8811952" y="539869"/>
            <a:ext cx="3380048" cy="6118550"/>
          </a:xfrm>
        </p:spPr>
      </p:pic>
      <p:pic>
        <p:nvPicPr>
          <p:cNvPr id="12" name="內容版面配置區 3"/>
          <p:cNvPicPr>
            <a:picLocks noChangeAspect="1"/>
          </p:cNvPicPr>
          <p:nvPr/>
        </p:nvPicPr>
        <p:blipFill rotWithShape="1">
          <a:blip r:embed="rId2">
            <a:extLst>
              <a:ext uri="{28A0092B-C50C-407E-A947-70E740481C1C}">
                <a14:useLocalDpi xmlns:a14="http://schemas.microsoft.com/office/drawing/2010/main" val="0"/>
              </a:ext>
            </a:extLst>
          </a:blip>
          <a:srcRect r="65969"/>
          <a:stretch/>
        </p:blipFill>
        <p:spPr>
          <a:xfrm>
            <a:off x="107663" y="539869"/>
            <a:ext cx="3377991" cy="6118550"/>
          </a:xfrm>
          <a:prstGeom prst="rect">
            <a:avLst/>
          </a:prstGeom>
        </p:spPr>
      </p:pic>
      <p:pic>
        <p:nvPicPr>
          <p:cNvPr id="13" name="內容版面配置區 3"/>
          <p:cNvPicPr>
            <a:picLocks noChangeAspect="1"/>
          </p:cNvPicPr>
          <p:nvPr/>
        </p:nvPicPr>
        <p:blipFill rotWithShape="1">
          <a:blip r:embed="rId2">
            <a:extLst>
              <a:ext uri="{28A0092B-C50C-407E-A947-70E740481C1C}">
                <a14:useLocalDpi xmlns:a14="http://schemas.microsoft.com/office/drawing/2010/main" val="0"/>
              </a:ext>
            </a:extLst>
          </a:blip>
          <a:srcRect l="33990" r="33768"/>
          <a:stretch/>
        </p:blipFill>
        <p:spPr>
          <a:xfrm>
            <a:off x="3642525" y="539869"/>
            <a:ext cx="3200400" cy="6118550"/>
          </a:xfrm>
          <a:prstGeom prst="rect">
            <a:avLst/>
          </a:prstGeom>
        </p:spPr>
      </p:pic>
      <p:grpSp>
        <p:nvGrpSpPr>
          <p:cNvPr id="24" name="群組 23"/>
          <p:cNvGrpSpPr/>
          <p:nvPr/>
        </p:nvGrpSpPr>
        <p:grpSpPr>
          <a:xfrm>
            <a:off x="6913120" y="1040370"/>
            <a:ext cx="1999645" cy="5342142"/>
            <a:chOff x="10081663" y="1110746"/>
            <a:chExt cx="1999645" cy="5198117"/>
          </a:xfrm>
        </p:grpSpPr>
        <p:sp>
          <p:nvSpPr>
            <p:cNvPr id="5" name="文字方塊 4"/>
            <p:cNvSpPr txBox="1"/>
            <p:nvPr/>
          </p:nvSpPr>
          <p:spPr>
            <a:xfrm>
              <a:off x="10084390" y="2363975"/>
              <a:ext cx="1996918" cy="58477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i="0" u="none" strike="noStrike" kern="1200" cap="none" spc="0" normalizeH="0" baseline="0" noProof="0" dirty="0" smtClean="0">
                  <a:ln>
                    <a:noFill/>
                  </a:ln>
                  <a:solidFill>
                    <a:schemeClr val="accent3"/>
                  </a:solidFill>
                  <a:effectLst/>
                  <a:uLnTx/>
                  <a:uFillTx/>
                  <a:latin typeface="微軟正黑體" panose="020B0604030504040204" pitchFamily="34" charset="-120"/>
                  <a:ea typeface="微軟正黑體" panose="020B0604030504040204" pitchFamily="34" charset="-120"/>
                  <a:cs typeface="+mn-cs"/>
                </a:rPr>
                <a:t>觀察分析</a:t>
              </a:r>
              <a:endParaRPr kumimoji="0" lang="zh-TW" altLang="en-US" sz="3200" i="0" u="none" strike="noStrike" kern="1200" cap="none" spc="0" normalizeH="0" baseline="0" noProof="0" dirty="0">
                <a:ln>
                  <a:noFill/>
                </a:ln>
                <a:solidFill>
                  <a:schemeClr val="accent3"/>
                </a:solidFill>
                <a:effectLst/>
                <a:uLnTx/>
                <a:uFillTx/>
                <a:latin typeface="微軟正黑體" panose="020B0604030504040204" pitchFamily="34" charset="-120"/>
                <a:ea typeface="微軟正黑體" panose="020B0604030504040204" pitchFamily="34" charset="-120"/>
                <a:cs typeface="+mn-cs"/>
              </a:endParaRPr>
            </a:p>
          </p:txBody>
        </p:sp>
        <p:sp>
          <p:nvSpPr>
            <p:cNvPr id="7" name="文字方塊 6"/>
            <p:cNvSpPr txBox="1"/>
            <p:nvPr/>
          </p:nvSpPr>
          <p:spPr>
            <a:xfrm>
              <a:off x="10084390" y="4040697"/>
              <a:ext cx="1996918" cy="1077218"/>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i="0" u="none" strike="noStrike" kern="1200" cap="none" spc="0" normalizeH="0" baseline="0" noProof="0" dirty="0" smtClean="0">
                  <a:ln>
                    <a:noFill/>
                  </a:ln>
                  <a:solidFill>
                    <a:schemeClr val="accent3"/>
                  </a:solidFill>
                  <a:uLnTx/>
                  <a:uFillTx/>
                  <a:latin typeface="微軟正黑體" panose="020B0604030504040204" pitchFamily="34" charset="-120"/>
                  <a:ea typeface="微軟正黑體" panose="020B0604030504040204" pitchFamily="34" charset="-120"/>
                  <a:cs typeface="+mn-cs"/>
                </a:rPr>
                <a:t>資料表示</a:t>
              </a:r>
              <a:endParaRPr kumimoji="0" lang="en-US" altLang="zh-TW" sz="3200" i="0" u="none" strike="noStrike" kern="1200" cap="none" spc="0" normalizeH="0" baseline="0" noProof="0" dirty="0" smtClean="0">
                <a:ln>
                  <a:noFill/>
                </a:ln>
                <a:solidFill>
                  <a:schemeClr val="accent3"/>
                </a:solidFill>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i="0" u="none" strike="noStrike" kern="1200" cap="none" spc="0" normalizeH="0" baseline="0" noProof="0" dirty="0" smtClean="0">
                  <a:ln>
                    <a:noFill/>
                  </a:ln>
                  <a:solidFill>
                    <a:schemeClr val="accent3"/>
                  </a:solidFill>
                  <a:uLnTx/>
                  <a:uFillTx/>
                  <a:latin typeface="微軟正黑體" panose="020B0604030504040204" pitchFamily="34" charset="-120"/>
                  <a:ea typeface="微軟正黑體" panose="020B0604030504040204" pitchFamily="34" charset="-120"/>
                  <a:cs typeface="+mn-cs"/>
                </a:rPr>
                <a:t>程式概念</a:t>
              </a:r>
              <a:endParaRPr kumimoji="0" lang="zh-TW" altLang="en-US" sz="3200" i="0" u="none" strike="noStrike" kern="1200" cap="none" spc="0" normalizeH="0" baseline="0" noProof="0" dirty="0">
                <a:ln>
                  <a:noFill/>
                </a:ln>
                <a:solidFill>
                  <a:schemeClr val="accent3"/>
                </a:solidFill>
                <a:uLnTx/>
                <a:uFillTx/>
                <a:latin typeface="微軟正黑體" panose="020B0604030504040204" pitchFamily="34" charset="-120"/>
                <a:ea typeface="微軟正黑體" panose="020B0604030504040204" pitchFamily="34" charset="-120"/>
                <a:cs typeface="+mn-cs"/>
              </a:endParaRPr>
            </a:p>
          </p:txBody>
        </p:sp>
        <p:sp>
          <p:nvSpPr>
            <p:cNvPr id="8" name="文字方塊 7"/>
            <p:cNvSpPr txBox="1"/>
            <p:nvPr/>
          </p:nvSpPr>
          <p:spPr>
            <a:xfrm>
              <a:off x="10084390" y="5724088"/>
              <a:ext cx="1996918" cy="58477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i="0" u="none" strike="noStrike" kern="1200" cap="none" spc="0" normalizeH="0" baseline="0" noProof="0" dirty="0" smtClean="0">
                  <a:ln>
                    <a:noFill/>
                  </a:ln>
                  <a:solidFill>
                    <a:schemeClr val="accent3"/>
                  </a:solidFill>
                  <a:uLnTx/>
                  <a:uFillTx/>
                  <a:latin typeface="微軟正黑體" panose="020B0604030504040204" pitchFamily="34" charset="-120"/>
                  <a:ea typeface="微軟正黑體" panose="020B0604030504040204" pitchFamily="34" charset="-120"/>
                  <a:cs typeface="+mn-cs"/>
                </a:rPr>
                <a:t>程式實作</a:t>
              </a:r>
              <a:endParaRPr kumimoji="0" lang="zh-TW" altLang="en-US" sz="3200" i="0" u="none" strike="noStrike" kern="1200" cap="none" spc="0" normalizeH="0" baseline="0" noProof="0" dirty="0">
                <a:ln>
                  <a:noFill/>
                </a:ln>
                <a:solidFill>
                  <a:schemeClr val="accent3"/>
                </a:solidFill>
                <a:uLnTx/>
                <a:uFillTx/>
                <a:latin typeface="微軟正黑體" panose="020B0604030504040204" pitchFamily="34" charset="-120"/>
                <a:ea typeface="微軟正黑體" panose="020B0604030504040204" pitchFamily="34" charset="-120"/>
                <a:cs typeface="+mn-cs"/>
              </a:endParaRPr>
            </a:p>
          </p:txBody>
        </p:sp>
        <p:sp>
          <p:nvSpPr>
            <p:cNvPr id="14" name="文字方塊 13"/>
            <p:cNvSpPr txBox="1"/>
            <p:nvPr/>
          </p:nvSpPr>
          <p:spPr>
            <a:xfrm>
              <a:off x="10081663" y="1110746"/>
              <a:ext cx="1996918" cy="58477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smtClean="0">
                  <a:ln>
                    <a:noFill/>
                  </a:ln>
                  <a:solidFill>
                    <a:schemeClr val="bg1"/>
                  </a:solidFill>
                  <a:effectLst/>
                  <a:uLnTx/>
                  <a:uFillTx/>
                  <a:latin typeface="微軟正黑體" panose="020B0604030504040204" pitchFamily="34" charset="-120"/>
                  <a:ea typeface="微軟正黑體" panose="020B0604030504040204" pitchFamily="34" charset="-120"/>
                  <a:cs typeface="+mn-cs"/>
                </a:rPr>
                <a:t>活動設計</a:t>
              </a:r>
              <a:endParaRPr kumimoji="0" lang="zh-TW" altLang="en-US" sz="3200" b="1"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endParaRPr>
            </a:p>
          </p:txBody>
        </p:sp>
        <p:cxnSp>
          <p:nvCxnSpPr>
            <p:cNvPr id="18" name="直線單箭頭接點 17"/>
            <p:cNvCxnSpPr>
              <a:stCxn id="5" idx="2"/>
              <a:endCxn id="7" idx="0"/>
            </p:cNvCxnSpPr>
            <p:nvPr/>
          </p:nvCxnSpPr>
          <p:spPr>
            <a:xfrm>
              <a:off x="11082849" y="2948750"/>
              <a:ext cx="0" cy="1091948"/>
            </a:xfrm>
            <a:prstGeom prst="straightConnector1">
              <a:avLst/>
            </a:prstGeom>
            <a:ln w="127000" cap="flat" cmpd="sng" algn="ctr">
              <a:solidFill>
                <a:schemeClr val="accent3"/>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23" name="直線單箭頭接點 22"/>
            <p:cNvCxnSpPr/>
            <p:nvPr/>
          </p:nvCxnSpPr>
          <p:spPr>
            <a:xfrm>
              <a:off x="11080122" y="5164081"/>
              <a:ext cx="0" cy="560007"/>
            </a:xfrm>
            <a:prstGeom prst="straightConnector1">
              <a:avLst/>
            </a:prstGeom>
            <a:ln w="127000" cap="flat" cmpd="sng" algn="ctr">
              <a:solidFill>
                <a:schemeClr val="accent3"/>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21025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nvPr>
        </p:nvGraphicFramePr>
        <p:xfrm>
          <a:off x="262847" y="182168"/>
          <a:ext cx="11832781" cy="6455357"/>
        </p:xfrm>
        <a:graphic>
          <a:graphicData uri="http://schemas.openxmlformats.org/drawingml/2006/table">
            <a:tbl>
              <a:tblPr firstRow="1" firstCol="1" bandRow="1">
                <a:tableStyleId>{F2DE63D5-997A-4646-A377-4702673A728D}</a:tableStyleId>
              </a:tblPr>
              <a:tblGrid>
                <a:gridCol w="2471045">
                  <a:extLst>
                    <a:ext uri="{9D8B030D-6E8A-4147-A177-3AD203B41FA5}">
                      <a16:colId xmlns:a16="http://schemas.microsoft.com/office/drawing/2014/main" val="3232339905"/>
                    </a:ext>
                  </a:extLst>
                </a:gridCol>
                <a:gridCol w="2809933">
                  <a:extLst>
                    <a:ext uri="{9D8B030D-6E8A-4147-A177-3AD203B41FA5}">
                      <a16:colId xmlns:a16="http://schemas.microsoft.com/office/drawing/2014/main" val="44010304"/>
                    </a:ext>
                  </a:extLst>
                </a:gridCol>
                <a:gridCol w="6551803">
                  <a:extLst>
                    <a:ext uri="{9D8B030D-6E8A-4147-A177-3AD203B41FA5}">
                      <a16:colId xmlns:a16="http://schemas.microsoft.com/office/drawing/2014/main" val="3650708311"/>
                    </a:ext>
                  </a:extLst>
                </a:gridCol>
              </a:tblGrid>
              <a:tr h="421781">
                <a:tc>
                  <a:txBody>
                    <a:bodyPr/>
                    <a:lstStyle/>
                    <a:p>
                      <a:pPr algn="ctr">
                        <a:spcAft>
                          <a:spcPts val="0"/>
                        </a:spcAft>
                      </a:pPr>
                      <a:r>
                        <a:rPr lang="zh-TW" sz="2000" kern="0" dirty="0">
                          <a:effectLst/>
                        </a:rPr>
                        <a:t>教學設計</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zh-TW" sz="2000" kern="0" dirty="0">
                          <a:effectLst/>
                        </a:rPr>
                        <a:t>教學活動</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zh-TW" sz="2000" kern="0" dirty="0">
                          <a:effectLst/>
                        </a:rPr>
                        <a:t>活動內容</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18280507"/>
                  </a:ext>
                </a:extLst>
              </a:tr>
              <a:tr h="1057778">
                <a:tc rowSpan="2">
                  <a:txBody>
                    <a:bodyPr/>
                    <a:lstStyle/>
                    <a:p>
                      <a:pPr>
                        <a:spcAft>
                          <a:spcPts val="0"/>
                        </a:spcAft>
                      </a:pPr>
                      <a:r>
                        <a:rPr lang="zh-TW" sz="2400" b="0" kern="100" dirty="0">
                          <a:solidFill>
                            <a:srgbClr val="C00000"/>
                          </a:solidFill>
                          <a:effectLst/>
                        </a:rPr>
                        <a:t>視覺化</a:t>
                      </a:r>
                      <a:r>
                        <a:rPr lang="zh-TW" sz="2400" b="0" kern="100" dirty="0" smtClean="0">
                          <a:solidFill>
                            <a:srgbClr val="C00000"/>
                          </a:solidFill>
                          <a:effectLst/>
                        </a:rPr>
                        <a:t>樣式</a:t>
                      </a:r>
                      <a:r>
                        <a:rPr lang="en-US" altLang="zh-TW" sz="2400" b="0" kern="100" dirty="0" smtClean="0">
                          <a:solidFill>
                            <a:srgbClr val="C00000"/>
                          </a:solidFill>
                          <a:effectLst/>
                        </a:rPr>
                        <a:t/>
                      </a:r>
                      <a:br>
                        <a:rPr lang="en-US" altLang="zh-TW" sz="2400" b="0" kern="100" dirty="0" smtClean="0">
                          <a:solidFill>
                            <a:srgbClr val="C00000"/>
                          </a:solidFill>
                          <a:effectLst/>
                        </a:rPr>
                      </a:br>
                      <a:r>
                        <a:rPr lang="zh-TW" sz="2400" b="0" kern="100" dirty="0" smtClean="0">
                          <a:solidFill>
                            <a:srgbClr val="C00000"/>
                          </a:solidFill>
                          <a:effectLst/>
                        </a:rPr>
                        <a:t>展示</a:t>
                      </a:r>
                      <a:r>
                        <a:rPr lang="zh-TW" sz="2400" b="0" kern="100" dirty="0">
                          <a:solidFill>
                            <a:srgbClr val="C00000"/>
                          </a:solidFill>
                          <a:effectLst/>
                        </a:rPr>
                        <a:t>與操作</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引發學生動機</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自動化音樂演奏</a:t>
                      </a:r>
                      <a:endParaRPr lang="zh-TW" sz="2000" kern="100" dirty="0">
                        <a:effectLst/>
                      </a:endParaRPr>
                    </a:p>
                    <a:p>
                      <a:pPr>
                        <a:spcAft>
                          <a:spcPts val="0"/>
                        </a:spcAft>
                      </a:pPr>
                      <a:r>
                        <a:rPr lang="zh-TW" sz="2000" kern="0" dirty="0">
                          <a:effectLst/>
                        </a:rPr>
                        <a:t>自動演奏鋼琴與音樂盒音樂欣賞</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73631260"/>
                  </a:ext>
                </a:extLst>
              </a:tr>
              <a:tr h="705186">
                <a:tc vMerge="1">
                  <a:txBody>
                    <a:bodyPr/>
                    <a:lstStyle/>
                    <a:p>
                      <a:endParaRPr lang="zh-TW" altLang="en-US"/>
                    </a:p>
                  </a:txBody>
                  <a:tcPr/>
                </a:tc>
                <a:tc>
                  <a:txBody>
                    <a:bodyPr/>
                    <a:lstStyle/>
                    <a:p>
                      <a:pPr>
                        <a:spcAft>
                          <a:spcPts val="0"/>
                        </a:spcAft>
                      </a:pPr>
                      <a:r>
                        <a:rPr lang="zh-TW" sz="2000" kern="0" dirty="0">
                          <a:effectLst/>
                        </a:rPr>
                        <a:t>提問與討論</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引導學生思考如何自動演奏</a:t>
                      </a:r>
                      <a:r>
                        <a:rPr lang="en-US" sz="2000" kern="0">
                          <a:effectLst/>
                        </a:rPr>
                        <a:t>-</a:t>
                      </a:r>
                      <a:endParaRPr lang="zh-TW" sz="2000" kern="100">
                        <a:effectLst/>
                      </a:endParaRPr>
                    </a:p>
                    <a:p>
                      <a:pPr>
                        <a:spcAft>
                          <a:spcPts val="0"/>
                        </a:spcAft>
                      </a:pPr>
                      <a:r>
                        <a:rPr lang="zh-TW" sz="2000" kern="0">
                          <a:effectLst/>
                        </a:rPr>
                        <a:t>自動化音樂演奏的原理與發展</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590375905"/>
                  </a:ext>
                </a:extLst>
              </a:tr>
              <a:tr h="352592">
                <a:tc rowSpan="3">
                  <a:txBody>
                    <a:bodyPr/>
                    <a:lstStyle/>
                    <a:p>
                      <a:pPr>
                        <a:spcAft>
                          <a:spcPts val="0"/>
                        </a:spcAft>
                      </a:pPr>
                      <a:r>
                        <a:rPr lang="zh-TW" sz="2400" b="0" kern="100" dirty="0" smtClean="0">
                          <a:solidFill>
                            <a:srgbClr val="C00000"/>
                          </a:solidFill>
                          <a:effectLst/>
                        </a:rPr>
                        <a:t>運算</a:t>
                      </a:r>
                      <a:r>
                        <a:rPr lang="zh-TW" altLang="en-US" sz="2400" b="0" kern="100" dirty="0" smtClean="0">
                          <a:solidFill>
                            <a:srgbClr val="C00000"/>
                          </a:solidFill>
                          <a:effectLst/>
                        </a:rPr>
                        <a:t>思維</a:t>
                      </a:r>
                      <a:r>
                        <a:rPr lang="zh-TW" sz="2400" b="0" kern="100" dirty="0" smtClean="0">
                          <a:solidFill>
                            <a:srgbClr val="C00000"/>
                          </a:solidFill>
                          <a:effectLst/>
                        </a:rPr>
                        <a:t>視覺化</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識譜與演唱</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引導學生思考人類唱歌的歷程</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438218471"/>
                  </a:ext>
                </a:extLst>
              </a:tr>
              <a:tr h="352592">
                <a:tc vMerge="1">
                  <a:txBody>
                    <a:bodyPr/>
                    <a:lstStyle/>
                    <a:p>
                      <a:endParaRPr lang="zh-TW" altLang="en-US"/>
                    </a:p>
                  </a:txBody>
                  <a:tcPr/>
                </a:tc>
                <a:tc>
                  <a:txBody>
                    <a:bodyPr/>
                    <a:lstStyle/>
                    <a:p>
                      <a:pPr>
                        <a:spcAft>
                          <a:spcPts val="0"/>
                        </a:spcAft>
                      </a:pPr>
                      <a:r>
                        <a:rPr lang="zh-TW" sz="2000" kern="0" dirty="0">
                          <a:effectLst/>
                        </a:rPr>
                        <a:t>樂句結構分析</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學習單</a:t>
                      </a:r>
                      <a:r>
                        <a:rPr lang="en-US" sz="2000" kern="0" dirty="0">
                          <a:effectLst/>
                        </a:rPr>
                        <a:t>-</a:t>
                      </a:r>
                      <a:r>
                        <a:rPr lang="zh-TW" sz="2000" kern="0" dirty="0">
                          <a:effectLst/>
                        </a:rPr>
                        <a:t>標示樂句名稱</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50657338"/>
                  </a:ext>
                </a:extLst>
              </a:tr>
              <a:tr h="352592">
                <a:tc vMerge="1">
                  <a:txBody>
                    <a:bodyPr/>
                    <a:lstStyle/>
                    <a:p>
                      <a:endParaRPr lang="zh-TW" altLang="en-US"/>
                    </a:p>
                  </a:txBody>
                  <a:tcPr/>
                </a:tc>
                <a:tc>
                  <a:txBody>
                    <a:bodyPr/>
                    <a:lstStyle/>
                    <a:p>
                      <a:pPr>
                        <a:spcAft>
                          <a:spcPts val="0"/>
                        </a:spcAft>
                      </a:pPr>
                      <a:r>
                        <a:rPr lang="zh-TW" sz="2000" kern="0">
                          <a:effectLst/>
                        </a:rPr>
                        <a:t>樂句與函式對應</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範例程式操作</a:t>
                      </a:r>
                      <a:r>
                        <a:rPr lang="en-US" sz="2000" kern="0" dirty="0">
                          <a:effectLst/>
                        </a:rPr>
                        <a:t>-</a:t>
                      </a:r>
                      <a:r>
                        <a:rPr lang="zh-TW" sz="2000" kern="0" dirty="0">
                          <a:effectLst/>
                        </a:rPr>
                        <a:t>播放樂句函式</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2455351431"/>
                  </a:ext>
                </a:extLst>
              </a:tr>
              <a:tr h="1057778">
                <a:tc>
                  <a:txBody>
                    <a:bodyPr/>
                    <a:lstStyle/>
                    <a:p>
                      <a:pPr>
                        <a:spcAft>
                          <a:spcPts val="0"/>
                        </a:spcAft>
                      </a:pPr>
                      <a:r>
                        <a:rPr lang="zh-TW" sz="2400" b="0" kern="100" dirty="0">
                          <a:solidFill>
                            <a:srgbClr val="C00000"/>
                          </a:solidFill>
                          <a:effectLst/>
                        </a:rPr>
                        <a:t>程式概念說明</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函式概念與說明</a:t>
                      </a:r>
                      <a:endParaRPr lang="zh-TW" sz="2000" kern="100">
                        <a:effectLst/>
                      </a:endParaRPr>
                    </a:p>
                    <a:p>
                      <a:pPr>
                        <a:spcAft>
                          <a:spcPts val="0"/>
                        </a:spcAft>
                      </a:pPr>
                      <a:r>
                        <a:rPr lang="zh-TW" sz="2000" kern="0">
                          <a:effectLst/>
                        </a:rPr>
                        <a:t>控制流程概念與說明</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範例程式操作</a:t>
                      </a:r>
                      <a:r>
                        <a:rPr lang="en-US" sz="2000" kern="0">
                          <a:effectLst/>
                        </a:rPr>
                        <a:t>-</a:t>
                      </a:r>
                      <a:r>
                        <a:rPr lang="zh-TW" sz="2000" kern="0">
                          <a:effectLst/>
                        </a:rPr>
                        <a:t>辨識樂句函式</a:t>
                      </a:r>
                      <a:endParaRPr lang="zh-TW" sz="2000" kern="100">
                        <a:effectLst/>
                      </a:endParaRPr>
                    </a:p>
                    <a:p>
                      <a:pPr>
                        <a:spcAft>
                          <a:spcPts val="0"/>
                        </a:spcAft>
                      </a:pPr>
                      <a:r>
                        <a:rPr lang="zh-TW" sz="2000" kern="0">
                          <a:effectLst/>
                        </a:rPr>
                        <a:t>範例程式操作</a:t>
                      </a:r>
                      <a:r>
                        <a:rPr lang="en-US" sz="2000" kern="0">
                          <a:effectLst/>
                        </a:rPr>
                        <a:t>-</a:t>
                      </a:r>
                      <a:r>
                        <a:rPr lang="zh-TW" sz="2000" kern="0">
                          <a:effectLst/>
                        </a:rPr>
                        <a:t>依樂曲演奏流程置放樂句</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17297912"/>
                  </a:ext>
                </a:extLst>
              </a:tr>
              <a:tr h="705186">
                <a:tc>
                  <a:txBody>
                    <a:bodyPr/>
                    <a:lstStyle/>
                    <a:p>
                      <a:pPr>
                        <a:spcAft>
                          <a:spcPts val="0"/>
                        </a:spcAft>
                      </a:pPr>
                      <a:r>
                        <a:rPr lang="zh-TW" sz="2400" b="0" kern="100" dirty="0">
                          <a:solidFill>
                            <a:srgbClr val="C00000"/>
                          </a:solidFill>
                          <a:effectLst/>
                        </a:rPr>
                        <a:t>語法說明</a:t>
                      </a:r>
                    </a:p>
                    <a:p>
                      <a:pPr>
                        <a:spcAft>
                          <a:spcPts val="0"/>
                        </a:spcAft>
                      </a:pPr>
                      <a:r>
                        <a:rPr lang="zh-TW" sz="2400" b="0" kern="100" dirty="0">
                          <a:solidFill>
                            <a:srgbClr val="C00000"/>
                          </a:solidFill>
                          <a:effectLst/>
                        </a:rPr>
                        <a:t>與程式實作</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提問與討論</a:t>
                      </a:r>
                      <a:r>
                        <a:rPr lang="en-US" sz="2000" kern="0">
                          <a:effectLst/>
                        </a:rPr>
                        <a:t>-</a:t>
                      </a:r>
                      <a:endParaRPr lang="zh-TW" sz="2000" kern="100">
                        <a:effectLst/>
                      </a:endParaRPr>
                    </a:p>
                    <a:p>
                      <a:pPr>
                        <a:spcAft>
                          <a:spcPts val="0"/>
                        </a:spcAft>
                      </a:pPr>
                      <a:r>
                        <a:rPr lang="zh-TW" sz="2000" kern="0">
                          <a:effectLst/>
                        </a:rPr>
                        <a:t>音符資料表示法</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引導學生思考音符代號的意義</a:t>
                      </a:r>
                      <a:endParaRPr lang="zh-TW" sz="2000" kern="100">
                        <a:effectLst/>
                      </a:endParaRPr>
                    </a:p>
                    <a:p>
                      <a:pPr>
                        <a:spcAft>
                          <a:spcPts val="0"/>
                        </a:spcAft>
                      </a:pPr>
                      <a:r>
                        <a:rPr lang="zh-TW" sz="2000" kern="0">
                          <a:effectLst/>
                        </a:rPr>
                        <a:t>學習單</a:t>
                      </a:r>
                      <a:r>
                        <a:rPr lang="en-US" sz="2000" kern="0">
                          <a:effectLst/>
                        </a:rPr>
                        <a:t>-</a:t>
                      </a:r>
                      <a:r>
                        <a:rPr lang="zh-TW" sz="2000" kern="0">
                          <a:effectLst/>
                        </a:rPr>
                        <a:t>音符資料與數值對應</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716097710"/>
                  </a:ext>
                </a:extLst>
              </a:tr>
              <a:tr h="1057778">
                <a:tc>
                  <a:txBody>
                    <a:bodyPr/>
                    <a:lstStyle/>
                    <a:p>
                      <a:pPr>
                        <a:spcAft>
                          <a:spcPts val="0"/>
                        </a:spcAft>
                      </a:pPr>
                      <a:r>
                        <a:rPr lang="zh-TW" sz="2400" b="0" kern="100" dirty="0">
                          <a:solidFill>
                            <a:srgbClr val="C00000"/>
                          </a:solidFill>
                          <a:effectLst/>
                        </a:rPr>
                        <a:t>程式創作</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兒歌實作</a:t>
                      </a:r>
                      <a:endParaRPr lang="zh-TW" sz="2000" kern="100">
                        <a:effectLst/>
                      </a:endParaRPr>
                    </a:p>
                    <a:p>
                      <a:pPr>
                        <a:spcAft>
                          <a:spcPts val="0"/>
                        </a:spcAft>
                      </a:pPr>
                      <a:r>
                        <a:rPr lang="zh-TW" sz="2000" kern="0">
                          <a:effectLst/>
                        </a:rPr>
                        <a:t>兒歌變奏曲實作</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a:effectLst/>
                        </a:rPr>
                        <a:t>範例程式操作</a:t>
                      </a:r>
                      <a:r>
                        <a:rPr lang="en-US" sz="2000" kern="0">
                          <a:effectLst/>
                        </a:rPr>
                        <a:t>-</a:t>
                      </a:r>
                      <a:r>
                        <a:rPr lang="zh-TW" sz="2000" kern="0">
                          <a:effectLst/>
                        </a:rPr>
                        <a:t>修改樂曲演奏流程、音符、樂器與演奏速度，創作變奏曲</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974336174"/>
                  </a:ext>
                </a:extLst>
              </a:tr>
              <a:tr h="352592">
                <a:tc>
                  <a:txBody>
                    <a:bodyPr/>
                    <a:lstStyle/>
                    <a:p>
                      <a:pPr>
                        <a:spcAft>
                          <a:spcPts val="0"/>
                        </a:spcAft>
                      </a:pPr>
                      <a:r>
                        <a:rPr lang="zh-TW" sz="2400" b="0" kern="100" dirty="0">
                          <a:solidFill>
                            <a:srgbClr val="C00000"/>
                          </a:solidFill>
                          <a:effectLst/>
                        </a:rPr>
                        <a:t>觀摩與討論</a:t>
                      </a:r>
                      <a:endParaRPr lang="zh-TW" sz="2400" b="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展示學生作品</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spcAft>
                          <a:spcPts val="0"/>
                        </a:spcAft>
                      </a:pPr>
                      <a:r>
                        <a:rPr lang="zh-TW" sz="2000" kern="0" dirty="0">
                          <a:effectLst/>
                        </a:rPr>
                        <a:t>觀摩與學習</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32934122"/>
                  </a:ext>
                </a:extLst>
              </a:tr>
            </a:tbl>
          </a:graphicData>
        </a:graphic>
      </p:graphicFrame>
      <p:sp>
        <p:nvSpPr>
          <p:cNvPr id="2" name="標題 1"/>
          <p:cNvSpPr>
            <a:spLocks noGrp="1"/>
          </p:cNvSpPr>
          <p:nvPr>
            <p:ph type="title"/>
          </p:nvPr>
        </p:nvSpPr>
        <p:spPr>
          <a:xfrm>
            <a:off x="9659471" y="0"/>
            <a:ext cx="2532529" cy="858104"/>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altLang="zh-TW" sz="2800" dirty="0" smtClean="0"/>
              <a:t>Instruction Design</a:t>
            </a:r>
            <a:endParaRPr lang="zh-TW" altLang="en-US" sz="2800" dirty="0"/>
          </a:p>
        </p:txBody>
      </p:sp>
    </p:spTree>
    <p:extLst>
      <p:ext uri="{BB962C8B-B14F-4D97-AF65-F5344CB8AC3E}">
        <p14:creationId xmlns:p14="http://schemas.microsoft.com/office/powerpoint/2010/main" val="21965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標題 12"/>
          <p:cNvSpPr>
            <a:spLocks noGrp="1"/>
          </p:cNvSpPr>
          <p:nvPr>
            <p:ph type="title"/>
          </p:nvPr>
        </p:nvSpPr>
        <p:spPr/>
        <p:txBody>
          <a:bodyPr/>
          <a:lstStyle/>
          <a:p>
            <a:r>
              <a:rPr lang="en-US" altLang="zh-TW" dirty="0" smtClean="0">
                <a:solidFill>
                  <a:schemeClr val="accent4"/>
                </a:solidFill>
              </a:rPr>
              <a:t>CT: </a:t>
            </a:r>
            <a:r>
              <a:rPr lang="en-US" altLang="zh-TW" dirty="0" smtClean="0">
                <a:solidFill>
                  <a:srgbClr val="00B0F0"/>
                </a:solidFill>
              </a:rPr>
              <a:t>Decomposition </a:t>
            </a:r>
            <a:r>
              <a:rPr lang="en-US" altLang="zh-TW" dirty="0" smtClean="0">
                <a:solidFill>
                  <a:schemeClr val="tx1"/>
                </a:solidFill>
              </a:rPr>
              <a:t>/</a:t>
            </a:r>
            <a:r>
              <a:rPr lang="en-US" altLang="zh-TW" dirty="0" smtClean="0">
                <a:solidFill>
                  <a:schemeClr val="accent1"/>
                </a:solidFill>
              </a:rPr>
              <a:t> Pattern Recognition</a:t>
            </a:r>
            <a:r>
              <a:rPr lang="en-US" altLang="zh-TW" dirty="0" smtClean="0">
                <a:solidFill>
                  <a:schemeClr val="tx1"/>
                </a:solidFill>
              </a:rPr>
              <a:t/>
            </a:r>
            <a:br>
              <a:rPr lang="en-US" altLang="zh-TW" dirty="0" smtClean="0">
                <a:solidFill>
                  <a:schemeClr val="tx1"/>
                </a:solidFill>
              </a:rPr>
            </a:br>
            <a:r>
              <a:rPr lang="en-US" altLang="zh-TW" dirty="0" smtClean="0">
                <a:solidFill>
                  <a:schemeClr val="tx1"/>
                </a:solidFill>
              </a:rPr>
              <a:t>Abstraction /</a:t>
            </a:r>
            <a:r>
              <a:rPr lang="en-US" altLang="zh-TW" dirty="0" smtClean="0"/>
              <a:t> Algorithm</a:t>
            </a:r>
            <a:endParaRPr lang="zh-TW" altLang="en-US" dirty="0"/>
          </a:p>
        </p:txBody>
      </p:sp>
      <p:pic>
        <p:nvPicPr>
          <p:cNvPr id="14" name="內容版面配置區 13"/>
          <p:cNvPicPr>
            <a:picLocks noGrp="1" noChangeAspect="1"/>
          </p:cNvPicPr>
          <p:nvPr>
            <p:ph idx="1"/>
          </p:nvPr>
        </p:nvPicPr>
        <p:blipFill rotWithShape="1">
          <a:blip r:embed="rId2">
            <a:extLst>
              <a:ext uri="{28A0092B-C50C-407E-A947-70E740481C1C}">
                <a14:useLocalDpi xmlns:a14="http://schemas.microsoft.com/office/drawing/2010/main" val="0"/>
              </a:ext>
            </a:extLst>
          </a:blip>
          <a:srcRect l="41916" t="20279" r="6960" b="34927"/>
          <a:stretch/>
        </p:blipFill>
        <p:spPr>
          <a:xfrm>
            <a:off x="1536281" y="2165515"/>
            <a:ext cx="8695765" cy="4294468"/>
          </a:xfrm>
        </p:spPr>
      </p:pic>
    </p:spTree>
    <p:extLst>
      <p:ext uri="{BB962C8B-B14F-4D97-AF65-F5344CB8AC3E}">
        <p14:creationId xmlns:p14="http://schemas.microsoft.com/office/powerpoint/2010/main" val="155857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標題 12"/>
          <p:cNvSpPr>
            <a:spLocks noGrp="1"/>
          </p:cNvSpPr>
          <p:nvPr>
            <p:ph type="title"/>
          </p:nvPr>
        </p:nvSpPr>
        <p:spPr/>
        <p:txBody>
          <a:bodyPr/>
          <a:lstStyle/>
          <a:p>
            <a:r>
              <a:rPr lang="en-US" altLang="zh-TW" dirty="0" smtClean="0"/>
              <a:t>CT: Decomposition / Pattern Recognition</a:t>
            </a:r>
            <a:br>
              <a:rPr lang="en-US" altLang="zh-TW" dirty="0" smtClean="0"/>
            </a:br>
            <a:r>
              <a:rPr lang="en-US" altLang="zh-TW" dirty="0" smtClean="0">
                <a:solidFill>
                  <a:schemeClr val="accent1"/>
                </a:solidFill>
              </a:rPr>
              <a:t>Abstraction</a:t>
            </a:r>
            <a:r>
              <a:rPr lang="en-US" altLang="zh-TW" dirty="0" smtClean="0"/>
              <a:t> / </a:t>
            </a:r>
            <a:r>
              <a:rPr lang="en-US" altLang="zh-TW" dirty="0" smtClean="0">
                <a:solidFill>
                  <a:schemeClr val="accent1"/>
                </a:solidFill>
              </a:rPr>
              <a:t>Algorithm</a:t>
            </a:r>
            <a:endParaRPr lang="zh-TW" altLang="en-US" dirty="0">
              <a:solidFill>
                <a:schemeClr val="accent1"/>
              </a:solidFill>
            </a:endParaRPr>
          </a:p>
        </p:txBody>
      </p:sp>
      <p:pic>
        <p:nvPicPr>
          <p:cNvPr id="6" name="內容版面配置區 13"/>
          <p:cNvPicPr>
            <a:picLocks noChangeAspect="1"/>
          </p:cNvPicPr>
          <p:nvPr/>
        </p:nvPicPr>
        <p:blipFill rotWithShape="1">
          <a:blip r:embed="rId2">
            <a:extLst>
              <a:ext uri="{28A0092B-C50C-407E-A947-70E740481C1C}">
                <a14:useLocalDpi xmlns:a14="http://schemas.microsoft.com/office/drawing/2010/main" val="0"/>
              </a:ext>
            </a:extLst>
          </a:blip>
          <a:srcRect l="2474" t="20279" r="57205" b="7071"/>
          <a:stretch/>
        </p:blipFill>
        <p:spPr>
          <a:xfrm>
            <a:off x="5821408" y="2013114"/>
            <a:ext cx="4263285" cy="4329690"/>
          </a:xfrm>
          <a:prstGeom prst="rect">
            <a:avLst/>
          </a:prstGeom>
        </p:spPr>
      </p:pic>
      <p:pic>
        <p:nvPicPr>
          <p:cNvPr id="7" name="內容版面配置區 13"/>
          <p:cNvPicPr>
            <a:picLocks noChangeAspect="1"/>
          </p:cNvPicPr>
          <p:nvPr/>
        </p:nvPicPr>
        <p:blipFill rotWithShape="1">
          <a:blip r:embed="rId2">
            <a:extLst>
              <a:ext uri="{28A0092B-C50C-407E-A947-70E740481C1C}">
                <a14:useLocalDpi xmlns:a14="http://schemas.microsoft.com/office/drawing/2010/main" val="0"/>
              </a:ext>
            </a:extLst>
          </a:blip>
          <a:srcRect l="70240" t="67523" r="17374" b="4174"/>
          <a:stretch/>
        </p:blipFill>
        <p:spPr>
          <a:xfrm>
            <a:off x="9968152" y="2174479"/>
            <a:ext cx="2063368" cy="2657497"/>
          </a:xfrm>
          <a:prstGeom prst="rect">
            <a:avLst/>
          </a:prstGeom>
        </p:spPr>
      </p:pic>
      <p:pic>
        <p:nvPicPr>
          <p:cNvPr id="8" name="內容版面配置區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63" y="2174479"/>
            <a:ext cx="5648424" cy="3196182"/>
          </a:xfrm>
          <a:prstGeom prst="rect">
            <a:avLst/>
          </a:prstGeom>
        </p:spPr>
      </p:pic>
    </p:spTree>
    <p:extLst>
      <p:ext uri="{BB962C8B-B14F-4D97-AF65-F5344CB8AC3E}">
        <p14:creationId xmlns:p14="http://schemas.microsoft.com/office/powerpoint/2010/main" val="181388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4401" y="585216"/>
            <a:ext cx="11164336" cy="1499616"/>
          </a:xfrm>
        </p:spPr>
        <p:txBody>
          <a:bodyPr>
            <a:noAutofit/>
          </a:bodyPr>
          <a:lstStyle/>
          <a:p>
            <a:r>
              <a:rPr lang="zh-TW" altLang="en-US" sz="3200" b="1" dirty="0" smtClean="0">
                <a:solidFill>
                  <a:srgbClr val="0070C0"/>
                </a:solidFill>
              </a:rPr>
              <a:t>音樂專題</a:t>
            </a:r>
            <a:r>
              <a:rPr lang="en-US" altLang="zh-TW" sz="3200" dirty="0" smtClean="0"/>
              <a:t>~</a:t>
            </a:r>
            <a:r>
              <a:rPr lang="zh-TW" altLang="en-US" sz="3200" dirty="0" smtClean="0"/>
              <a:t>引導學生分析重複樂句結構，以函式積木實作樂句，以程式流程描述樂曲進行，藉以體會模組化程式設計的概念</a:t>
            </a:r>
            <a:endParaRPr lang="zh-TW" altLang="en-US" sz="3200" dirty="0"/>
          </a:p>
        </p:txBody>
      </p:sp>
      <p:sp>
        <p:nvSpPr>
          <p:cNvPr id="8" name="內容版面配置區 7"/>
          <p:cNvSpPr>
            <a:spLocks noGrp="1"/>
          </p:cNvSpPr>
          <p:nvPr>
            <p:ph idx="1"/>
          </p:nvPr>
        </p:nvSpPr>
        <p:spPr/>
        <p:txBody>
          <a:bodyPr/>
          <a:lstStyle/>
          <a:p>
            <a:endParaRPr lang="zh-TW" altLang="en-US"/>
          </a:p>
        </p:txBody>
      </p:sp>
      <p:pic>
        <p:nvPicPr>
          <p:cNvPr id="4" name="內容版面配置區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3082"/>
            <a:ext cx="4571713" cy="4854918"/>
          </a:xfrm>
          <a:prstGeom prst="rect">
            <a:avLst/>
          </a:prstGeom>
          <a:effectLst>
            <a:outerShdw blurRad="50800" dir="14400000">
              <a:srgbClr val="000000">
                <a:alpha val="40000"/>
              </a:srgbClr>
            </a:outerShdw>
          </a:effectLst>
        </p:spPr>
      </p:pic>
      <p:sp>
        <p:nvSpPr>
          <p:cNvPr id="5" name="矩形 4"/>
          <p:cNvSpPr/>
          <p:nvPr/>
        </p:nvSpPr>
        <p:spPr>
          <a:xfrm>
            <a:off x="5619969" y="6517623"/>
            <a:ext cx="50978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uLnTx/>
                <a:uFillTx/>
                <a:latin typeface="Century Gothic" panose="020B0502020202020204"/>
                <a:ea typeface="新細明體" panose="02020500000000000000" pitchFamily="18" charset="-120"/>
                <a:cs typeface="+mn-cs"/>
                <a:hlinkClick r:id="rId3"/>
              </a:rPr>
              <a:t>https://scratch.mit.edu/projects/123769932/</a:t>
            </a:r>
            <a:endParaRPr kumimoji="0" lang="zh-TW" altLang="en-US" sz="1800" b="0" i="0" u="none" strike="noStrike" kern="1200" cap="none" spc="0" normalizeH="0" baseline="0" noProof="0" dirty="0">
              <a:ln>
                <a:noFill/>
              </a:ln>
              <a:solidFill>
                <a:prstClr val="white"/>
              </a:solidFill>
              <a:effectLst/>
              <a:uLnTx/>
              <a:uFillTx/>
              <a:latin typeface="Century Gothic" panose="020B0502020202020204"/>
              <a:ea typeface="新細明體" panose="02020500000000000000" pitchFamily="18" charset="-120"/>
              <a:cs typeface="+mn-cs"/>
            </a:endParaRPr>
          </a:p>
        </p:txBody>
      </p:sp>
      <p:pic>
        <p:nvPicPr>
          <p:cNvPr id="6" name="圖片 5">
            <a:hlinkClick r:id="rId3"/>
          </p:cNvPr>
          <p:cNvPicPr>
            <a:picLocks noChangeAspect="1"/>
          </p:cNvPicPr>
          <p:nvPr/>
        </p:nvPicPr>
        <p:blipFill>
          <a:blip r:embed="rId4"/>
          <a:stretch>
            <a:fillRect/>
          </a:stretch>
        </p:blipFill>
        <p:spPr>
          <a:xfrm>
            <a:off x="4720245" y="2003082"/>
            <a:ext cx="7358492" cy="4541154"/>
          </a:xfrm>
          <a:prstGeom prst="rect">
            <a:avLst/>
          </a:prstGeom>
        </p:spPr>
      </p:pic>
    </p:spTree>
    <p:extLst>
      <p:ext uri="{BB962C8B-B14F-4D97-AF65-F5344CB8AC3E}">
        <p14:creationId xmlns:p14="http://schemas.microsoft.com/office/powerpoint/2010/main" val="7785119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endParaRPr lang="zh-TW" altLang="en-US" dirty="0"/>
          </a:p>
        </p:txBody>
      </p:sp>
      <p:pic>
        <p:nvPicPr>
          <p:cNvPr id="4" name="圖片 3"/>
          <p:cNvPicPr>
            <a:picLocks noChangeAspect="1"/>
          </p:cNvPicPr>
          <p:nvPr/>
        </p:nvPicPr>
        <p:blipFill>
          <a:blip r:embed="rId2"/>
          <a:stretch>
            <a:fillRect/>
          </a:stretch>
        </p:blipFill>
        <p:spPr>
          <a:xfrm>
            <a:off x="-8663" y="0"/>
            <a:ext cx="6627204" cy="3566447"/>
          </a:xfrm>
          <a:prstGeom prst="rect">
            <a:avLst/>
          </a:prstGeom>
        </p:spPr>
      </p:pic>
      <p:pic>
        <p:nvPicPr>
          <p:cNvPr id="5" name="圖片 4"/>
          <p:cNvPicPr>
            <a:picLocks noChangeAspect="1"/>
          </p:cNvPicPr>
          <p:nvPr/>
        </p:nvPicPr>
        <p:blipFill>
          <a:blip r:embed="rId3"/>
          <a:stretch>
            <a:fillRect/>
          </a:stretch>
        </p:blipFill>
        <p:spPr>
          <a:xfrm>
            <a:off x="6600445" y="-33775"/>
            <a:ext cx="5591555" cy="3600223"/>
          </a:xfrm>
          <a:prstGeom prst="rect">
            <a:avLst/>
          </a:prstGeom>
        </p:spPr>
      </p:pic>
      <p:pic>
        <p:nvPicPr>
          <p:cNvPr id="6" name="圖片 5"/>
          <p:cNvPicPr>
            <a:picLocks noChangeAspect="1"/>
          </p:cNvPicPr>
          <p:nvPr/>
        </p:nvPicPr>
        <p:blipFill>
          <a:blip r:embed="rId4"/>
          <a:stretch>
            <a:fillRect/>
          </a:stretch>
        </p:blipFill>
        <p:spPr>
          <a:xfrm>
            <a:off x="0" y="3600222"/>
            <a:ext cx="5786543" cy="3257778"/>
          </a:xfrm>
          <a:prstGeom prst="rect">
            <a:avLst/>
          </a:prstGeom>
        </p:spPr>
      </p:pic>
      <p:pic>
        <p:nvPicPr>
          <p:cNvPr id="7" name="圖片 6"/>
          <p:cNvPicPr>
            <a:picLocks noChangeAspect="1"/>
          </p:cNvPicPr>
          <p:nvPr/>
        </p:nvPicPr>
        <p:blipFill>
          <a:blip r:embed="rId5"/>
          <a:stretch>
            <a:fillRect/>
          </a:stretch>
        </p:blipFill>
        <p:spPr>
          <a:xfrm>
            <a:off x="5786542" y="3600222"/>
            <a:ext cx="1524000" cy="2562225"/>
          </a:xfrm>
          <a:prstGeom prst="rect">
            <a:avLst/>
          </a:prstGeom>
        </p:spPr>
      </p:pic>
      <p:pic>
        <p:nvPicPr>
          <p:cNvPr id="8" name="內容版面配置區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7694" y="3600222"/>
            <a:ext cx="4774306" cy="5070060"/>
          </a:xfrm>
          <a:prstGeom prst="rect">
            <a:avLst/>
          </a:prstGeom>
          <a:effectLst>
            <a:outerShdw blurRad="50800" dir="14400000">
              <a:srgbClr val="000000">
                <a:alpha val="40000"/>
              </a:srgbClr>
            </a:outerShdw>
          </a:effectLst>
        </p:spPr>
      </p:pic>
      <p:sp>
        <p:nvSpPr>
          <p:cNvPr id="9" name="標題 1"/>
          <p:cNvSpPr txBox="1">
            <a:spLocks/>
          </p:cNvSpPr>
          <p:nvPr/>
        </p:nvSpPr>
        <p:spPr>
          <a:xfrm>
            <a:off x="1" y="2909512"/>
            <a:ext cx="12192000" cy="85810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TW" sz="2800" dirty="0" smtClean="0"/>
              <a:t>CT Process</a:t>
            </a:r>
            <a:endParaRPr lang="zh-TW" altLang="en-US" sz="2800" dirty="0"/>
          </a:p>
        </p:txBody>
      </p:sp>
    </p:spTree>
    <p:extLst>
      <p:ext uri="{BB962C8B-B14F-4D97-AF65-F5344CB8AC3E}">
        <p14:creationId xmlns:p14="http://schemas.microsoft.com/office/powerpoint/2010/main" val="275657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24128" y="585216"/>
            <a:ext cx="10709068" cy="1499616"/>
          </a:xfrm>
        </p:spPr>
        <p:txBody>
          <a:bodyPr>
            <a:normAutofit/>
          </a:bodyPr>
          <a:lstStyle/>
          <a:p>
            <a:r>
              <a:rPr lang="zh-TW" altLang="zh-TW" sz="4000" dirty="0" smtClean="0"/>
              <a:t>碎形</a:t>
            </a:r>
            <a:r>
              <a:rPr lang="en-US" altLang="zh-TW" sz="4000" dirty="0" smtClean="0"/>
              <a:t>~</a:t>
            </a:r>
            <a:r>
              <a:rPr lang="zh-TW" altLang="zh-TW" sz="4000" dirty="0" smtClean="0"/>
              <a:t>尋找大自然的密碼 </a:t>
            </a:r>
            <a:r>
              <a:rPr lang="en-US" altLang="zh-TW" sz="4000" dirty="0" smtClean="0"/>
              <a:t/>
            </a:r>
            <a:br>
              <a:rPr lang="en-US" altLang="zh-TW" sz="4000" dirty="0" smtClean="0"/>
            </a:br>
            <a:r>
              <a:rPr lang="en-US" altLang="zh-TW" sz="4000" dirty="0" smtClean="0"/>
              <a:t>Fractals – code in nature</a:t>
            </a:r>
            <a:endParaRPr lang="zh-TW" altLang="en-US" sz="4000" dirty="0"/>
          </a:p>
        </p:txBody>
      </p:sp>
      <p:sp>
        <p:nvSpPr>
          <p:cNvPr id="3" name="內容版面配置區 2"/>
          <p:cNvSpPr>
            <a:spLocks noGrp="1"/>
          </p:cNvSpPr>
          <p:nvPr>
            <p:ph idx="1"/>
          </p:nvPr>
        </p:nvSpPr>
        <p:spPr>
          <a:xfrm>
            <a:off x="7015714" y="5920765"/>
            <a:ext cx="5245768" cy="1496920"/>
          </a:xfrm>
        </p:spPr>
        <p:txBody>
          <a:bodyPr>
            <a:normAutofit/>
          </a:bodyPr>
          <a:lstStyle/>
          <a:p>
            <a:pPr marL="355600" indent="-355600">
              <a:buFont typeface="Wingdings" panose="05000000000000000000" pitchFamily="2" charset="2"/>
              <a:buChar char="n"/>
            </a:pPr>
            <a:r>
              <a:rPr lang="zh-TW" altLang="en-US" sz="2400" dirty="0" smtClean="0">
                <a:solidFill>
                  <a:schemeClr val="accent1"/>
                </a:solidFill>
              </a:rPr>
              <a:t>透過碎</a:t>
            </a:r>
            <a:r>
              <a:rPr lang="zh-TW" altLang="en-US" sz="2400" dirty="0">
                <a:solidFill>
                  <a:schemeClr val="accent1"/>
                </a:solidFill>
              </a:rPr>
              <a:t>形自我相似</a:t>
            </a:r>
            <a:r>
              <a:rPr lang="zh-TW" altLang="en-US" sz="2400" dirty="0" smtClean="0">
                <a:solidFill>
                  <a:schemeClr val="accent1"/>
                </a:solidFill>
              </a:rPr>
              <a:t>性建</a:t>
            </a:r>
            <a:r>
              <a:rPr lang="zh-TW" altLang="en-US" sz="2400" dirty="0">
                <a:solidFill>
                  <a:schemeClr val="accent1"/>
                </a:solidFill>
              </a:rPr>
              <a:t>構</a:t>
            </a:r>
            <a:r>
              <a:rPr lang="zh-TW" altLang="en-US" sz="2400" dirty="0" smtClean="0">
                <a:solidFill>
                  <a:schemeClr val="accent1"/>
                </a:solidFill>
              </a:rPr>
              <a:t>體驗</a:t>
            </a:r>
            <a:endParaRPr lang="en-US" altLang="zh-TW" sz="2400" dirty="0" smtClean="0">
              <a:solidFill>
                <a:schemeClr val="accent1"/>
              </a:solidFill>
            </a:endParaRPr>
          </a:p>
          <a:p>
            <a:pPr marL="355600" indent="-355600">
              <a:buFont typeface="Wingdings" panose="05000000000000000000" pitchFamily="2" charset="2"/>
              <a:buChar char="n"/>
            </a:pPr>
            <a:r>
              <a:rPr lang="zh-TW" altLang="en-US" sz="2400" dirty="0" smtClean="0">
                <a:solidFill>
                  <a:schemeClr val="accent1"/>
                </a:solidFill>
              </a:rPr>
              <a:t>體會</a:t>
            </a:r>
            <a:r>
              <a:rPr lang="zh-TW" altLang="en-US" sz="2400" dirty="0">
                <a:solidFill>
                  <a:schemeClr val="accent1"/>
                </a:solidFill>
              </a:rPr>
              <a:t>遞迴函式的</a:t>
            </a:r>
            <a:r>
              <a:rPr lang="zh-TW" altLang="en-US" sz="2400" dirty="0" smtClean="0">
                <a:solidFill>
                  <a:schemeClr val="accent1"/>
                </a:solidFill>
              </a:rPr>
              <a:t>抽象概念</a:t>
            </a:r>
          </a:p>
        </p:txBody>
      </p:sp>
      <p:pic>
        <p:nvPicPr>
          <p:cNvPr id="7" name="Picture 2" descr="https://www.learner.org/courses/mathilluminated/images/units/5/314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031" y="2680897"/>
            <a:ext cx="5250451" cy="252637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861503" y="5923607"/>
            <a:ext cx="6096000" cy="830997"/>
          </a:xfrm>
          <a:prstGeom prst="rect">
            <a:avLst/>
          </a:prstGeom>
        </p:spPr>
        <p:txBody>
          <a:bodyPr>
            <a:spAutoFit/>
          </a:bodyPr>
          <a:lstStyle/>
          <a:p>
            <a:pPr marL="355600" indent="-355600">
              <a:buFont typeface="Wingdings" panose="05000000000000000000" pitchFamily="2" charset="2"/>
              <a:buChar char="n"/>
            </a:pPr>
            <a:r>
              <a:rPr lang="zh-TW" altLang="en-US" sz="2400" dirty="0">
                <a:solidFill>
                  <a:schemeClr val="accent1"/>
                </a:solidFill>
              </a:rPr>
              <a:t>引導學生觀察多種碎形圖形的產生規則</a:t>
            </a:r>
            <a:endParaRPr lang="en-US" altLang="zh-TW" sz="2400" dirty="0">
              <a:solidFill>
                <a:schemeClr val="accent1"/>
              </a:solidFill>
            </a:endParaRPr>
          </a:p>
          <a:p>
            <a:pPr marL="355600" indent="-355600">
              <a:buFont typeface="Wingdings" panose="05000000000000000000" pitchFamily="2" charset="2"/>
              <a:buChar char="n"/>
            </a:pPr>
            <a:r>
              <a:rPr lang="zh-TW" altLang="en-US" sz="2400" dirty="0">
                <a:solidFill>
                  <a:schemeClr val="accent1"/>
                </a:solidFill>
              </a:rPr>
              <a:t>尋找圖形樣式</a:t>
            </a:r>
            <a:endParaRPr lang="en-US" altLang="zh-TW" sz="2400" dirty="0">
              <a:solidFill>
                <a:schemeClr val="accent1"/>
              </a:solidFill>
            </a:endParaRPr>
          </a:p>
        </p:txBody>
      </p:sp>
      <p:pic>
        <p:nvPicPr>
          <p:cNvPr id="9" name="圖片 8"/>
          <p:cNvPicPr/>
          <p:nvPr/>
        </p:nvPicPr>
        <p:blipFill>
          <a:blip r:embed="rId3">
            <a:extLst>
              <a:ext uri="{28A0092B-C50C-407E-A947-70E740481C1C}">
                <a14:useLocalDpi xmlns:a14="http://schemas.microsoft.com/office/drawing/2010/main" val="0"/>
              </a:ext>
            </a:extLst>
          </a:blip>
          <a:stretch>
            <a:fillRect/>
          </a:stretch>
        </p:blipFill>
        <p:spPr>
          <a:xfrm>
            <a:off x="7112519" y="2423905"/>
            <a:ext cx="3581148" cy="3157787"/>
          </a:xfrm>
          <a:prstGeom prst="rect">
            <a:avLst/>
          </a:prstGeom>
        </p:spPr>
      </p:pic>
      <p:pic>
        <p:nvPicPr>
          <p:cNvPr id="10" name="圖片 9"/>
          <p:cNvPicPr/>
          <p:nvPr/>
        </p:nvPicPr>
        <p:blipFill rotWithShape="1">
          <a:blip r:embed="rId4"/>
          <a:srcRect l="2357" t="2351" r="1934" b="2810"/>
          <a:stretch/>
        </p:blipFill>
        <p:spPr>
          <a:xfrm>
            <a:off x="7112519" y="187431"/>
            <a:ext cx="3581148" cy="2016754"/>
          </a:xfrm>
          <a:prstGeom prst="rect">
            <a:avLst/>
          </a:prstGeom>
        </p:spPr>
      </p:pic>
      <p:sp>
        <p:nvSpPr>
          <p:cNvPr id="11" name="矩形 10"/>
          <p:cNvSpPr/>
          <p:nvPr/>
        </p:nvSpPr>
        <p:spPr>
          <a:xfrm>
            <a:off x="1053849" y="281197"/>
            <a:ext cx="2855654" cy="369332"/>
          </a:xfrm>
          <a:prstGeom prst="rect">
            <a:avLst/>
          </a:prstGeom>
        </p:spPr>
        <p:txBody>
          <a:bodyPr wrap="none">
            <a:spAutoFit/>
          </a:bodyPr>
          <a:lstStyle/>
          <a:p>
            <a:r>
              <a:rPr lang="zh-TW" altLang="en-US" dirty="0">
                <a:hlinkClick r:id="rId5"/>
              </a:rPr>
              <a:t>http://ct.fg.tp.edu.tw/?p=65</a:t>
            </a:r>
            <a:endParaRPr lang="zh-TW" altLang="en-US" dirty="0"/>
          </a:p>
        </p:txBody>
      </p:sp>
    </p:spTree>
    <p:extLst>
      <p:ext uri="{BB962C8B-B14F-4D97-AF65-F5344CB8AC3E}">
        <p14:creationId xmlns:p14="http://schemas.microsoft.com/office/powerpoint/2010/main" val="34833281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stretch>
            <a:fillRect/>
          </a:stretch>
        </p:blipFill>
        <p:spPr>
          <a:xfrm>
            <a:off x="6066201" y="3255068"/>
            <a:ext cx="4689187" cy="3395931"/>
          </a:xfrm>
          <a:prstGeom prst="rect">
            <a:avLst/>
          </a:prstGeom>
        </p:spPr>
      </p:pic>
      <p:pic>
        <p:nvPicPr>
          <p:cNvPr id="7" name="圖片 6"/>
          <p:cNvPicPr>
            <a:picLocks noChangeAspect="1"/>
          </p:cNvPicPr>
          <p:nvPr/>
        </p:nvPicPr>
        <p:blipFill>
          <a:blip r:embed="rId3"/>
          <a:stretch>
            <a:fillRect/>
          </a:stretch>
        </p:blipFill>
        <p:spPr>
          <a:xfrm>
            <a:off x="420446" y="3521354"/>
            <a:ext cx="4544926" cy="3246992"/>
          </a:xfrm>
          <a:prstGeom prst="rect">
            <a:avLst/>
          </a:prstGeom>
        </p:spPr>
      </p:pic>
      <p:pic>
        <p:nvPicPr>
          <p:cNvPr id="8" name="圖片 7"/>
          <p:cNvPicPr>
            <a:picLocks noChangeAspect="1"/>
          </p:cNvPicPr>
          <p:nvPr/>
        </p:nvPicPr>
        <p:blipFill>
          <a:blip r:embed="rId4"/>
          <a:stretch>
            <a:fillRect/>
          </a:stretch>
        </p:blipFill>
        <p:spPr>
          <a:xfrm>
            <a:off x="5711952" y="278082"/>
            <a:ext cx="4828032" cy="2976986"/>
          </a:xfrm>
          <a:prstGeom prst="rect">
            <a:avLst/>
          </a:prstGeom>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9" y="135089"/>
            <a:ext cx="5074920" cy="1234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722" y="1369134"/>
            <a:ext cx="3297862" cy="100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356" y="2355694"/>
            <a:ext cx="3530497" cy="1249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9561456" y="993193"/>
            <a:ext cx="2566536" cy="338554"/>
          </a:xfrm>
          <a:prstGeom prst="rect">
            <a:avLst/>
          </a:prstGeom>
        </p:spPr>
        <p:txBody>
          <a:bodyPr wrap="none">
            <a:spAutoFit/>
          </a:bodyPr>
          <a:lstStyle/>
          <a:p>
            <a:r>
              <a:rPr lang="zh-TW" altLang="en-US" sz="1600" dirty="0">
                <a:solidFill>
                  <a:srgbClr val="00B0F0"/>
                </a:solidFill>
              </a:rPr>
              <a:t>http://ct.fg.tp.edu.tw/?p=65</a:t>
            </a:r>
          </a:p>
        </p:txBody>
      </p:sp>
      <p:sp>
        <p:nvSpPr>
          <p:cNvPr id="12" name="標題 1"/>
          <p:cNvSpPr>
            <a:spLocks noGrp="1"/>
          </p:cNvSpPr>
          <p:nvPr>
            <p:ph type="title"/>
          </p:nvPr>
        </p:nvSpPr>
        <p:spPr>
          <a:xfrm>
            <a:off x="9595463" y="135089"/>
            <a:ext cx="2532529" cy="858104"/>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altLang="zh-TW" sz="2800" dirty="0" smtClean="0"/>
              <a:t>Instruction Design</a:t>
            </a:r>
            <a:endParaRPr lang="zh-TW" altLang="en-US" sz="2800" dirty="0"/>
          </a:p>
        </p:txBody>
      </p:sp>
    </p:spTree>
    <p:extLst>
      <p:ext uri="{BB962C8B-B14F-4D97-AF65-F5344CB8AC3E}">
        <p14:creationId xmlns:p14="http://schemas.microsoft.com/office/powerpoint/2010/main" val="13645355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6000" dirty="0" smtClean="0"/>
              <a:t>Outline</a:t>
            </a:r>
            <a:endParaRPr lang="zh-TW" altLang="en-US" sz="6000" dirty="0"/>
          </a:p>
        </p:txBody>
      </p:sp>
      <p:sp>
        <p:nvSpPr>
          <p:cNvPr id="3" name="內容版面配置區 2"/>
          <p:cNvSpPr>
            <a:spLocks noGrp="1"/>
          </p:cNvSpPr>
          <p:nvPr>
            <p:ph idx="1"/>
          </p:nvPr>
        </p:nvSpPr>
        <p:spPr/>
        <p:txBody>
          <a:bodyPr>
            <a:normAutofit/>
          </a:bodyPr>
          <a:lstStyle/>
          <a:p>
            <a:pPr marL="447675" indent="-447675">
              <a:buFont typeface="Wingdings" panose="05000000000000000000" pitchFamily="2" charset="2"/>
              <a:buChar char="p"/>
              <a:tabLst>
                <a:tab pos="630238" algn="l"/>
              </a:tabLst>
            </a:pPr>
            <a:r>
              <a:rPr lang="zh-TW" altLang="en-US" sz="3200" dirty="0" smtClean="0"/>
              <a:t>資訊科技教育發展</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運算思維概念與教學重點</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生活中的運算與思考</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t>運算思維導向課程設計</a:t>
            </a:r>
            <a:endParaRPr lang="en-US" altLang="zh-TW" sz="3200" dirty="0" smtClean="0"/>
          </a:p>
          <a:p>
            <a:pPr marL="447675" indent="-447675">
              <a:buFont typeface="Wingdings" panose="05000000000000000000" pitchFamily="2" charset="2"/>
              <a:buChar char="p"/>
              <a:tabLst>
                <a:tab pos="630238" algn="l"/>
              </a:tabLst>
            </a:pPr>
            <a:r>
              <a:rPr lang="zh-TW" altLang="en-US" sz="3200" dirty="0" smtClean="0">
                <a:solidFill>
                  <a:srgbClr val="C00000"/>
                </a:solidFill>
              </a:rPr>
              <a:t>運算思維教材資源</a:t>
            </a:r>
            <a:endParaRPr lang="zh-TW" altLang="en-US" sz="3200" dirty="0">
              <a:solidFill>
                <a:srgbClr val="C00000"/>
              </a:solidFill>
            </a:endParaRPr>
          </a:p>
        </p:txBody>
      </p:sp>
      <p:pic>
        <p:nvPicPr>
          <p:cNvPr id="5" name="圖片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tretch>
            <a:fillRect/>
          </a:stretch>
        </p:blipFill>
        <p:spPr>
          <a:xfrm>
            <a:off x="7105726" y="1572767"/>
            <a:ext cx="4370833" cy="4370833"/>
          </a:xfrm>
          <a:prstGeom prst="rect">
            <a:avLst/>
          </a:prstGeom>
        </p:spPr>
      </p:pic>
    </p:spTree>
    <p:extLst>
      <p:ext uri="{BB962C8B-B14F-4D97-AF65-F5344CB8AC3E}">
        <p14:creationId xmlns:p14="http://schemas.microsoft.com/office/powerpoint/2010/main" val="13380426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960137"/>
            <a:ext cx="7635240" cy="1463040"/>
          </a:xfrm>
        </p:spPr>
        <p:txBody>
          <a:bodyPr>
            <a:noAutofit/>
          </a:bodyPr>
          <a:lstStyle/>
          <a:p>
            <a:r>
              <a:rPr lang="en-US" altLang="zh-TW" sz="3600" dirty="0"/>
              <a:t>Incorporate computational thinking (CT) </a:t>
            </a:r>
            <a:r>
              <a:rPr lang="en-US" altLang="zh-TW" sz="3600" dirty="0" smtClean="0"/>
              <a:t/>
            </a:r>
            <a:br>
              <a:rPr lang="en-US" altLang="zh-TW" sz="3600" dirty="0" smtClean="0"/>
            </a:br>
            <a:r>
              <a:rPr lang="en-US" altLang="zh-TW" sz="3600" dirty="0" smtClean="0"/>
              <a:t>into </a:t>
            </a:r>
            <a:r>
              <a:rPr lang="en-US" altLang="zh-TW" sz="3600" dirty="0"/>
              <a:t>your </a:t>
            </a:r>
            <a:r>
              <a:rPr lang="en-US" altLang="zh-TW" sz="3600" dirty="0" smtClean="0"/>
              <a:t>curriculum</a:t>
            </a:r>
            <a:endParaRPr lang="zh-TW" altLang="en-US" sz="4800" dirty="0">
              <a:effectLst>
                <a:outerShdw blurRad="38100" dist="38100" dir="2700000" algn="tl">
                  <a:srgbClr val="000000">
                    <a:alpha val="43137"/>
                  </a:srgbClr>
                </a:outerShdw>
              </a:effectLst>
              <a:ea typeface="微軟正黑體" panose="020B0604030504040204" pitchFamily="34" charset="-120"/>
            </a:endParaRPr>
          </a:p>
        </p:txBody>
      </p:sp>
      <p:sp>
        <p:nvSpPr>
          <p:cNvPr id="3" name="矩形 2"/>
          <p:cNvSpPr/>
          <p:nvPr/>
        </p:nvSpPr>
        <p:spPr>
          <a:xfrm>
            <a:off x="8833669" y="5183825"/>
            <a:ext cx="2980379" cy="1015663"/>
          </a:xfrm>
          <a:prstGeom prst="rect">
            <a:avLst/>
          </a:prstGeom>
        </p:spPr>
        <p:txBody>
          <a:bodyPr wrap="square">
            <a:spAutoFit/>
          </a:bodyPr>
          <a:lstStyle/>
          <a:p>
            <a:r>
              <a:rPr lang="en-US" altLang="zh-TW" sz="6000" cap="all" spc="200" dirty="0">
                <a:solidFill>
                  <a:schemeClr val="tx1">
                    <a:lumMod val="95000"/>
                    <a:lumOff val="5000"/>
                  </a:schemeClr>
                </a:solidFill>
                <a:latin typeface="+mj-lt"/>
                <a:ea typeface="+mj-ea"/>
                <a:cs typeface="+mj-cs"/>
              </a:rPr>
              <a:t>materials </a:t>
            </a:r>
            <a:endParaRPr lang="zh-TW" altLang="en-US" sz="6000" cap="all" spc="200" dirty="0">
              <a:solidFill>
                <a:schemeClr val="tx1">
                  <a:lumMod val="95000"/>
                  <a:lumOff val="5000"/>
                </a:schemeClr>
              </a:solidFill>
              <a:latin typeface="+mj-lt"/>
              <a:ea typeface="+mj-ea"/>
              <a:cs typeface="+mj-cs"/>
            </a:endParaRPr>
          </a:p>
        </p:txBody>
      </p:sp>
    </p:spTree>
    <p:extLst>
      <p:ext uri="{BB962C8B-B14F-4D97-AF65-F5344CB8AC3E}">
        <p14:creationId xmlns:p14="http://schemas.microsoft.com/office/powerpoint/2010/main" val="37558036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solidFill>
                  <a:schemeClr val="tx1"/>
                </a:solidFill>
                <a:latin typeface="+mn-lt"/>
                <a:ea typeface="+mn-ea"/>
                <a:cs typeface="+mn-cs"/>
              </a:rPr>
              <a:t>Computational Thinking for Educators</a:t>
            </a:r>
            <a:endParaRPr lang="zh-TW" altLang="en-US" sz="3600" dirty="0">
              <a:solidFill>
                <a:schemeClr val="tx1"/>
              </a:solidFill>
              <a:latin typeface="+mn-lt"/>
              <a:ea typeface="+mn-ea"/>
              <a:cs typeface="+mn-cs"/>
            </a:endParaRPr>
          </a:p>
        </p:txBody>
      </p:sp>
      <p:sp>
        <p:nvSpPr>
          <p:cNvPr id="4" name="內容版面配置區 3"/>
          <p:cNvSpPr>
            <a:spLocks noGrp="1"/>
          </p:cNvSpPr>
          <p:nvPr>
            <p:ph idx="1"/>
          </p:nvPr>
        </p:nvSpPr>
        <p:spPr/>
        <p:txBody>
          <a:bodyPr/>
          <a:lstStyle/>
          <a:p>
            <a:endParaRPr lang="zh-TW" altLang="en-US"/>
          </a:p>
        </p:txBody>
      </p:sp>
      <p:sp>
        <p:nvSpPr>
          <p:cNvPr id="5" name="矩形 4"/>
          <p:cNvSpPr/>
          <p:nvPr/>
        </p:nvSpPr>
        <p:spPr>
          <a:xfrm>
            <a:off x="1753545" y="6309360"/>
            <a:ext cx="7951391" cy="369332"/>
          </a:xfrm>
          <a:prstGeom prst="rect">
            <a:avLst/>
          </a:prstGeom>
        </p:spPr>
        <p:txBody>
          <a:bodyPr wrap="none">
            <a:spAutoFit/>
          </a:bodyPr>
          <a:lstStyle/>
          <a:p>
            <a:r>
              <a:rPr lang="zh-TW" altLang="en-US" dirty="0">
                <a:solidFill>
                  <a:srgbClr val="C00000"/>
                </a:solidFill>
                <a:hlinkClick r:id="rId2"/>
              </a:rPr>
              <a:t>https://computationalthinkingcourse.withgoogle.com/course?use_last_location=true</a:t>
            </a:r>
            <a:endParaRPr lang="zh-TW" altLang="en-US" dirty="0">
              <a:solidFill>
                <a:srgbClr val="C00000"/>
              </a:solidFill>
            </a:endParaRPr>
          </a:p>
        </p:txBody>
      </p:sp>
      <p:pic>
        <p:nvPicPr>
          <p:cNvPr id="6" name="圖片 5"/>
          <p:cNvPicPr>
            <a:picLocks noChangeAspect="1"/>
          </p:cNvPicPr>
          <p:nvPr/>
        </p:nvPicPr>
        <p:blipFill rotWithShape="1">
          <a:blip r:embed="rId3"/>
          <a:srcRect t="8333" b="11979"/>
          <a:stretch/>
        </p:blipFill>
        <p:spPr>
          <a:xfrm>
            <a:off x="1024128" y="1733346"/>
            <a:ext cx="10058400" cy="4506399"/>
          </a:xfrm>
          <a:prstGeom prst="rect">
            <a:avLst/>
          </a:prstGeom>
        </p:spPr>
      </p:pic>
    </p:spTree>
    <p:extLst>
      <p:ext uri="{BB962C8B-B14F-4D97-AF65-F5344CB8AC3E}">
        <p14:creationId xmlns:p14="http://schemas.microsoft.com/office/powerpoint/2010/main" val="254836726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noFill/>
          <a:ln>
            <a:noFill/>
          </a:ln>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altLang="zh-TW" sz="3600" dirty="0" smtClean="0">
                <a:solidFill>
                  <a:schemeClr val="tx1"/>
                </a:solidFill>
              </a:rPr>
              <a:t>Anybody </a:t>
            </a:r>
            <a:r>
              <a:rPr lang="en-US" altLang="zh-TW" sz="3600" b="1" dirty="0" smtClean="0">
                <a:solidFill>
                  <a:schemeClr val="tx1"/>
                </a:solidFill>
              </a:rPr>
              <a:t>can</a:t>
            </a:r>
            <a:r>
              <a:rPr lang="en-US" altLang="zh-TW" sz="3600" dirty="0" smtClean="0">
                <a:solidFill>
                  <a:schemeClr val="tx1"/>
                </a:solidFill>
              </a:rPr>
              <a:t> learn computer science</a:t>
            </a:r>
            <a:endParaRPr lang="zh-TW" altLang="en-US" sz="3600" dirty="0">
              <a:solidFill>
                <a:schemeClr val="tx1"/>
              </a:solidFill>
            </a:endParaRPr>
          </a:p>
        </p:txBody>
      </p:sp>
      <p:sp>
        <p:nvSpPr>
          <p:cNvPr id="3" name="內容版面配置區 2"/>
          <p:cNvSpPr>
            <a:spLocks noGrp="1"/>
          </p:cNvSpPr>
          <p:nvPr>
            <p:ph idx="1"/>
          </p:nvPr>
        </p:nvSpPr>
        <p:spPr/>
        <p:txBody>
          <a:bodyPr/>
          <a:lstStyle/>
          <a:p>
            <a:endParaRPr lang="zh-TW"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156" r="1619" b="10965"/>
          <a:stretch/>
        </p:blipFill>
        <p:spPr bwMode="auto">
          <a:xfrm>
            <a:off x="1050941" y="1792783"/>
            <a:ext cx="9997504" cy="5009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1024128" y="635002"/>
            <a:ext cx="1825500" cy="369332"/>
          </a:xfrm>
          <a:prstGeom prst="rect">
            <a:avLst/>
          </a:prstGeom>
        </p:spPr>
        <p:txBody>
          <a:bodyPr wrap="none">
            <a:spAutoFit/>
          </a:bodyPr>
          <a:lstStyle/>
          <a:p>
            <a:r>
              <a:rPr lang="en-US" altLang="zh-TW" dirty="0">
                <a:solidFill>
                  <a:srgbClr val="C00000"/>
                </a:solidFill>
                <a:hlinkClick r:id="rId3"/>
              </a:rPr>
              <a:t>https://code.org/</a:t>
            </a:r>
            <a:endParaRPr lang="zh-TW" altLang="en-US" dirty="0">
              <a:solidFill>
                <a:srgbClr val="C00000"/>
              </a:solidFill>
            </a:endParaRPr>
          </a:p>
        </p:txBody>
      </p:sp>
    </p:spTree>
    <p:extLst>
      <p:ext uri="{BB962C8B-B14F-4D97-AF65-F5344CB8AC3E}">
        <p14:creationId xmlns:p14="http://schemas.microsoft.com/office/powerpoint/2010/main" val="2833796106"/>
      </p:ext>
    </p:extLst>
  </p:cSld>
  <p:clrMapOvr>
    <a:masterClrMapping/>
  </p:clrMapOvr>
  <mc:AlternateContent xmlns:mc="http://schemas.openxmlformats.org/markup-compatibility/2006" xmlns:p14="http://schemas.microsoft.com/office/powerpoint/2010/main">
    <mc:Choice Requires="p14">
      <p:transition spd="med" p14:dur="700" advTm="1559">
        <p:fade/>
      </p:transition>
    </mc:Choice>
    <mc:Fallback xmlns="">
      <p:transition spd="med" advTm="1559">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Unplugged Computational Thinking</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1024128" y="1792224"/>
            <a:ext cx="9875520" cy="4935155"/>
          </a:xfrm>
          <a:prstGeom prst="rect">
            <a:avLst/>
          </a:prstGeom>
        </p:spPr>
      </p:pic>
      <p:sp>
        <p:nvSpPr>
          <p:cNvPr id="5" name="矩形 4"/>
          <p:cNvSpPr/>
          <p:nvPr/>
        </p:nvSpPr>
        <p:spPr>
          <a:xfrm>
            <a:off x="1024128" y="464558"/>
            <a:ext cx="4603889" cy="369332"/>
          </a:xfrm>
          <a:prstGeom prst="rect">
            <a:avLst/>
          </a:prstGeom>
        </p:spPr>
        <p:txBody>
          <a:bodyPr wrap="none">
            <a:spAutoFit/>
          </a:bodyPr>
          <a:lstStyle/>
          <a:p>
            <a:r>
              <a:rPr lang="zh-TW" altLang="en-US" dirty="0">
                <a:hlinkClick r:id="rId3"/>
              </a:rPr>
              <a:t>https://code.org/curriculum/course3/1/Teacher</a:t>
            </a:r>
            <a:endParaRPr lang="zh-TW" altLang="en-US" dirty="0"/>
          </a:p>
        </p:txBody>
      </p:sp>
    </p:spTree>
    <p:extLst>
      <p:ext uri="{BB962C8B-B14F-4D97-AF65-F5344CB8AC3E}">
        <p14:creationId xmlns:p14="http://schemas.microsoft.com/office/powerpoint/2010/main" val="13314726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4" name="圖片 3"/>
          <p:cNvPicPr>
            <a:picLocks noChangeAspect="1"/>
          </p:cNvPicPr>
          <p:nvPr/>
        </p:nvPicPr>
        <p:blipFill>
          <a:blip r:embed="rId2"/>
          <a:stretch>
            <a:fillRect/>
          </a:stretch>
        </p:blipFill>
        <p:spPr>
          <a:xfrm>
            <a:off x="4140942" y="387477"/>
            <a:ext cx="7802264" cy="6470523"/>
          </a:xfrm>
          <a:prstGeom prst="rect">
            <a:avLst/>
          </a:prstGeom>
        </p:spPr>
      </p:pic>
      <p:pic>
        <p:nvPicPr>
          <p:cNvPr id="14340" name="Picture 4" descr="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775" y="85301"/>
            <a:ext cx="3749167" cy="2499445"/>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7257756" y="400550"/>
            <a:ext cx="4603889" cy="369332"/>
          </a:xfrm>
          <a:prstGeom prst="rect">
            <a:avLst/>
          </a:prstGeom>
        </p:spPr>
        <p:txBody>
          <a:bodyPr wrap="none">
            <a:spAutoFit/>
          </a:bodyPr>
          <a:lstStyle/>
          <a:p>
            <a:r>
              <a:rPr lang="zh-TW" altLang="en-US" dirty="0">
                <a:hlinkClick r:id="rId4"/>
              </a:rPr>
              <a:t>https://code.org/curriculum/course3/1/Teacher</a:t>
            </a:r>
            <a:endParaRPr lang="zh-TW" altLang="en-US" dirty="0"/>
          </a:p>
        </p:txBody>
      </p:sp>
    </p:spTree>
    <p:extLst>
      <p:ext uri="{BB962C8B-B14F-4D97-AF65-F5344CB8AC3E}">
        <p14:creationId xmlns:p14="http://schemas.microsoft.com/office/powerpoint/2010/main" val="8121397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hlinkClick r:id="rId2"/>
          </p:cNvPr>
          <p:cNvPicPr>
            <a:picLocks noChangeAspect="1"/>
          </p:cNvPicPr>
          <p:nvPr/>
        </p:nvPicPr>
        <p:blipFill rotWithShape="1">
          <a:blip r:embed="rId3"/>
          <a:srcRect t="4035" b="7076"/>
          <a:stretch/>
        </p:blipFill>
        <p:spPr>
          <a:xfrm>
            <a:off x="594360" y="1900427"/>
            <a:ext cx="6952489" cy="3476245"/>
          </a:xfrm>
          <a:prstGeom prst="rect">
            <a:avLst/>
          </a:prstGeom>
        </p:spPr>
      </p:pic>
      <p:sp>
        <p:nvSpPr>
          <p:cNvPr id="2" name="標題 1"/>
          <p:cNvSpPr>
            <a:spLocks noGrp="1"/>
          </p:cNvSpPr>
          <p:nvPr>
            <p:ph type="title"/>
          </p:nvPr>
        </p:nvSpPr>
        <p:spPr/>
        <p:txBody>
          <a:bodyPr>
            <a:normAutofit/>
          </a:bodyPr>
          <a:lstStyle/>
          <a:p>
            <a:r>
              <a:rPr lang="zh-TW" altLang="en-US" sz="4400" dirty="0" smtClean="0"/>
              <a:t>教育部 運算思維推動計畫</a:t>
            </a:r>
            <a:endParaRPr lang="zh-TW" altLang="en-US" sz="4400" dirty="0"/>
          </a:p>
        </p:txBody>
      </p:sp>
      <p:sp>
        <p:nvSpPr>
          <p:cNvPr id="5" name="矩形 4"/>
          <p:cNvSpPr/>
          <p:nvPr/>
        </p:nvSpPr>
        <p:spPr>
          <a:xfrm>
            <a:off x="1024128" y="385161"/>
            <a:ext cx="3940887" cy="400110"/>
          </a:xfrm>
          <a:prstGeom prst="rect">
            <a:avLst/>
          </a:prstGeom>
        </p:spPr>
        <p:txBody>
          <a:bodyPr wrap="none">
            <a:spAutoFit/>
          </a:bodyPr>
          <a:lstStyle/>
          <a:p>
            <a:r>
              <a:rPr lang="zh-TW" altLang="en-US" sz="2000" dirty="0">
                <a:hlinkClick r:id="rId4"/>
              </a:rPr>
              <a:t>http://compthinking.csie.ntnu.edu.tw/</a:t>
            </a:r>
            <a:endParaRPr lang="zh-TW" altLang="en-US" sz="2000" dirty="0"/>
          </a:p>
        </p:txBody>
      </p:sp>
      <p:pic>
        <p:nvPicPr>
          <p:cNvPr id="6" name="圖片 5"/>
          <p:cNvPicPr>
            <a:picLocks noChangeAspect="1"/>
          </p:cNvPicPr>
          <p:nvPr/>
        </p:nvPicPr>
        <p:blipFill>
          <a:blip r:embed="rId5"/>
          <a:stretch>
            <a:fillRect/>
          </a:stretch>
        </p:blipFill>
        <p:spPr>
          <a:xfrm>
            <a:off x="7704270" y="173736"/>
            <a:ext cx="4487730" cy="6582527"/>
          </a:xfrm>
          <a:prstGeom prst="rect">
            <a:avLst/>
          </a:prstGeom>
        </p:spPr>
      </p:pic>
    </p:spTree>
    <p:extLst>
      <p:ext uri="{BB962C8B-B14F-4D97-AF65-F5344CB8AC3E}">
        <p14:creationId xmlns:p14="http://schemas.microsoft.com/office/powerpoint/2010/main" val="29661199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Computer science course design with CT</a:t>
            </a:r>
            <a:endParaRPr lang="zh-TW" altLang="en-US" dirty="0"/>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024128" y="1641572"/>
            <a:ext cx="10287000" cy="5159777"/>
          </a:xfrm>
          <a:prstGeom prst="rect">
            <a:avLst/>
          </a:prstGeom>
        </p:spPr>
      </p:pic>
      <p:sp>
        <p:nvSpPr>
          <p:cNvPr id="5" name="矩形 4"/>
          <p:cNvSpPr/>
          <p:nvPr/>
        </p:nvSpPr>
        <p:spPr>
          <a:xfrm>
            <a:off x="1024128" y="502151"/>
            <a:ext cx="2233688" cy="369332"/>
          </a:xfrm>
          <a:prstGeom prst="rect">
            <a:avLst/>
          </a:prstGeom>
        </p:spPr>
        <p:txBody>
          <a:bodyPr wrap="none">
            <a:spAutoFit/>
          </a:bodyPr>
          <a:lstStyle/>
          <a:p>
            <a:r>
              <a:rPr lang="zh-TW" altLang="en-US" dirty="0">
                <a:hlinkClick r:id="rId3"/>
              </a:rPr>
              <a:t>http://ct.fg.tp.edu.tw/</a:t>
            </a:r>
            <a:endParaRPr lang="zh-TW" altLang="en-US" dirty="0"/>
          </a:p>
        </p:txBody>
      </p:sp>
      <p:sp>
        <p:nvSpPr>
          <p:cNvPr id="6" name="Rectangle 1"/>
          <p:cNvSpPr>
            <a:spLocks noChangeArrowheads="1"/>
          </p:cNvSpPr>
          <p:nvPr/>
        </p:nvSpPr>
        <p:spPr bwMode="auto">
          <a:xfrm>
            <a:off x="1207008" y="3141188"/>
            <a:ext cx="9921240" cy="2308324"/>
          </a:xfrm>
          <a:prstGeom prst="rect">
            <a:avLst/>
          </a:prstGeom>
          <a:solidFill>
            <a:srgbClr val="FFFFFF">
              <a:alpha val="45000"/>
            </a:srgb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400" b="0" i="0" u="none" strike="noStrike" cap="none" normalizeH="0" baseline="0" dirty="0" smtClean="0">
                <a:ln>
                  <a:noFill/>
                </a:ln>
                <a:solidFill>
                  <a:srgbClr val="333333"/>
                </a:solidFill>
                <a:effectLst/>
                <a:latin typeface="微軟正黑體" panose="020B0604030504040204" pitchFamily="34" charset="-120"/>
                <a:ea typeface="微軟正黑體" panose="020B0604030504040204" pitchFamily="34" charset="-120"/>
              </a:rPr>
              <a:t>為了讓所有資訊教育工作者更能了解運算思維與資訊科學教育的內涵，我們從2017年5月起架設本課程分享網站，邀請一群對資訊教育有熱情的專家、學者與中小學教師，嘗試為運算思維導向資訊課程設計進行分享、改作、實戰、修正與再分享。歡迎每一位和我們有共同理想的教育工作者</a:t>
            </a:r>
            <a:r>
              <a:rPr kumimoji="0" lang="zh-TW" altLang="en-US" sz="2400" b="0" i="0" u="none" strike="noStrike" cap="none" normalizeH="0" baseline="0" dirty="0" smtClean="0">
                <a:ln>
                  <a:noFill/>
                </a:ln>
                <a:solidFill>
                  <a:srgbClr val="333333"/>
                </a:solidFill>
                <a:effectLst/>
                <a:latin typeface="微軟正黑體" panose="020B0604030504040204" pitchFamily="34" charset="-120"/>
                <a:ea typeface="微軟正黑體" panose="020B0604030504040204" pitchFamily="34" charset="-120"/>
              </a:rPr>
              <a:t>加入我們</a:t>
            </a:r>
            <a:r>
              <a:rPr kumimoji="0" lang="zh-TW" altLang="zh-TW" sz="2400" b="0" i="0" u="none" strike="noStrike" cap="none" normalizeH="0" baseline="0" dirty="0" smtClean="0">
                <a:ln>
                  <a:noFill/>
                </a:ln>
                <a:solidFill>
                  <a:srgbClr val="333333"/>
                </a:solidFill>
                <a:effectLst/>
                <a:latin typeface="微軟正黑體" panose="020B0604030504040204" pitchFamily="34" charset="-120"/>
                <a:ea typeface="微軟正黑體" panose="020B0604030504040204" pitchFamily="34" charset="-120"/>
              </a:rPr>
              <a:t>。您可以下載任何一份教案與教材，針對不同的學習者進行教材改寫，並用相同方式</a:t>
            </a:r>
            <a:r>
              <a:rPr lang="zh-TW" altLang="en-US" sz="2400" dirty="0" smtClean="0">
                <a:solidFill>
                  <a:srgbClr val="333333"/>
                </a:solidFill>
                <a:latin typeface="微軟正黑體" panose="020B0604030504040204" pitchFamily="34" charset="-120"/>
                <a:ea typeface="微軟正黑體" panose="020B0604030504040204" pitchFamily="34" charset="-120"/>
              </a:rPr>
              <a:t>分享</a:t>
            </a:r>
            <a:endParaRPr kumimoji="0" lang="zh-TW" altLang="zh-TW" sz="1200" b="0" i="0" u="none" strike="noStrike" cap="none" normalizeH="0" baseline="0" dirty="0" smtClean="0">
              <a:ln>
                <a:noFill/>
              </a:ln>
              <a:solidFill>
                <a:schemeClr val="tx1"/>
              </a:solidFill>
              <a:effectLst/>
              <a:hlinkClick r:id="rId4"/>
            </a:endParaRPr>
          </a:p>
        </p:txBody>
      </p:sp>
      <p:pic>
        <p:nvPicPr>
          <p:cNvPr id="13314" name="Picture 2" descr="http://ct.fg.tp.edu.tw/wp-content/uploads/2017/06/cc-by-nc-sa-88x31.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3852" y="5056768"/>
            <a:ext cx="838200"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2737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1024128" y="2084832"/>
            <a:ext cx="9720073" cy="4224528"/>
          </a:xfrm>
        </p:spPr>
        <p:txBody>
          <a:bodyPr>
            <a:normAutofit fontScale="92500" lnSpcReduction="10000"/>
          </a:bodyPr>
          <a:lstStyle/>
          <a:p>
            <a:r>
              <a:rPr lang="zh-TW" altLang="en-US" dirty="0">
                <a:hlinkClick r:id="rId2"/>
              </a:rPr>
              <a:t>模組化程式設計 </a:t>
            </a:r>
            <a:r>
              <a:rPr lang="en-US" altLang="zh-TW" dirty="0">
                <a:hlinkClick r:id="rId2"/>
              </a:rPr>
              <a:t>| </a:t>
            </a:r>
            <a:r>
              <a:rPr lang="zh-TW" altLang="en-US" dirty="0">
                <a:hlinkClick r:id="rId2"/>
              </a:rPr>
              <a:t>我的音樂盒</a:t>
            </a:r>
            <a:endParaRPr lang="zh-TW" altLang="en-US" dirty="0"/>
          </a:p>
          <a:p>
            <a:r>
              <a:rPr lang="zh-TW" altLang="en-US" dirty="0" smtClean="0">
                <a:hlinkClick r:id="rId3"/>
              </a:rPr>
              <a:t>模組化</a:t>
            </a:r>
            <a:r>
              <a:rPr lang="zh-TW" altLang="en-US" dirty="0">
                <a:hlinkClick r:id="rId3"/>
              </a:rPr>
              <a:t>程式設計 </a:t>
            </a:r>
            <a:r>
              <a:rPr lang="en-US" altLang="zh-TW" dirty="0">
                <a:hlinkClick r:id="rId3"/>
              </a:rPr>
              <a:t>| </a:t>
            </a:r>
            <a:r>
              <a:rPr lang="zh-TW" altLang="en-US" dirty="0">
                <a:hlinkClick r:id="rId3"/>
              </a:rPr>
              <a:t>碎形</a:t>
            </a:r>
            <a:r>
              <a:rPr lang="en-US" altLang="zh-TW" dirty="0">
                <a:hlinkClick r:id="rId3"/>
              </a:rPr>
              <a:t>~</a:t>
            </a:r>
            <a:r>
              <a:rPr lang="zh-TW" altLang="en-US" dirty="0">
                <a:hlinkClick r:id="rId3"/>
              </a:rPr>
              <a:t>尋找大自然的</a:t>
            </a:r>
            <a:r>
              <a:rPr lang="zh-TW" altLang="en-US" dirty="0" smtClean="0">
                <a:hlinkClick r:id="rId3"/>
              </a:rPr>
              <a:t>密碼</a:t>
            </a:r>
            <a:endParaRPr lang="en-US" altLang="zh-TW" dirty="0" smtClean="0"/>
          </a:p>
          <a:p>
            <a:r>
              <a:rPr lang="zh-TW" altLang="en-US" dirty="0">
                <a:hlinkClick r:id="rId4"/>
              </a:rPr>
              <a:t>數位人文 </a:t>
            </a:r>
            <a:r>
              <a:rPr lang="en-US" altLang="zh-TW" dirty="0">
                <a:hlinkClick r:id="rId4"/>
              </a:rPr>
              <a:t>| </a:t>
            </a:r>
            <a:r>
              <a:rPr lang="zh-TW" altLang="en-US" dirty="0">
                <a:hlinkClick r:id="rId4"/>
              </a:rPr>
              <a:t>網路爬蟲、分析與</a:t>
            </a:r>
            <a:r>
              <a:rPr lang="zh-TW" altLang="en-US" dirty="0" smtClean="0">
                <a:hlinkClick r:id="rId4"/>
              </a:rPr>
              <a:t>視覺化</a:t>
            </a:r>
            <a:endParaRPr lang="en-US" altLang="zh-TW" dirty="0" smtClean="0"/>
          </a:p>
          <a:p>
            <a:r>
              <a:rPr lang="zh-TW" altLang="en-US" dirty="0">
                <a:hlinkClick r:id="rId5"/>
              </a:rPr>
              <a:t>人工智慧 </a:t>
            </a:r>
            <a:r>
              <a:rPr lang="en-US" altLang="zh-TW" dirty="0">
                <a:hlinkClick r:id="rId5"/>
              </a:rPr>
              <a:t>| </a:t>
            </a:r>
            <a:r>
              <a:rPr lang="zh-TW" altLang="en-US" dirty="0">
                <a:hlinkClick r:id="rId5"/>
              </a:rPr>
              <a:t>五子棋</a:t>
            </a:r>
            <a:r>
              <a:rPr lang="en-US" altLang="zh-TW" dirty="0">
                <a:hlinkClick r:id="rId5"/>
              </a:rPr>
              <a:t>AI</a:t>
            </a:r>
            <a:r>
              <a:rPr lang="zh-TW" altLang="en-US" dirty="0" smtClean="0">
                <a:hlinkClick r:id="rId5"/>
              </a:rPr>
              <a:t>設計</a:t>
            </a:r>
            <a:endParaRPr lang="zh-TW" altLang="en-US" dirty="0"/>
          </a:p>
          <a:p>
            <a:r>
              <a:rPr lang="zh-TW" altLang="en-US" dirty="0" smtClean="0">
                <a:hlinkClick r:id="rId6"/>
              </a:rPr>
              <a:t>資料</a:t>
            </a:r>
            <a:r>
              <a:rPr lang="zh-TW" altLang="en-US" dirty="0">
                <a:hlinkClick r:id="rId6"/>
              </a:rPr>
              <a:t>編碼 </a:t>
            </a:r>
            <a:r>
              <a:rPr lang="en-US" altLang="zh-TW" dirty="0">
                <a:hlinkClick r:id="rId6"/>
              </a:rPr>
              <a:t>| </a:t>
            </a:r>
            <a:r>
              <a:rPr lang="zh-TW" altLang="en-US" dirty="0">
                <a:hlinkClick r:id="rId6"/>
              </a:rPr>
              <a:t>看不懂的情書</a:t>
            </a:r>
            <a:endParaRPr lang="zh-TW" altLang="en-US" dirty="0"/>
          </a:p>
          <a:p>
            <a:r>
              <a:rPr lang="zh-TW" altLang="en-US" dirty="0" smtClean="0">
                <a:hlinkClick r:id="rId7"/>
              </a:rPr>
              <a:t>結構</a:t>
            </a:r>
            <a:r>
              <a:rPr lang="zh-TW" altLang="en-US" dirty="0">
                <a:hlinkClick r:id="rId7"/>
              </a:rPr>
              <a:t>化程式設計 </a:t>
            </a:r>
            <a:r>
              <a:rPr lang="en-US" altLang="zh-TW" dirty="0">
                <a:hlinkClick r:id="rId7"/>
              </a:rPr>
              <a:t>| </a:t>
            </a:r>
            <a:r>
              <a:rPr lang="zh-TW" altLang="en-US" dirty="0">
                <a:hlinkClick r:id="rId7"/>
              </a:rPr>
              <a:t>終極</a:t>
            </a:r>
            <a:r>
              <a:rPr lang="zh-TW" altLang="en-US" dirty="0" smtClean="0">
                <a:hlinkClick r:id="rId7"/>
              </a:rPr>
              <a:t>密碼</a:t>
            </a:r>
            <a:endParaRPr lang="en-US" altLang="zh-TW" dirty="0" smtClean="0"/>
          </a:p>
          <a:p>
            <a:r>
              <a:rPr lang="zh-TW" altLang="en-US" dirty="0">
                <a:hlinkClick r:id="rId8"/>
              </a:rPr>
              <a:t>資料科學 </a:t>
            </a:r>
            <a:r>
              <a:rPr lang="en-US" altLang="zh-TW" dirty="0">
                <a:hlinkClick r:id="rId8"/>
              </a:rPr>
              <a:t>| </a:t>
            </a:r>
            <a:r>
              <a:rPr lang="zh-TW" altLang="en-US" dirty="0">
                <a:hlinkClick r:id="rId8"/>
              </a:rPr>
              <a:t>演算法設計 </a:t>
            </a:r>
            <a:r>
              <a:rPr lang="en-US" altLang="zh-TW" dirty="0">
                <a:hlinkClick r:id="rId8"/>
              </a:rPr>
              <a:t>| </a:t>
            </a:r>
            <a:r>
              <a:rPr lang="zh-TW" altLang="en-US" dirty="0">
                <a:hlinkClick r:id="rId8"/>
              </a:rPr>
              <a:t>圖靈的</a:t>
            </a:r>
            <a:r>
              <a:rPr lang="zh-TW" altLang="en-US" dirty="0" smtClean="0">
                <a:hlinkClick r:id="rId8"/>
              </a:rPr>
              <a:t>紙條</a:t>
            </a:r>
            <a:endParaRPr lang="en-US" altLang="zh-TW" dirty="0" smtClean="0"/>
          </a:p>
          <a:p>
            <a:r>
              <a:rPr lang="zh-TW" altLang="en-US" dirty="0">
                <a:hlinkClick r:id="rId9"/>
              </a:rPr>
              <a:t>模組化程式設計 </a:t>
            </a:r>
            <a:r>
              <a:rPr lang="en-US" altLang="zh-TW" dirty="0">
                <a:hlinkClick r:id="rId9"/>
              </a:rPr>
              <a:t>| </a:t>
            </a:r>
            <a:r>
              <a:rPr lang="zh-TW" altLang="en-US" dirty="0">
                <a:hlinkClick r:id="rId9"/>
              </a:rPr>
              <a:t>猴子吃香蕉</a:t>
            </a:r>
            <a:endParaRPr lang="zh-TW" altLang="en-US" dirty="0"/>
          </a:p>
          <a:p>
            <a:r>
              <a:rPr lang="zh-TW" altLang="en-US" dirty="0">
                <a:hlinkClick r:id="rId10"/>
              </a:rPr>
              <a:t>程式設計專題 </a:t>
            </a:r>
            <a:r>
              <a:rPr lang="en-US" altLang="zh-TW" dirty="0">
                <a:hlinkClick r:id="rId10"/>
              </a:rPr>
              <a:t>| </a:t>
            </a:r>
            <a:r>
              <a:rPr lang="zh-TW" altLang="en-US" dirty="0">
                <a:hlinkClick r:id="rId10"/>
              </a:rPr>
              <a:t>智慧型停車格停車系統製作</a:t>
            </a:r>
            <a:endParaRPr lang="zh-TW" altLang="en-US" dirty="0"/>
          </a:p>
          <a:p>
            <a:r>
              <a:rPr lang="en-US" altLang="zh-TW" dirty="0" smtClean="0"/>
              <a:t>…</a:t>
            </a:r>
            <a:endParaRPr lang="zh-TW" altLang="en-US" dirty="0" smtClean="0"/>
          </a:p>
          <a:p>
            <a:endParaRPr lang="zh-TW" altLang="en-US" dirty="0"/>
          </a:p>
          <a:p>
            <a:endParaRPr lang="zh-TW" altLang="en-US" dirty="0"/>
          </a:p>
        </p:txBody>
      </p:sp>
      <p:pic>
        <p:nvPicPr>
          <p:cNvPr id="15364" name="Picture 4" descr="http://ct.fg.tp.edu.tw/wp-content/uploads/2017/06/Gomoku-300x215.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06967" y="4741481"/>
            <a:ext cx="2857500" cy="2047876"/>
          </a:xfrm>
          <a:prstGeom prst="rect">
            <a:avLst/>
          </a:prstGeom>
          <a:noFill/>
          <a:extLst>
            <a:ext uri="{909E8E84-426E-40DD-AFC4-6F175D3DCCD1}">
              <a14:hiddenFill xmlns:a14="http://schemas.microsoft.com/office/drawing/2010/main">
                <a:solidFill>
                  <a:srgbClr val="FFFFFF"/>
                </a:solidFill>
              </a14:hiddenFill>
            </a:ext>
          </a:extLst>
        </p:spPr>
      </p:pic>
      <p:sp>
        <p:nvSpPr>
          <p:cNvPr id="7" name="標題 1"/>
          <p:cNvSpPr txBox="1">
            <a:spLocks/>
          </p:cNvSpPr>
          <p:nvPr/>
        </p:nvSpPr>
        <p:spPr>
          <a:xfrm>
            <a:off x="987550" y="585216"/>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altLang="zh-TW" dirty="0" smtClean="0"/>
              <a:t>Computer science course design with CT</a:t>
            </a:r>
            <a:endParaRPr lang="zh-TW" altLang="en-US" dirty="0"/>
          </a:p>
        </p:txBody>
      </p:sp>
      <p:sp>
        <p:nvSpPr>
          <p:cNvPr id="8" name="矩形 7"/>
          <p:cNvSpPr/>
          <p:nvPr/>
        </p:nvSpPr>
        <p:spPr>
          <a:xfrm>
            <a:off x="1024125" y="517636"/>
            <a:ext cx="2233688" cy="369332"/>
          </a:xfrm>
          <a:prstGeom prst="rect">
            <a:avLst/>
          </a:prstGeom>
        </p:spPr>
        <p:txBody>
          <a:bodyPr wrap="none">
            <a:spAutoFit/>
          </a:bodyPr>
          <a:lstStyle/>
          <a:p>
            <a:r>
              <a:rPr lang="zh-TW" altLang="en-US" dirty="0">
                <a:hlinkClick r:id="rId12"/>
              </a:rPr>
              <a:t>http://ct.fg.tp.edu.tw/</a:t>
            </a:r>
            <a:endParaRPr lang="zh-TW" altLang="en-US" dirty="0"/>
          </a:p>
        </p:txBody>
      </p:sp>
    </p:spTree>
    <p:extLst>
      <p:ext uri="{BB962C8B-B14F-4D97-AF65-F5344CB8AC3E}">
        <p14:creationId xmlns:p14="http://schemas.microsoft.com/office/powerpoint/2010/main" val="30881692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紙飛機計畫：開放資訊教育平台</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1182636" y="1801368"/>
            <a:ext cx="9671292" cy="4866349"/>
          </a:xfrm>
          <a:prstGeom prst="rect">
            <a:avLst/>
          </a:prstGeom>
        </p:spPr>
      </p:pic>
      <p:sp>
        <p:nvSpPr>
          <p:cNvPr id="5" name="矩形 4"/>
          <p:cNvSpPr/>
          <p:nvPr/>
        </p:nvSpPr>
        <p:spPr>
          <a:xfrm>
            <a:off x="1024128" y="400550"/>
            <a:ext cx="3422668" cy="369332"/>
          </a:xfrm>
          <a:prstGeom prst="rect">
            <a:avLst/>
          </a:prstGeom>
        </p:spPr>
        <p:txBody>
          <a:bodyPr wrap="none">
            <a:spAutoFit/>
          </a:bodyPr>
          <a:lstStyle/>
          <a:p>
            <a:r>
              <a:rPr lang="zh-TW" altLang="en-US" dirty="0">
                <a:hlinkClick r:id="rId3"/>
              </a:rPr>
              <a:t>http://paperplane-tw.weebly.com/</a:t>
            </a:r>
            <a:endParaRPr lang="zh-TW" altLang="en-US" dirty="0"/>
          </a:p>
        </p:txBody>
      </p:sp>
    </p:spTree>
    <p:extLst>
      <p:ext uri="{BB962C8B-B14F-4D97-AF65-F5344CB8AC3E}">
        <p14:creationId xmlns:p14="http://schemas.microsoft.com/office/powerpoint/2010/main" val="29524614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24128" y="585216"/>
            <a:ext cx="2761488" cy="1499616"/>
          </a:xfrm>
        </p:spPr>
        <p:txBody>
          <a:bodyPr/>
          <a:lstStyle/>
          <a:p>
            <a:r>
              <a:rPr lang="zh-TW" altLang="en-US" dirty="0" smtClean="0"/>
              <a:t>演算法學畫畫</a:t>
            </a:r>
            <a:endParaRPr lang="zh-TW" altLang="en-US" dirty="0"/>
          </a:p>
        </p:txBody>
      </p:sp>
      <p:pic>
        <p:nvPicPr>
          <p:cNvPr id="4" name="圖片 3"/>
          <p:cNvPicPr>
            <a:picLocks noChangeAspect="1"/>
          </p:cNvPicPr>
          <p:nvPr/>
        </p:nvPicPr>
        <p:blipFill>
          <a:blip r:embed="rId2"/>
          <a:stretch>
            <a:fillRect/>
          </a:stretch>
        </p:blipFill>
        <p:spPr>
          <a:xfrm>
            <a:off x="3990784" y="109156"/>
            <a:ext cx="8105775" cy="66579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圖片 4"/>
          <p:cNvPicPr>
            <a:picLocks noChangeAspect="1"/>
          </p:cNvPicPr>
          <p:nvPr/>
        </p:nvPicPr>
        <p:blipFill>
          <a:blip r:embed="rId3"/>
          <a:stretch>
            <a:fillRect/>
          </a:stretch>
        </p:blipFill>
        <p:spPr>
          <a:xfrm>
            <a:off x="173736" y="4607000"/>
            <a:ext cx="5808916" cy="2160131"/>
          </a:xfrm>
          <a:prstGeom prst="rect">
            <a:avLst/>
          </a:prstGeom>
        </p:spPr>
      </p:pic>
      <p:sp>
        <p:nvSpPr>
          <p:cNvPr id="6" name="矩形 5"/>
          <p:cNvSpPr/>
          <p:nvPr/>
        </p:nvSpPr>
        <p:spPr>
          <a:xfrm>
            <a:off x="173736" y="4122158"/>
            <a:ext cx="3422668" cy="369332"/>
          </a:xfrm>
          <a:prstGeom prst="rect">
            <a:avLst/>
          </a:prstGeom>
        </p:spPr>
        <p:txBody>
          <a:bodyPr wrap="none">
            <a:spAutoFit/>
          </a:bodyPr>
          <a:lstStyle/>
          <a:p>
            <a:r>
              <a:rPr lang="zh-TW" altLang="en-US" dirty="0">
                <a:hlinkClick r:id="rId4"/>
              </a:rPr>
              <a:t>http://paperplane-tw.weebly.com/</a:t>
            </a:r>
            <a:endParaRPr lang="zh-TW" altLang="en-US" dirty="0"/>
          </a:p>
        </p:txBody>
      </p:sp>
    </p:spTree>
    <p:extLst>
      <p:ext uri="{BB962C8B-B14F-4D97-AF65-F5344CB8AC3E}">
        <p14:creationId xmlns:p14="http://schemas.microsoft.com/office/powerpoint/2010/main" val="28465699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Reference</a:t>
            </a:r>
            <a:endParaRPr lang="zh-TW" altLang="en-US" dirty="0"/>
          </a:p>
        </p:txBody>
      </p:sp>
      <p:sp>
        <p:nvSpPr>
          <p:cNvPr id="3" name="內容版面配置區 2"/>
          <p:cNvSpPr>
            <a:spLocks noGrp="1"/>
          </p:cNvSpPr>
          <p:nvPr>
            <p:ph idx="1"/>
          </p:nvPr>
        </p:nvSpPr>
        <p:spPr>
          <a:xfrm>
            <a:off x="850006" y="1893194"/>
            <a:ext cx="10573555" cy="4700789"/>
          </a:xfrm>
        </p:spPr>
        <p:txBody>
          <a:bodyPr>
            <a:noAutofit/>
          </a:bodyPr>
          <a:lstStyle/>
          <a:p>
            <a:pPr>
              <a:lnSpc>
                <a:spcPct val="120000"/>
              </a:lnSpc>
            </a:pPr>
            <a:r>
              <a:rPr lang="en-US" altLang="zh-TW" sz="1600" dirty="0">
                <a:latin typeface="Times New Roman" panose="02020603050405020304" pitchFamily="18" charset="0"/>
                <a:cs typeface="Times New Roman" panose="02020603050405020304" pitchFamily="18" charset="0"/>
              </a:rPr>
              <a:t>Barr, V., &amp; Stephenson, C. (2011). </a:t>
            </a:r>
            <a:r>
              <a:rPr lang="en-US" altLang="zh-TW" sz="1600" i="1" dirty="0">
                <a:latin typeface="Times New Roman" panose="02020603050405020304" pitchFamily="18" charset="0"/>
                <a:cs typeface="Times New Roman" panose="02020603050405020304" pitchFamily="18" charset="0"/>
              </a:rPr>
              <a:t>Bringing computational thinking to K-12: What is involved and what is the role of the computer science education community? </a:t>
            </a:r>
            <a:r>
              <a:rPr lang="en-US" altLang="zh-TW" sz="1600" dirty="0">
                <a:latin typeface="Times New Roman" panose="02020603050405020304" pitchFamily="18" charset="0"/>
                <a:cs typeface="Times New Roman" panose="02020603050405020304" pitchFamily="18" charset="0"/>
              </a:rPr>
              <a:t>ACM Inroads, 2, 48–54. Retrieve from http://www.amanyadav.org/CEP991A/wp-content/uploads/2014/08/Barr_Stephenson_2011.pdf</a:t>
            </a:r>
          </a:p>
          <a:p>
            <a:pPr>
              <a:lnSpc>
                <a:spcPct val="120000"/>
              </a:lnSpc>
            </a:pPr>
            <a:r>
              <a:rPr lang="en-US" altLang="zh-TW" sz="1600" dirty="0">
                <a:latin typeface="Times New Roman" panose="02020603050405020304" pitchFamily="18" charset="0"/>
                <a:cs typeface="Times New Roman" panose="02020603050405020304" pitchFamily="18" charset="0"/>
              </a:rPr>
              <a:t>Wing, J. M. (2006). </a:t>
            </a:r>
            <a:r>
              <a:rPr lang="en-US" altLang="zh-TW" sz="1600" i="1" dirty="0">
                <a:latin typeface="Times New Roman" panose="02020603050405020304" pitchFamily="18" charset="0"/>
                <a:cs typeface="Times New Roman" panose="02020603050405020304" pitchFamily="18" charset="0"/>
              </a:rPr>
              <a:t>Computational thinking.</a:t>
            </a:r>
            <a:r>
              <a:rPr lang="en-US" altLang="zh-TW" sz="1600" dirty="0">
                <a:latin typeface="Times New Roman" panose="02020603050405020304" pitchFamily="18" charset="0"/>
                <a:cs typeface="Times New Roman" panose="02020603050405020304" pitchFamily="18" charset="0"/>
              </a:rPr>
              <a:t> Communications of the ACM, 49(3), 33-35. Retrieve from https://www.cs.cmu.edu/~15110-s13/Wing06-ct.pdf</a:t>
            </a:r>
          </a:p>
          <a:p>
            <a:pPr>
              <a:lnSpc>
                <a:spcPct val="120000"/>
              </a:lnSpc>
            </a:pPr>
            <a:r>
              <a:rPr lang="zh-TW" altLang="en-US" sz="1600" dirty="0" smtClean="0">
                <a:latin typeface="Times New Roman" panose="02020603050405020304" pitchFamily="18" charset="0"/>
                <a:cs typeface="Times New Roman" panose="02020603050405020304" pitchFamily="18" charset="0"/>
              </a:rPr>
              <a:t>林育慈</a:t>
            </a:r>
            <a:r>
              <a:rPr lang="zh-TW" altLang="en-US" sz="1600" dirty="0">
                <a:latin typeface="Times New Roman" panose="02020603050405020304" pitchFamily="18" charset="0"/>
                <a:cs typeface="Times New Roman" panose="02020603050405020304" pitchFamily="18" charset="0"/>
              </a:rPr>
              <a:t>、吳正己（</a:t>
            </a:r>
            <a:r>
              <a:rPr lang="en-US" altLang="zh-TW" sz="1600" dirty="0">
                <a:latin typeface="Times New Roman" panose="02020603050405020304" pitchFamily="18" charset="0"/>
                <a:cs typeface="Times New Roman" panose="02020603050405020304" pitchFamily="18" charset="0"/>
              </a:rPr>
              <a:t>2016</a:t>
            </a:r>
            <a:r>
              <a:rPr lang="zh-TW" altLang="en-US" sz="1600" dirty="0">
                <a:latin typeface="Times New Roman" panose="02020603050405020304" pitchFamily="18" charset="0"/>
                <a:cs typeface="Times New Roman" panose="02020603050405020304" pitchFamily="18" charset="0"/>
              </a:rPr>
              <a:t>）。運算思維與中小學資訊科技課程。國家教育研究院教育脈動電子期刊，</a:t>
            </a:r>
            <a:r>
              <a:rPr lang="en-US" altLang="zh-TW" sz="1600" dirty="0">
                <a:latin typeface="Times New Roman" panose="02020603050405020304" pitchFamily="18" charset="0"/>
                <a:cs typeface="Times New Roman" panose="02020603050405020304" pitchFamily="18" charset="0"/>
              </a:rPr>
              <a:t>201608(6)</a:t>
            </a:r>
            <a:r>
              <a:rPr lang="zh-TW" altLang="en-US" sz="1600" dirty="0">
                <a:latin typeface="Times New Roman" panose="02020603050405020304" pitchFamily="18" charset="0"/>
                <a:cs typeface="Times New Roman" panose="02020603050405020304" pitchFamily="18" charset="0"/>
              </a:rPr>
              <a:t>。取自</a:t>
            </a:r>
            <a:r>
              <a:rPr lang="en-US" altLang="zh-TW" sz="1600" dirty="0">
                <a:latin typeface="Times New Roman" panose="02020603050405020304" pitchFamily="18" charset="0"/>
                <a:cs typeface="Times New Roman" panose="02020603050405020304" pitchFamily="18" charset="0"/>
              </a:rPr>
              <a:t>http://pulse.naer.edu.tw/Home/Content/02287aac-dc26-4ad4-b87e-2881e942dc16</a:t>
            </a:r>
          </a:p>
          <a:p>
            <a:pPr>
              <a:lnSpc>
                <a:spcPct val="120000"/>
              </a:lnSpc>
            </a:pPr>
            <a:r>
              <a:rPr lang="zh-TW" altLang="en-US" sz="1600" dirty="0" smtClean="0"/>
              <a:t>十二年</a:t>
            </a:r>
            <a:r>
              <a:rPr lang="zh-TW" altLang="en-US" sz="1600" dirty="0"/>
              <a:t>國民基本教育課程綱要總綱</a:t>
            </a:r>
            <a:r>
              <a:rPr lang="en-US" altLang="zh-TW" sz="1600" dirty="0"/>
              <a:t>(</a:t>
            </a:r>
            <a:r>
              <a:rPr lang="zh-TW" altLang="en-US" sz="1600" dirty="0"/>
              <a:t>教育部發布版</a:t>
            </a:r>
            <a:r>
              <a:rPr lang="en-US" altLang="zh-TW" sz="1600" dirty="0" smtClean="0"/>
              <a:t>)(2014.11.28)</a:t>
            </a:r>
            <a:r>
              <a:rPr lang="zh-TW" altLang="en-US" sz="1600" dirty="0" smtClean="0"/>
              <a:t>。取自</a:t>
            </a:r>
            <a:r>
              <a:rPr lang="en-US" altLang="zh-TW" sz="1600" dirty="0">
                <a:hlinkClick r:id="rId2"/>
              </a:rPr>
              <a:t>http://</a:t>
            </a:r>
            <a:r>
              <a:rPr lang="en-US" altLang="zh-TW" sz="1600" dirty="0" smtClean="0">
                <a:hlinkClick r:id="rId2"/>
              </a:rPr>
              <a:t>www.naer.edu.tw/files/15-1000-7944,c639-1.php?Lang=zh-tw</a:t>
            </a:r>
            <a:endParaRPr lang="en-US" altLang="zh-TW" sz="1600" dirty="0" smtClean="0"/>
          </a:p>
          <a:p>
            <a:pPr>
              <a:lnSpc>
                <a:spcPct val="120000"/>
              </a:lnSpc>
            </a:pPr>
            <a:r>
              <a:rPr lang="zh-TW" altLang="en-US" sz="1600" u="sng" dirty="0">
                <a:hlinkClick r:id="rId3"/>
              </a:rPr>
              <a:t>十二年國民基本教育課程綱要科技領域（草案） </a:t>
            </a:r>
            <a:r>
              <a:rPr lang="en-US" altLang="zh-TW" sz="1600" u="sng" dirty="0">
                <a:hlinkClick r:id="rId3"/>
              </a:rPr>
              <a:t>- </a:t>
            </a:r>
            <a:r>
              <a:rPr lang="zh-TW" altLang="en-US" sz="1600" u="sng" dirty="0">
                <a:hlinkClick r:id="rId3"/>
              </a:rPr>
              <a:t>國家教育</a:t>
            </a:r>
            <a:r>
              <a:rPr lang="zh-TW" altLang="en-US" sz="1600" u="sng" dirty="0" smtClean="0">
                <a:hlinkClick r:id="rId3"/>
              </a:rPr>
              <a:t>研究院</a:t>
            </a:r>
            <a:r>
              <a:rPr lang="en-US" altLang="zh-TW" sz="1600" u="sng" dirty="0" smtClean="0"/>
              <a:t>(2016.2)</a:t>
            </a:r>
            <a:r>
              <a:rPr lang="zh-TW" altLang="en-US" sz="1600" dirty="0" smtClean="0"/>
              <a:t>。取自</a:t>
            </a:r>
            <a:r>
              <a:rPr lang="en-US" altLang="zh-TW" sz="1600" dirty="0"/>
              <a:t>http://www.naer.edu.tw/ezfiles/0/1000/attach/92/pta_10229_131308_94274.pdf</a:t>
            </a:r>
            <a:endParaRPr lang="zh-TW" altLang="en-US" sz="1600" dirty="0"/>
          </a:p>
          <a:p>
            <a:pPr>
              <a:lnSpc>
                <a:spcPct val="120000"/>
              </a:lnSpc>
            </a:pPr>
            <a:endParaRPr lang="zh-TW" altLang="en-US" sz="1600" dirty="0"/>
          </a:p>
        </p:txBody>
      </p:sp>
    </p:spTree>
    <p:extLst>
      <p:ext uri="{BB962C8B-B14F-4D97-AF65-F5344CB8AC3E}">
        <p14:creationId xmlns:p14="http://schemas.microsoft.com/office/powerpoint/2010/main" val="29962484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524000" y="1624260"/>
            <a:ext cx="9144000" cy="2387600"/>
          </a:xfrm>
        </p:spPr>
        <p:txBody>
          <a:bodyPr>
            <a:normAutofit/>
          </a:bodyPr>
          <a:lstStyle/>
          <a:p>
            <a:r>
              <a:rPr lang="en-US" altLang="zh-TW" sz="9600" dirty="0" smtClean="0">
                <a:latin typeface="Giddyup Std" panose="03050402040302040404" pitchFamily="66" charset="0"/>
              </a:rPr>
              <a:t>Thank you</a:t>
            </a:r>
            <a:endParaRPr lang="zh-TW" altLang="en-US" sz="9600" dirty="0">
              <a:latin typeface="Giddyup Std" panose="03050402040302040404" pitchFamily="66" charset="0"/>
            </a:endParaRPr>
          </a:p>
        </p:txBody>
      </p:sp>
    </p:spTree>
    <p:extLst>
      <p:ext uri="{BB962C8B-B14F-4D97-AF65-F5344CB8AC3E}">
        <p14:creationId xmlns:p14="http://schemas.microsoft.com/office/powerpoint/2010/main" val="396347209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積分">
  <a:themeElements>
    <a:clrScheme name="積分">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積分">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積分">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9218</TotalTime>
  <Words>2524</Words>
  <Application>Microsoft Office PowerPoint</Application>
  <PresentationFormat>寬螢幕</PresentationFormat>
  <Paragraphs>343</Paragraphs>
  <Slides>65</Slides>
  <Notes>4</Notes>
  <HiddenSlides>0</HiddenSlides>
  <MMClips>0</MMClips>
  <ScaleCrop>false</ScaleCrop>
  <HeadingPairs>
    <vt:vector size="6" baseType="variant">
      <vt:variant>
        <vt:lpstr>使用字型</vt:lpstr>
      </vt:variant>
      <vt:variant>
        <vt:i4>18</vt:i4>
      </vt:variant>
      <vt:variant>
        <vt:lpstr>佈景主題</vt:lpstr>
      </vt:variant>
      <vt:variant>
        <vt:i4>2</vt:i4>
      </vt:variant>
      <vt:variant>
        <vt:lpstr>投影片標題</vt:lpstr>
      </vt:variant>
      <vt:variant>
        <vt:i4>65</vt:i4>
      </vt:variant>
    </vt:vector>
  </HeadingPairs>
  <TitlesOfParts>
    <vt:vector size="85" baseType="lpstr">
      <vt:lpstr>Malgun Gothic</vt:lpstr>
      <vt:lpstr>微軟正黑體</vt:lpstr>
      <vt:lpstr>新細明體</vt:lpstr>
      <vt:lpstr>標楷體</vt:lpstr>
      <vt:lpstr>Adobe Caslon Pro Bold</vt:lpstr>
      <vt:lpstr>Adobe Garamond Pro</vt:lpstr>
      <vt:lpstr>Agency FB</vt:lpstr>
      <vt:lpstr>Arial</vt:lpstr>
      <vt:lpstr>Calibri</vt:lpstr>
      <vt:lpstr>Calibri Light</vt:lpstr>
      <vt:lpstr>Century Gothic</vt:lpstr>
      <vt:lpstr>Giddyup Std</vt:lpstr>
      <vt:lpstr>Times New Roman</vt:lpstr>
      <vt:lpstr>Tw Cen MT</vt:lpstr>
      <vt:lpstr>Tw Cen MT Condensed</vt:lpstr>
      <vt:lpstr>Wingdings</vt:lpstr>
      <vt:lpstr>Wingdings 2</vt:lpstr>
      <vt:lpstr>Wingdings 3</vt:lpstr>
      <vt:lpstr>HDOfficeLightV0</vt:lpstr>
      <vt:lpstr>積分</vt:lpstr>
      <vt:lpstr> </vt:lpstr>
      <vt:lpstr>Since 1994 ~ </vt:lpstr>
      <vt:lpstr>COURSES</vt:lpstr>
      <vt:lpstr>Outline</vt:lpstr>
      <vt:lpstr>Outline</vt:lpstr>
      <vt:lpstr>我國資訊科技課程的發展</vt:lpstr>
      <vt:lpstr>各國資訊科技課程趨勢</vt:lpstr>
      <vt:lpstr>新課綱核心素養 -運算思維</vt:lpstr>
      <vt:lpstr>Outline</vt:lpstr>
      <vt:lpstr>PowerPoint 簡報</vt:lpstr>
      <vt:lpstr>PowerPoint 簡報</vt:lpstr>
      <vt:lpstr>PowerPoint 簡報</vt:lpstr>
      <vt:lpstr>Computational Thinking Concepts Guide Concepts, Definitions, and Teaching Tips</vt:lpstr>
      <vt:lpstr>Course Content</vt:lpstr>
      <vt:lpstr>Outline</vt:lpstr>
      <vt:lpstr>生活中無處不在的運算與思考</vt:lpstr>
      <vt:lpstr>PowerPoint 簡報</vt:lpstr>
      <vt:lpstr>PowerPoint 簡報</vt:lpstr>
      <vt:lpstr>APPLE Watch</vt:lpstr>
      <vt:lpstr>APPLE Watch Sensor</vt:lpstr>
      <vt:lpstr>IPHONE X  Face ID</vt:lpstr>
      <vt:lpstr>IPHONE X Sensors</vt:lpstr>
      <vt:lpstr>Social Graph</vt:lpstr>
      <vt:lpstr>六度分隔理論 Six Degrees of Separation</vt:lpstr>
      <vt:lpstr>Facebook 3.57 vs. 6 degrees OF SEPARATION (2016)</vt:lpstr>
      <vt:lpstr>Match maker</vt:lpstr>
      <vt:lpstr>Relationship</vt:lpstr>
      <vt:lpstr>matchmaker</vt:lpstr>
      <vt:lpstr>Shortest Path</vt:lpstr>
      <vt:lpstr>Shortest path &amp; Routing problem</vt:lpstr>
      <vt:lpstr>path arrangement</vt:lpstr>
      <vt:lpstr>In degree / out degree</vt:lpstr>
      <vt:lpstr>In degree / out degree</vt:lpstr>
      <vt:lpstr>path arrangement</vt:lpstr>
      <vt:lpstr>path arrangement</vt:lpstr>
      <vt:lpstr>Outline</vt:lpstr>
      <vt:lpstr>視覺化程式設計-運算思維導向教學</vt:lpstr>
      <vt:lpstr>PowerPoint 簡報</vt:lpstr>
      <vt:lpstr>PowerPoint 簡報</vt:lpstr>
      <vt:lpstr>PowerPoint 簡報</vt:lpstr>
      <vt:lpstr>PowerPoint 簡報</vt:lpstr>
      <vt:lpstr>課程設計與實施</vt:lpstr>
      <vt:lpstr>重複結構與模組化程式設計</vt:lpstr>
      <vt:lpstr>CT Course Design framework</vt:lpstr>
      <vt:lpstr>PowerPoint 簡報</vt:lpstr>
      <vt:lpstr>Instruction Design</vt:lpstr>
      <vt:lpstr>CT: Decomposition / Pattern Recognition Abstraction / Algorithm</vt:lpstr>
      <vt:lpstr>CT: Decomposition / Pattern Recognition Abstraction / Algorithm</vt:lpstr>
      <vt:lpstr>音樂專題~引導學生分析重複樂句結構，以函式積木實作樂句，以程式流程描述樂曲進行，藉以體會模組化程式設計的概念</vt:lpstr>
      <vt:lpstr>PowerPoint 簡報</vt:lpstr>
      <vt:lpstr>碎形~尋找大自然的密碼  Fractals – code in nature</vt:lpstr>
      <vt:lpstr>Instruction Design</vt:lpstr>
      <vt:lpstr>Outline</vt:lpstr>
      <vt:lpstr>Incorporate computational thinking (CT)  into your curriculum</vt:lpstr>
      <vt:lpstr>Computational Thinking for Educators</vt:lpstr>
      <vt:lpstr>Anybody can learn computer science</vt:lpstr>
      <vt:lpstr>Unplugged Computational Thinking</vt:lpstr>
      <vt:lpstr>PowerPoint 簡報</vt:lpstr>
      <vt:lpstr>教育部 運算思維推動計畫</vt:lpstr>
      <vt:lpstr>Computer science course design with CT</vt:lpstr>
      <vt:lpstr>PowerPoint 簡報</vt:lpstr>
      <vt:lpstr>紙飛機計畫：開放資訊教育平台</vt:lpstr>
      <vt:lpstr>演算法學畫畫</vt:lpstr>
      <vt:lpstr>Reference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Thinking &amp; STEM = PBL in action</dc:title>
  <dc:creator>Anny</dc:creator>
  <cp:lastModifiedBy>Windows User</cp:lastModifiedBy>
  <cp:revision>215</cp:revision>
  <dcterms:created xsi:type="dcterms:W3CDTF">2017-10-13T00:35:25Z</dcterms:created>
  <dcterms:modified xsi:type="dcterms:W3CDTF">2017-10-21T15:13:49Z</dcterms:modified>
</cp:coreProperties>
</file>