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3" r:id="rId1"/>
  </p:sldMasterIdLst>
  <p:notesMasterIdLst>
    <p:notesMasterId r:id="rId29"/>
  </p:notesMasterIdLst>
  <p:sldIdLst>
    <p:sldId id="356" r:id="rId2"/>
    <p:sldId id="364" r:id="rId3"/>
    <p:sldId id="365" r:id="rId4"/>
    <p:sldId id="370" r:id="rId5"/>
    <p:sldId id="371" r:id="rId6"/>
    <p:sldId id="359" r:id="rId7"/>
    <p:sldId id="360" r:id="rId8"/>
    <p:sldId id="361" r:id="rId9"/>
    <p:sldId id="367" r:id="rId10"/>
    <p:sldId id="362" r:id="rId11"/>
    <p:sldId id="368" r:id="rId12"/>
    <p:sldId id="363" r:id="rId13"/>
    <p:sldId id="369" r:id="rId14"/>
    <p:sldId id="381" r:id="rId15"/>
    <p:sldId id="372" r:id="rId16"/>
    <p:sldId id="373" r:id="rId17"/>
    <p:sldId id="374" r:id="rId18"/>
    <p:sldId id="376" r:id="rId19"/>
    <p:sldId id="377" r:id="rId20"/>
    <p:sldId id="378" r:id="rId21"/>
    <p:sldId id="379" r:id="rId22"/>
    <p:sldId id="380" r:id="rId23"/>
    <p:sldId id="382" r:id="rId24"/>
    <p:sldId id="386" r:id="rId25"/>
    <p:sldId id="383" r:id="rId26"/>
    <p:sldId id="384" r:id="rId27"/>
    <p:sldId id="385" r:id="rId28"/>
  </p:sldIdLst>
  <p:sldSz cx="9144000" cy="6858000" type="screen4x3"/>
  <p:notesSz cx="6858000" cy="9144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00"/>
    <a:srgbClr val="FFABAB"/>
    <a:srgbClr val="F56F7C"/>
    <a:srgbClr val="FF6D6D"/>
    <a:srgbClr val="33CC33"/>
    <a:srgbClr val="007033"/>
    <a:srgbClr val="4F81BD"/>
    <a:srgbClr val="50BC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65" autoAdjust="0"/>
  </p:normalViewPr>
  <p:slideViewPr>
    <p:cSldViewPr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7E9E94-9291-48F4-B629-1CA7B92C3B6A}" type="doc">
      <dgm:prSet loTypeId="urn:microsoft.com/office/officeart/2005/8/layout/process1" loCatId="process" qsTypeId="urn:microsoft.com/office/officeart/2005/8/quickstyle/simple1" qsCatId="simple" csTypeId="urn:microsoft.com/office/officeart/2005/8/colors/colorful1#1" csCatId="colorful" phldr="1"/>
      <dgm:spPr/>
    </dgm:pt>
    <dgm:pt modelId="{78BCA671-2A3A-4E5D-ADA0-9A3DEC492F73}">
      <dgm:prSet phldrT="[文字]"/>
      <dgm:spPr/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抓取新聞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879FCC1D-3D11-41FD-BD9C-583C64B8D190}" type="parTrans" cxnId="{781EDF90-DD99-4248-8365-BB2F902955B4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9626EB0E-4B90-4AC3-9258-95880C7D3113}" type="sibTrans" cxnId="{781EDF90-DD99-4248-8365-BB2F902955B4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E9362E22-CE7E-4C50-B8AB-481D711A453F}">
      <dgm:prSet phldrT="[文字]"/>
      <dgm:spPr/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文本分析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C3F8721E-57B3-4901-9917-F542754D9756}" type="parTrans" cxnId="{A9E7CB6A-5FF7-4B30-8A66-09D4013AE766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9755C44B-2F4F-4568-8952-87095CF8EC82}" type="sibTrans" cxnId="{A9E7CB6A-5FF7-4B30-8A66-09D4013AE766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D4665250-764E-4A66-AB90-0D2129E6D32D}">
      <dgm:prSet phldrT="[文字]"/>
      <dgm:spPr/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視覺化呈現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57602041-A802-4202-A638-DD345A9975E6}" type="parTrans" cxnId="{3E87F668-C594-415C-8938-F57289EB9FB5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45309DE7-A769-47B1-B359-D5B44B434105}" type="sibTrans" cxnId="{3E87F668-C594-415C-8938-F57289EB9FB5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1EE94F1A-A085-456A-B14E-499F37D3D4D2}" type="pres">
      <dgm:prSet presAssocID="{577E9E94-9291-48F4-B629-1CA7B92C3B6A}" presName="Name0" presStyleCnt="0">
        <dgm:presLayoutVars>
          <dgm:dir/>
          <dgm:resizeHandles val="exact"/>
        </dgm:presLayoutVars>
      </dgm:prSet>
      <dgm:spPr/>
    </dgm:pt>
    <dgm:pt modelId="{2691A025-C50E-4452-984E-94F98A84B0B0}" type="pres">
      <dgm:prSet presAssocID="{78BCA671-2A3A-4E5D-ADA0-9A3DEC492F7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4B8A215-BE9E-4D1A-BA98-ABCDE0D2E9B9}" type="pres">
      <dgm:prSet presAssocID="{9626EB0E-4B90-4AC3-9258-95880C7D3113}" presName="sibTrans" presStyleLbl="sibTrans2D1" presStyleIdx="0" presStyleCnt="2"/>
      <dgm:spPr/>
      <dgm:t>
        <a:bodyPr/>
        <a:lstStyle/>
        <a:p>
          <a:endParaRPr lang="zh-TW" altLang="en-US"/>
        </a:p>
      </dgm:t>
    </dgm:pt>
    <dgm:pt modelId="{625FB3EE-0875-4CE7-AEC7-C8B55018D3D4}" type="pres">
      <dgm:prSet presAssocID="{9626EB0E-4B90-4AC3-9258-95880C7D3113}" presName="connectorText" presStyleLbl="sibTrans2D1" presStyleIdx="0" presStyleCnt="2"/>
      <dgm:spPr/>
      <dgm:t>
        <a:bodyPr/>
        <a:lstStyle/>
        <a:p>
          <a:endParaRPr lang="zh-TW" altLang="en-US"/>
        </a:p>
      </dgm:t>
    </dgm:pt>
    <dgm:pt modelId="{D34238A5-6FD8-40D6-94DE-B263194408D6}" type="pres">
      <dgm:prSet presAssocID="{E9362E22-CE7E-4C50-B8AB-481D711A453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76A257-BD2D-41E0-A1D7-EAC1CD735C87}" type="pres">
      <dgm:prSet presAssocID="{9755C44B-2F4F-4568-8952-87095CF8EC82}" presName="sibTrans" presStyleLbl="sibTrans2D1" presStyleIdx="1" presStyleCnt="2"/>
      <dgm:spPr/>
      <dgm:t>
        <a:bodyPr/>
        <a:lstStyle/>
        <a:p>
          <a:endParaRPr lang="zh-TW" altLang="en-US"/>
        </a:p>
      </dgm:t>
    </dgm:pt>
    <dgm:pt modelId="{AD63AB50-F7A6-4852-B826-C33579BEA183}" type="pres">
      <dgm:prSet presAssocID="{9755C44B-2F4F-4568-8952-87095CF8EC82}" presName="connectorText" presStyleLbl="sibTrans2D1" presStyleIdx="1" presStyleCnt="2"/>
      <dgm:spPr/>
      <dgm:t>
        <a:bodyPr/>
        <a:lstStyle/>
        <a:p>
          <a:endParaRPr lang="zh-TW" altLang="en-US"/>
        </a:p>
      </dgm:t>
    </dgm:pt>
    <dgm:pt modelId="{5FE690BB-4E75-4D30-A783-8C17829DF484}" type="pres">
      <dgm:prSet presAssocID="{D4665250-764E-4A66-AB90-0D2129E6D32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E87F668-C594-415C-8938-F57289EB9FB5}" srcId="{577E9E94-9291-48F4-B629-1CA7B92C3B6A}" destId="{D4665250-764E-4A66-AB90-0D2129E6D32D}" srcOrd="2" destOrd="0" parTransId="{57602041-A802-4202-A638-DD345A9975E6}" sibTransId="{45309DE7-A769-47B1-B359-D5B44B434105}"/>
    <dgm:cxn modelId="{D221B9C7-5A16-4542-926A-8FF786915860}" type="presOf" srcId="{E9362E22-CE7E-4C50-B8AB-481D711A453F}" destId="{D34238A5-6FD8-40D6-94DE-B263194408D6}" srcOrd="0" destOrd="0" presId="urn:microsoft.com/office/officeart/2005/8/layout/process1"/>
    <dgm:cxn modelId="{A9E7CB6A-5FF7-4B30-8A66-09D4013AE766}" srcId="{577E9E94-9291-48F4-B629-1CA7B92C3B6A}" destId="{E9362E22-CE7E-4C50-B8AB-481D711A453F}" srcOrd="1" destOrd="0" parTransId="{C3F8721E-57B3-4901-9917-F542754D9756}" sibTransId="{9755C44B-2F4F-4568-8952-87095CF8EC82}"/>
    <dgm:cxn modelId="{781EDF90-DD99-4248-8365-BB2F902955B4}" srcId="{577E9E94-9291-48F4-B629-1CA7B92C3B6A}" destId="{78BCA671-2A3A-4E5D-ADA0-9A3DEC492F73}" srcOrd="0" destOrd="0" parTransId="{879FCC1D-3D11-41FD-BD9C-583C64B8D190}" sibTransId="{9626EB0E-4B90-4AC3-9258-95880C7D3113}"/>
    <dgm:cxn modelId="{1E51CBD8-85CA-47F9-9000-84825AA52CD0}" type="presOf" srcId="{D4665250-764E-4A66-AB90-0D2129E6D32D}" destId="{5FE690BB-4E75-4D30-A783-8C17829DF484}" srcOrd="0" destOrd="0" presId="urn:microsoft.com/office/officeart/2005/8/layout/process1"/>
    <dgm:cxn modelId="{7C9EDC32-E75D-4687-92FF-68F09CE9AF7A}" type="presOf" srcId="{9755C44B-2F4F-4568-8952-87095CF8EC82}" destId="{AD63AB50-F7A6-4852-B826-C33579BEA183}" srcOrd="1" destOrd="0" presId="urn:microsoft.com/office/officeart/2005/8/layout/process1"/>
    <dgm:cxn modelId="{FC7F06D4-5AAF-4449-AB36-2777DDAEB920}" type="presOf" srcId="{78BCA671-2A3A-4E5D-ADA0-9A3DEC492F73}" destId="{2691A025-C50E-4452-984E-94F98A84B0B0}" srcOrd="0" destOrd="0" presId="urn:microsoft.com/office/officeart/2005/8/layout/process1"/>
    <dgm:cxn modelId="{594904C4-89AC-4BDE-8AE4-706ACBB9FF3D}" type="presOf" srcId="{9626EB0E-4B90-4AC3-9258-95880C7D3113}" destId="{625FB3EE-0875-4CE7-AEC7-C8B55018D3D4}" srcOrd="1" destOrd="0" presId="urn:microsoft.com/office/officeart/2005/8/layout/process1"/>
    <dgm:cxn modelId="{2E6A0951-8B5E-4D8A-BAD3-4FDD86217FD6}" type="presOf" srcId="{9755C44B-2F4F-4568-8952-87095CF8EC82}" destId="{8376A257-BD2D-41E0-A1D7-EAC1CD735C87}" srcOrd="0" destOrd="0" presId="urn:microsoft.com/office/officeart/2005/8/layout/process1"/>
    <dgm:cxn modelId="{1FF87EBD-7DC2-4348-AA50-3FC5FD1D6142}" type="presOf" srcId="{9626EB0E-4B90-4AC3-9258-95880C7D3113}" destId="{94B8A215-BE9E-4D1A-BA98-ABCDE0D2E9B9}" srcOrd="0" destOrd="0" presId="urn:microsoft.com/office/officeart/2005/8/layout/process1"/>
    <dgm:cxn modelId="{FE1402E6-AB52-41EC-A076-F74A58ED251E}" type="presOf" srcId="{577E9E94-9291-48F4-B629-1CA7B92C3B6A}" destId="{1EE94F1A-A085-456A-B14E-499F37D3D4D2}" srcOrd="0" destOrd="0" presId="urn:microsoft.com/office/officeart/2005/8/layout/process1"/>
    <dgm:cxn modelId="{CA74A813-9F78-426B-A2D8-7ECC2BD3DF23}" type="presParOf" srcId="{1EE94F1A-A085-456A-B14E-499F37D3D4D2}" destId="{2691A025-C50E-4452-984E-94F98A84B0B0}" srcOrd="0" destOrd="0" presId="urn:microsoft.com/office/officeart/2005/8/layout/process1"/>
    <dgm:cxn modelId="{BF7A4F37-129F-49B2-BD71-1F41FB55E338}" type="presParOf" srcId="{1EE94F1A-A085-456A-B14E-499F37D3D4D2}" destId="{94B8A215-BE9E-4D1A-BA98-ABCDE0D2E9B9}" srcOrd="1" destOrd="0" presId="urn:microsoft.com/office/officeart/2005/8/layout/process1"/>
    <dgm:cxn modelId="{44C3313B-80AF-4BA8-A66A-913EC0B819DA}" type="presParOf" srcId="{94B8A215-BE9E-4D1A-BA98-ABCDE0D2E9B9}" destId="{625FB3EE-0875-4CE7-AEC7-C8B55018D3D4}" srcOrd="0" destOrd="0" presId="urn:microsoft.com/office/officeart/2005/8/layout/process1"/>
    <dgm:cxn modelId="{5DE10888-AD3B-4654-ABB9-CDCA8C222B92}" type="presParOf" srcId="{1EE94F1A-A085-456A-B14E-499F37D3D4D2}" destId="{D34238A5-6FD8-40D6-94DE-B263194408D6}" srcOrd="2" destOrd="0" presId="urn:microsoft.com/office/officeart/2005/8/layout/process1"/>
    <dgm:cxn modelId="{70862596-757B-4F40-80FA-FE0CC9CF89BA}" type="presParOf" srcId="{1EE94F1A-A085-456A-B14E-499F37D3D4D2}" destId="{8376A257-BD2D-41E0-A1D7-EAC1CD735C87}" srcOrd="3" destOrd="0" presId="urn:microsoft.com/office/officeart/2005/8/layout/process1"/>
    <dgm:cxn modelId="{D25F772F-A69E-4DBD-9B7C-46E6A03B8F77}" type="presParOf" srcId="{8376A257-BD2D-41E0-A1D7-EAC1CD735C87}" destId="{AD63AB50-F7A6-4852-B826-C33579BEA183}" srcOrd="0" destOrd="0" presId="urn:microsoft.com/office/officeart/2005/8/layout/process1"/>
    <dgm:cxn modelId="{94043D7A-6041-45B6-8B80-1611247B8E3B}" type="presParOf" srcId="{1EE94F1A-A085-456A-B14E-499F37D3D4D2}" destId="{5FE690BB-4E75-4D30-A783-8C17829DF48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7E9E94-9291-48F4-B629-1CA7B92C3B6A}" type="doc">
      <dgm:prSet loTypeId="urn:microsoft.com/office/officeart/2005/8/layout/process1" loCatId="process" qsTypeId="urn:microsoft.com/office/officeart/2005/8/quickstyle/simple1" qsCatId="simple" csTypeId="urn:microsoft.com/office/officeart/2005/8/colors/colorful1#2" csCatId="colorful" phldr="1"/>
      <dgm:spPr/>
    </dgm:pt>
    <dgm:pt modelId="{78BCA671-2A3A-4E5D-ADA0-9A3DEC492F73}">
      <dgm:prSet phldrT="[文字]"/>
      <dgm:spPr/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抓取新聞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879FCC1D-3D11-41FD-BD9C-583C64B8D190}" type="parTrans" cxnId="{781EDF90-DD99-4248-8365-BB2F902955B4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9626EB0E-4B90-4AC3-9258-95880C7D3113}" type="sibTrans" cxnId="{781EDF90-DD99-4248-8365-BB2F902955B4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E9362E22-CE7E-4C50-B8AB-481D711A453F}">
      <dgm:prSet phldrT="[文字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文本分析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C3F8721E-57B3-4901-9917-F542754D9756}" type="parTrans" cxnId="{A9E7CB6A-5FF7-4B30-8A66-09D4013AE766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9755C44B-2F4F-4568-8952-87095CF8EC82}" type="sibTrans" cxnId="{A9E7CB6A-5FF7-4B30-8A66-09D4013AE766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D4665250-764E-4A66-AB90-0D2129E6D32D}">
      <dgm:prSet phldrT="[文字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視覺化呈現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57602041-A802-4202-A638-DD345A9975E6}" type="parTrans" cxnId="{3E87F668-C594-415C-8938-F57289EB9FB5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45309DE7-A769-47B1-B359-D5B44B434105}" type="sibTrans" cxnId="{3E87F668-C594-415C-8938-F57289EB9FB5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1EE94F1A-A085-456A-B14E-499F37D3D4D2}" type="pres">
      <dgm:prSet presAssocID="{577E9E94-9291-48F4-B629-1CA7B92C3B6A}" presName="Name0" presStyleCnt="0">
        <dgm:presLayoutVars>
          <dgm:dir/>
          <dgm:resizeHandles val="exact"/>
        </dgm:presLayoutVars>
      </dgm:prSet>
      <dgm:spPr/>
    </dgm:pt>
    <dgm:pt modelId="{2691A025-C50E-4452-984E-94F98A84B0B0}" type="pres">
      <dgm:prSet presAssocID="{78BCA671-2A3A-4E5D-ADA0-9A3DEC492F7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4B8A215-BE9E-4D1A-BA98-ABCDE0D2E9B9}" type="pres">
      <dgm:prSet presAssocID="{9626EB0E-4B90-4AC3-9258-95880C7D3113}" presName="sibTrans" presStyleLbl="sibTrans2D1" presStyleIdx="0" presStyleCnt="2"/>
      <dgm:spPr/>
      <dgm:t>
        <a:bodyPr/>
        <a:lstStyle/>
        <a:p>
          <a:endParaRPr lang="zh-TW" altLang="en-US"/>
        </a:p>
      </dgm:t>
    </dgm:pt>
    <dgm:pt modelId="{625FB3EE-0875-4CE7-AEC7-C8B55018D3D4}" type="pres">
      <dgm:prSet presAssocID="{9626EB0E-4B90-4AC3-9258-95880C7D3113}" presName="connectorText" presStyleLbl="sibTrans2D1" presStyleIdx="0" presStyleCnt="2"/>
      <dgm:spPr/>
      <dgm:t>
        <a:bodyPr/>
        <a:lstStyle/>
        <a:p>
          <a:endParaRPr lang="zh-TW" altLang="en-US"/>
        </a:p>
      </dgm:t>
    </dgm:pt>
    <dgm:pt modelId="{D34238A5-6FD8-40D6-94DE-B263194408D6}" type="pres">
      <dgm:prSet presAssocID="{E9362E22-CE7E-4C50-B8AB-481D711A453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76A257-BD2D-41E0-A1D7-EAC1CD735C87}" type="pres">
      <dgm:prSet presAssocID="{9755C44B-2F4F-4568-8952-87095CF8EC82}" presName="sibTrans" presStyleLbl="sibTrans2D1" presStyleIdx="1" presStyleCnt="2"/>
      <dgm:spPr/>
      <dgm:t>
        <a:bodyPr/>
        <a:lstStyle/>
        <a:p>
          <a:endParaRPr lang="zh-TW" altLang="en-US"/>
        </a:p>
      </dgm:t>
    </dgm:pt>
    <dgm:pt modelId="{AD63AB50-F7A6-4852-B826-C33579BEA183}" type="pres">
      <dgm:prSet presAssocID="{9755C44B-2F4F-4568-8952-87095CF8EC82}" presName="connectorText" presStyleLbl="sibTrans2D1" presStyleIdx="1" presStyleCnt="2"/>
      <dgm:spPr/>
      <dgm:t>
        <a:bodyPr/>
        <a:lstStyle/>
        <a:p>
          <a:endParaRPr lang="zh-TW" altLang="en-US"/>
        </a:p>
      </dgm:t>
    </dgm:pt>
    <dgm:pt modelId="{5FE690BB-4E75-4D30-A783-8C17829DF484}" type="pres">
      <dgm:prSet presAssocID="{D4665250-764E-4A66-AB90-0D2129E6D32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E87F668-C594-415C-8938-F57289EB9FB5}" srcId="{577E9E94-9291-48F4-B629-1CA7B92C3B6A}" destId="{D4665250-764E-4A66-AB90-0D2129E6D32D}" srcOrd="2" destOrd="0" parTransId="{57602041-A802-4202-A638-DD345A9975E6}" sibTransId="{45309DE7-A769-47B1-B359-D5B44B434105}"/>
    <dgm:cxn modelId="{AFF0A681-0927-4D31-A324-5601743AA339}" type="presOf" srcId="{9626EB0E-4B90-4AC3-9258-95880C7D3113}" destId="{94B8A215-BE9E-4D1A-BA98-ABCDE0D2E9B9}" srcOrd="0" destOrd="0" presId="urn:microsoft.com/office/officeart/2005/8/layout/process1"/>
    <dgm:cxn modelId="{A9E7CB6A-5FF7-4B30-8A66-09D4013AE766}" srcId="{577E9E94-9291-48F4-B629-1CA7B92C3B6A}" destId="{E9362E22-CE7E-4C50-B8AB-481D711A453F}" srcOrd="1" destOrd="0" parTransId="{C3F8721E-57B3-4901-9917-F542754D9756}" sibTransId="{9755C44B-2F4F-4568-8952-87095CF8EC82}"/>
    <dgm:cxn modelId="{99E4AF6E-5F5D-470E-9E12-BABDCAF0689E}" type="presOf" srcId="{9755C44B-2F4F-4568-8952-87095CF8EC82}" destId="{AD63AB50-F7A6-4852-B826-C33579BEA183}" srcOrd="1" destOrd="0" presId="urn:microsoft.com/office/officeart/2005/8/layout/process1"/>
    <dgm:cxn modelId="{A1271472-D649-4B2B-B770-ACC2CC116949}" type="presOf" srcId="{9755C44B-2F4F-4568-8952-87095CF8EC82}" destId="{8376A257-BD2D-41E0-A1D7-EAC1CD735C87}" srcOrd="0" destOrd="0" presId="urn:microsoft.com/office/officeart/2005/8/layout/process1"/>
    <dgm:cxn modelId="{781EDF90-DD99-4248-8365-BB2F902955B4}" srcId="{577E9E94-9291-48F4-B629-1CA7B92C3B6A}" destId="{78BCA671-2A3A-4E5D-ADA0-9A3DEC492F73}" srcOrd="0" destOrd="0" parTransId="{879FCC1D-3D11-41FD-BD9C-583C64B8D190}" sibTransId="{9626EB0E-4B90-4AC3-9258-95880C7D3113}"/>
    <dgm:cxn modelId="{6984615F-02AD-4EF5-AF5B-FF98E92F1CA7}" type="presOf" srcId="{D4665250-764E-4A66-AB90-0D2129E6D32D}" destId="{5FE690BB-4E75-4D30-A783-8C17829DF484}" srcOrd="0" destOrd="0" presId="urn:microsoft.com/office/officeart/2005/8/layout/process1"/>
    <dgm:cxn modelId="{12D1B44D-CDDA-4AB2-A325-DF0587456424}" type="presOf" srcId="{E9362E22-CE7E-4C50-B8AB-481D711A453F}" destId="{D34238A5-6FD8-40D6-94DE-B263194408D6}" srcOrd="0" destOrd="0" presId="urn:microsoft.com/office/officeart/2005/8/layout/process1"/>
    <dgm:cxn modelId="{71A4F3F4-DEFB-43A5-B05D-F2B9A9889B0C}" type="presOf" srcId="{577E9E94-9291-48F4-B629-1CA7B92C3B6A}" destId="{1EE94F1A-A085-456A-B14E-499F37D3D4D2}" srcOrd="0" destOrd="0" presId="urn:microsoft.com/office/officeart/2005/8/layout/process1"/>
    <dgm:cxn modelId="{9A2346C3-F053-499D-8ABB-5077F1F7F606}" type="presOf" srcId="{9626EB0E-4B90-4AC3-9258-95880C7D3113}" destId="{625FB3EE-0875-4CE7-AEC7-C8B55018D3D4}" srcOrd="1" destOrd="0" presId="urn:microsoft.com/office/officeart/2005/8/layout/process1"/>
    <dgm:cxn modelId="{66165F38-A7D5-47E1-B8E4-C8F816A54ECC}" type="presOf" srcId="{78BCA671-2A3A-4E5D-ADA0-9A3DEC492F73}" destId="{2691A025-C50E-4452-984E-94F98A84B0B0}" srcOrd="0" destOrd="0" presId="urn:microsoft.com/office/officeart/2005/8/layout/process1"/>
    <dgm:cxn modelId="{AD00B27C-5860-461D-B4C5-5F156240F447}" type="presParOf" srcId="{1EE94F1A-A085-456A-B14E-499F37D3D4D2}" destId="{2691A025-C50E-4452-984E-94F98A84B0B0}" srcOrd="0" destOrd="0" presId="urn:microsoft.com/office/officeart/2005/8/layout/process1"/>
    <dgm:cxn modelId="{831D21BD-2E2B-4155-9052-C8221B1A75B4}" type="presParOf" srcId="{1EE94F1A-A085-456A-B14E-499F37D3D4D2}" destId="{94B8A215-BE9E-4D1A-BA98-ABCDE0D2E9B9}" srcOrd="1" destOrd="0" presId="urn:microsoft.com/office/officeart/2005/8/layout/process1"/>
    <dgm:cxn modelId="{51F8ACB7-D6AE-49FD-9D7E-4EDC7996463C}" type="presParOf" srcId="{94B8A215-BE9E-4D1A-BA98-ABCDE0D2E9B9}" destId="{625FB3EE-0875-4CE7-AEC7-C8B55018D3D4}" srcOrd="0" destOrd="0" presId="urn:microsoft.com/office/officeart/2005/8/layout/process1"/>
    <dgm:cxn modelId="{C7B54FED-2A0D-40E8-A1EF-67492BE9549C}" type="presParOf" srcId="{1EE94F1A-A085-456A-B14E-499F37D3D4D2}" destId="{D34238A5-6FD8-40D6-94DE-B263194408D6}" srcOrd="2" destOrd="0" presId="urn:microsoft.com/office/officeart/2005/8/layout/process1"/>
    <dgm:cxn modelId="{5A189697-017E-422A-B63A-C308C5300A50}" type="presParOf" srcId="{1EE94F1A-A085-456A-B14E-499F37D3D4D2}" destId="{8376A257-BD2D-41E0-A1D7-EAC1CD735C87}" srcOrd="3" destOrd="0" presId="urn:microsoft.com/office/officeart/2005/8/layout/process1"/>
    <dgm:cxn modelId="{64BDD427-BEA0-4960-ABED-B3DD735E8071}" type="presParOf" srcId="{8376A257-BD2D-41E0-A1D7-EAC1CD735C87}" destId="{AD63AB50-F7A6-4852-B826-C33579BEA183}" srcOrd="0" destOrd="0" presId="urn:microsoft.com/office/officeart/2005/8/layout/process1"/>
    <dgm:cxn modelId="{F6F4B834-47E5-4191-8EAE-855533CD16C6}" type="presParOf" srcId="{1EE94F1A-A085-456A-B14E-499F37D3D4D2}" destId="{5FE690BB-4E75-4D30-A783-8C17829DF48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7E9E94-9291-48F4-B629-1CA7B92C3B6A}" type="doc">
      <dgm:prSet loTypeId="urn:microsoft.com/office/officeart/2005/8/layout/process1" loCatId="process" qsTypeId="urn:microsoft.com/office/officeart/2005/8/quickstyle/simple1" qsCatId="simple" csTypeId="urn:microsoft.com/office/officeart/2005/8/colors/colorful1#3" csCatId="colorful" phldr="1"/>
      <dgm:spPr/>
    </dgm:pt>
    <dgm:pt modelId="{78BCA671-2A3A-4E5D-ADA0-9A3DEC492F73}">
      <dgm:prSet phldrT="[文字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抓取新聞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879FCC1D-3D11-41FD-BD9C-583C64B8D190}" type="parTrans" cxnId="{781EDF90-DD99-4248-8365-BB2F902955B4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9626EB0E-4B90-4AC3-9258-95880C7D3113}" type="sibTrans" cxnId="{781EDF90-DD99-4248-8365-BB2F902955B4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E9362E22-CE7E-4C50-B8AB-481D711A453F}">
      <dgm:prSet phldrT="[文字]"/>
      <dgm:spPr/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文本分析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C3F8721E-57B3-4901-9917-F542754D9756}" type="parTrans" cxnId="{A9E7CB6A-5FF7-4B30-8A66-09D4013AE766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9755C44B-2F4F-4568-8952-87095CF8EC82}" type="sibTrans" cxnId="{A9E7CB6A-5FF7-4B30-8A66-09D4013AE766}">
      <dgm:prSet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20000"/>
              <a:lumOff val="80000"/>
            </a:schemeClr>
          </a:solidFill>
        </a:ln>
      </dgm:spPr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D4665250-764E-4A66-AB90-0D2129E6D32D}">
      <dgm:prSet phldrT="[文字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視覺化呈現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57602041-A802-4202-A638-DD345A9975E6}" type="parTrans" cxnId="{3E87F668-C594-415C-8938-F57289EB9FB5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45309DE7-A769-47B1-B359-D5B44B434105}" type="sibTrans" cxnId="{3E87F668-C594-415C-8938-F57289EB9FB5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1EE94F1A-A085-456A-B14E-499F37D3D4D2}" type="pres">
      <dgm:prSet presAssocID="{577E9E94-9291-48F4-B629-1CA7B92C3B6A}" presName="Name0" presStyleCnt="0">
        <dgm:presLayoutVars>
          <dgm:dir/>
          <dgm:resizeHandles val="exact"/>
        </dgm:presLayoutVars>
      </dgm:prSet>
      <dgm:spPr/>
    </dgm:pt>
    <dgm:pt modelId="{2691A025-C50E-4452-984E-94F98A84B0B0}" type="pres">
      <dgm:prSet presAssocID="{78BCA671-2A3A-4E5D-ADA0-9A3DEC492F7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4B8A215-BE9E-4D1A-BA98-ABCDE0D2E9B9}" type="pres">
      <dgm:prSet presAssocID="{9626EB0E-4B90-4AC3-9258-95880C7D3113}" presName="sibTrans" presStyleLbl="sibTrans2D1" presStyleIdx="0" presStyleCnt="2"/>
      <dgm:spPr/>
      <dgm:t>
        <a:bodyPr/>
        <a:lstStyle/>
        <a:p>
          <a:endParaRPr lang="zh-TW" altLang="en-US"/>
        </a:p>
      </dgm:t>
    </dgm:pt>
    <dgm:pt modelId="{625FB3EE-0875-4CE7-AEC7-C8B55018D3D4}" type="pres">
      <dgm:prSet presAssocID="{9626EB0E-4B90-4AC3-9258-95880C7D3113}" presName="connectorText" presStyleLbl="sibTrans2D1" presStyleIdx="0" presStyleCnt="2"/>
      <dgm:spPr/>
      <dgm:t>
        <a:bodyPr/>
        <a:lstStyle/>
        <a:p>
          <a:endParaRPr lang="zh-TW" altLang="en-US"/>
        </a:p>
      </dgm:t>
    </dgm:pt>
    <dgm:pt modelId="{D34238A5-6FD8-40D6-94DE-B263194408D6}" type="pres">
      <dgm:prSet presAssocID="{E9362E22-CE7E-4C50-B8AB-481D711A453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76A257-BD2D-41E0-A1D7-EAC1CD735C87}" type="pres">
      <dgm:prSet presAssocID="{9755C44B-2F4F-4568-8952-87095CF8EC82}" presName="sibTrans" presStyleLbl="sibTrans2D1" presStyleIdx="1" presStyleCnt="2"/>
      <dgm:spPr/>
      <dgm:t>
        <a:bodyPr/>
        <a:lstStyle/>
        <a:p>
          <a:endParaRPr lang="zh-TW" altLang="en-US"/>
        </a:p>
      </dgm:t>
    </dgm:pt>
    <dgm:pt modelId="{AD63AB50-F7A6-4852-B826-C33579BEA183}" type="pres">
      <dgm:prSet presAssocID="{9755C44B-2F4F-4568-8952-87095CF8EC82}" presName="connectorText" presStyleLbl="sibTrans2D1" presStyleIdx="1" presStyleCnt="2"/>
      <dgm:spPr/>
      <dgm:t>
        <a:bodyPr/>
        <a:lstStyle/>
        <a:p>
          <a:endParaRPr lang="zh-TW" altLang="en-US"/>
        </a:p>
      </dgm:t>
    </dgm:pt>
    <dgm:pt modelId="{5FE690BB-4E75-4D30-A783-8C17829DF484}" type="pres">
      <dgm:prSet presAssocID="{D4665250-764E-4A66-AB90-0D2129E6D32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3B8A733-3AF9-40EF-B3B4-1902E2B9427D}" type="presOf" srcId="{577E9E94-9291-48F4-B629-1CA7B92C3B6A}" destId="{1EE94F1A-A085-456A-B14E-499F37D3D4D2}" srcOrd="0" destOrd="0" presId="urn:microsoft.com/office/officeart/2005/8/layout/process1"/>
    <dgm:cxn modelId="{781EDF90-DD99-4248-8365-BB2F902955B4}" srcId="{577E9E94-9291-48F4-B629-1CA7B92C3B6A}" destId="{78BCA671-2A3A-4E5D-ADA0-9A3DEC492F73}" srcOrd="0" destOrd="0" parTransId="{879FCC1D-3D11-41FD-BD9C-583C64B8D190}" sibTransId="{9626EB0E-4B90-4AC3-9258-95880C7D3113}"/>
    <dgm:cxn modelId="{7ADD2693-CFD6-4410-BC6B-B258D2EE35E4}" type="presOf" srcId="{E9362E22-CE7E-4C50-B8AB-481D711A453F}" destId="{D34238A5-6FD8-40D6-94DE-B263194408D6}" srcOrd="0" destOrd="0" presId="urn:microsoft.com/office/officeart/2005/8/layout/process1"/>
    <dgm:cxn modelId="{31A1D320-5CD9-4BBE-A8DE-8A411A4061AF}" type="presOf" srcId="{D4665250-764E-4A66-AB90-0D2129E6D32D}" destId="{5FE690BB-4E75-4D30-A783-8C17829DF484}" srcOrd="0" destOrd="0" presId="urn:microsoft.com/office/officeart/2005/8/layout/process1"/>
    <dgm:cxn modelId="{3E87F668-C594-415C-8938-F57289EB9FB5}" srcId="{577E9E94-9291-48F4-B629-1CA7B92C3B6A}" destId="{D4665250-764E-4A66-AB90-0D2129E6D32D}" srcOrd="2" destOrd="0" parTransId="{57602041-A802-4202-A638-DD345A9975E6}" sibTransId="{45309DE7-A769-47B1-B359-D5B44B434105}"/>
    <dgm:cxn modelId="{3439CDDE-FB9E-4B87-B333-93C6A527E778}" type="presOf" srcId="{9626EB0E-4B90-4AC3-9258-95880C7D3113}" destId="{625FB3EE-0875-4CE7-AEC7-C8B55018D3D4}" srcOrd="1" destOrd="0" presId="urn:microsoft.com/office/officeart/2005/8/layout/process1"/>
    <dgm:cxn modelId="{A9E7CB6A-5FF7-4B30-8A66-09D4013AE766}" srcId="{577E9E94-9291-48F4-B629-1CA7B92C3B6A}" destId="{E9362E22-CE7E-4C50-B8AB-481D711A453F}" srcOrd="1" destOrd="0" parTransId="{C3F8721E-57B3-4901-9917-F542754D9756}" sibTransId="{9755C44B-2F4F-4568-8952-87095CF8EC82}"/>
    <dgm:cxn modelId="{2F70136A-72EE-401A-81F8-ABC84F864AF1}" type="presOf" srcId="{78BCA671-2A3A-4E5D-ADA0-9A3DEC492F73}" destId="{2691A025-C50E-4452-984E-94F98A84B0B0}" srcOrd="0" destOrd="0" presId="urn:microsoft.com/office/officeart/2005/8/layout/process1"/>
    <dgm:cxn modelId="{E197C130-BB4E-4D2E-881D-99CAB6AAE08A}" type="presOf" srcId="{9755C44B-2F4F-4568-8952-87095CF8EC82}" destId="{AD63AB50-F7A6-4852-B826-C33579BEA183}" srcOrd="1" destOrd="0" presId="urn:microsoft.com/office/officeart/2005/8/layout/process1"/>
    <dgm:cxn modelId="{B7B04531-90FF-4FED-8890-1403CFCE03AD}" type="presOf" srcId="{9626EB0E-4B90-4AC3-9258-95880C7D3113}" destId="{94B8A215-BE9E-4D1A-BA98-ABCDE0D2E9B9}" srcOrd="0" destOrd="0" presId="urn:microsoft.com/office/officeart/2005/8/layout/process1"/>
    <dgm:cxn modelId="{BCEEE7AD-D5E8-4DC7-A1C5-7EB821210461}" type="presOf" srcId="{9755C44B-2F4F-4568-8952-87095CF8EC82}" destId="{8376A257-BD2D-41E0-A1D7-EAC1CD735C87}" srcOrd="0" destOrd="0" presId="urn:microsoft.com/office/officeart/2005/8/layout/process1"/>
    <dgm:cxn modelId="{BD814398-AB57-4131-B093-2CB8BBE0BCEF}" type="presParOf" srcId="{1EE94F1A-A085-456A-B14E-499F37D3D4D2}" destId="{2691A025-C50E-4452-984E-94F98A84B0B0}" srcOrd="0" destOrd="0" presId="urn:microsoft.com/office/officeart/2005/8/layout/process1"/>
    <dgm:cxn modelId="{33DA5BBC-3CE6-46FD-AF5A-E8FD77BD9A12}" type="presParOf" srcId="{1EE94F1A-A085-456A-B14E-499F37D3D4D2}" destId="{94B8A215-BE9E-4D1A-BA98-ABCDE0D2E9B9}" srcOrd="1" destOrd="0" presId="urn:microsoft.com/office/officeart/2005/8/layout/process1"/>
    <dgm:cxn modelId="{2D4B2203-610F-4658-ABE8-88F4C9D0EF26}" type="presParOf" srcId="{94B8A215-BE9E-4D1A-BA98-ABCDE0D2E9B9}" destId="{625FB3EE-0875-4CE7-AEC7-C8B55018D3D4}" srcOrd="0" destOrd="0" presId="urn:microsoft.com/office/officeart/2005/8/layout/process1"/>
    <dgm:cxn modelId="{635E9238-B80D-4ADB-B5EE-5065F873C6D7}" type="presParOf" srcId="{1EE94F1A-A085-456A-B14E-499F37D3D4D2}" destId="{D34238A5-6FD8-40D6-94DE-B263194408D6}" srcOrd="2" destOrd="0" presId="urn:microsoft.com/office/officeart/2005/8/layout/process1"/>
    <dgm:cxn modelId="{DEFE89BC-4F99-4AE9-A482-1E4C2036A413}" type="presParOf" srcId="{1EE94F1A-A085-456A-B14E-499F37D3D4D2}" destId="{8376A257-BD2D-41E0-A1D7-EAC1CD735C87}" srcOrd="3" destOrd="0" presId="urn:microsoft.com/office/officeart/2005/8/layout/process1"/>
    <dgm:cxn modelId="{5162269E-68BF-4FF9-8266-60F9EDEACFF5}" type="presParOf" srcId="{8376A257-BD2D-41E0-A1D7-EAC1CD735C87}" destId="{AD63AB50-F7A6-4852-B826-C33579BEA183}" srcOrd="0" destOrd="0" presId="urn:microsoft.com/office/officeart/2005/8/layout/process1"/>
    <dgm:cxn modelId="{F7AB6C3C-34FA-4561-ADAE-6AC2EE6B7EEB}" type="presParOf" srcId="{1EE94F1A-A085-456A-B14E-499F37D3D4D2}" destId="{5FE690BB-4E75-4D30-A783-8C17829DF48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7E9E94-9291-48F4-B629-1CA7B92C3B6A}" type="doc">
      <dgm:prSet loTypeId="urn:microsoft.com/office/officeart/2005/8/layout/process1" loCatId="process" qsTypeId="urn:microsoft.com/office/officeart/2005/8/quickstyle/simple1" qsCatId="simple" csTypeId="urn:microsoft.com/office/officeart/2005/8/colors/colorful1#4" csCatId="colorful" phldr="1"/>
      <dgm:spPr/>
    </dgm:pt>
    <dgm:pt modelId="{78BCA671-2A3A-4E5D-ADA0-9A3DEC492F73}">
      <dgm:prSet phldrT="[文字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抓取新聞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879FCC1D-3D11-41FD-BD9C-583C64B8D190}" type="parTrans" cxnId="{781EDF90-DD99-4248-8365-BB2F902955B4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9626EB0E-4B90-4AC3-9258-95880C7D3113}" type="sibTrans" cxnId="{781EDF90-DD99-4248-8365-BB2F902955B4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E9362E22-CE7E-4C50-B8AB-481D711A453F}">
      <dgm:prSet phldrT="[文字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文本分析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C3F8721E-57B3-4901-9917-F542754D9756}" type="parTrans" cxnId="{A9E7CB6A-5FF7-4B30-8A66-09D4013AE766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9755C44B-2F4F-4568-8952-87095CF8EC82}" type="sibTrans" cxnId="{A9E7CB6A-5FF7-4B30-8A66-09D4013AE766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D4665250-764E-4A66-AB90-0D2129E6D32D}">
      <dgm:prSet phldrT="[文字]"/>
      <dgm:spPr/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視覺化呈現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57602041-A802-4202-A638-DD345A9975E6}" type="parTrans" cxnId="{3E87F668-C594-415C-8938-F57289EB9FB5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45309DE7-A769-47B1-B359-D5B44B434105}" type="sibTrans" cxnId="{3E87F668-C594-415C-8938-F57289EB9FB5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1EE94F1A-A085-456A-B14E-499F37D3D4D2}" type="pres">
      <dgm:prSet presAssocID="{577E9E94-9291-48F4-B629-1CA7B92C3B6A}" presName="Name0" presStyleCnt="0">
        <dgm:presLayoutVars>
          <dgm:dir/>
          <dgm:resizeHandles val="exact"/>
        </dgm:presLayoutVars>
      </dgm:prSet>
      <dgm:spPr/>
    </dgm:pt>
    <dgm:pt modelId="{2691A025-C50E-4452-984E-94F98A84B0B0}" type="pres">
      <dgm:prSet presAssocID="{78BCA671-2A3A-4E5D-ADA0-9A3DEC492F7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4B8A215-BE9E-4D1A-BA98-ABCDE0D2E9B9}" type="pres">
      <dgm:prSet presAssocID="{9626EB0E-4B90-4AC3-9258-95880C7D3113}" presName="sibTrans" presStyleLbl="sibTrans2D1" presStyleIdx="0" presStyleCnt="2"/>
      <dgm:spPr/>
      <dgm:t>
        <a:bodyPr/>
        <a:lstStyle/>
        <a:p>
          <a:endParaRPr lang="zh-TW" altLang="en-US"/>
        </a:p>
      </dgm:t>
    </dgm:pt>
    <dgm:pt modelId="{625FB3EE-0875-4CE7-AEC7-C8B55018D3D4}" type="pres">
      <dgm:prSet presAssocID="{9626EB0E-4B90-4AC3-9258-95880C7D3113}" presName="connectorText" presStyleLbl="sibTrans2D1" presStyleIdx="0" presStyleCnt="2"/>
      <dgm:spPr/>
      <dgm:t>
        <a:bodyPr/>
        <a:lstStyle/>
        <a:p>
          <a:endParaRPr lang="zh-TW" altLang="en-US"/>
        </a:p>
      </dgm:t>
    </dgm:pt>
    <dgm:pt modelId="{D34238A5-6FD8-40D6-94DE-B263194408D6}" type="pres">
      <dgm:prSet presAssocID="{E9362E22-CE7E-4C50-B8AB-481D711A453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76A257-BD2D-41E0-A1D7-EAC1CD735C87}" type="pres">
      <dgm:prSet presAssocID="{9755C44B-2F4F-4568-8952-87095CF8EC82}" presName="sibTrans" presStyleLbl="sibTrans2D1" presStyleIdx="1" presStyleCnt="2"/>
      <dgm:spPr/>
      <dgm:t>
        <a:bodyPr/>
        <a:lstStyle/>
        <a:p>
          <a:endParaRPr lang="zh-TW" altLang="en-US"/>
        </a:p>
      </dgm:t>
    </dgm:pt>
    <dgm:pt modelId="{AD63AB50-F7A6-4852-B826-C33579BEA183}" type="pres">
      <dgm:prSet presAssocID="{9755C44B-2F4F-4568-8952-87095CF8EC82}" presName="connectorText" presStyleLbl="sibTrans2D1" presStyleIdx="1" presStyleCnt="2"/>
      <dgm:spPr/>
      <dgm:t>
        <a:bodyPr/>
        <a:lstStyle/>
        <a:p>
          <a:endParaRPr lang="zh-TW" altLang="en-US"/>
        </a:p>
      </dgm:t>
    </dgm:pt>
    <dgm:pt modelId="{5FE690BB-4E75-4D30-A783-8C17829DF484}" type="pres">
      <dgm:prSet presAssocID="{D4665250-764E-4A66-AB90-0D2129E6D32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E87F668-C594-415C-8938-F57289EB9FB5}" srcId="{577E9E94-9291-48F4-B629-1CA7B92C3B6A}" destId="{D4665250-764E-4A66-AB90-0D2129E6D32D}" srcOrd="2" destOrd="0" parTransId="{57602041-A802-4202-A638-DD345A9975E6}" sibTransId="{45309DE7-A769-47B1-B359-D5B44B434105}"/>
    <dgm:cxn modelId="{A9E7CB6A-5FF7-4B30-8A66-09D4013AE766}" srcId="{577E9E94-9291-48F4-B629-1CA7B92C3B6A}" destId="{E9362E22-CE7E-4C50-B8AB-481D711A453F}" srcOrd="1" destOrd="0" parTransId="{C3F8721E-57B3-4901-9917-F542754D9756}" sibTransId="{9755C44B-2F4F-4568-8952-87095CF8EC82}"/>
    <dgm:cxn modelId="{E925EC55-75BA-4ED0-AA3B-D4BE2F138C47}" type="presOf" srcId="{D4665250-764E-4A66-AB90-0D2129E6D32D}" destId="{5FE690BB-4E75-4D30-A783-8C17829DF484}" srcOrd="0" destOrd="0" presId="urn:microsoft.com/office/officeart/2005/8/layout/process1"/>
    <dgm:cxn modelId="{8C1CF907-4981-4FD7-BFF7-5CEB2E59CD95}" type="presOf" srcId="{9755C44B-2F4F-4568-8952-87095CF8EC82}" destId="{8376A257-BD2D-41E0-A1D7-EAC1CD735C87}" srcOrd="0" destOrd="0" presId="urn:microsoft.com/office/officeart/2005/8/layout/process1"/>
    <dgm:cxn modelId="{781EDF90-DD99-4248-8365-BB2F902955B4}" srcId="{577E9E94-9291-48F4-B629-1CA7B92C3B6A}" destId="{78BCA671-2A3A-4E5D-ADA0-9A3DEC492F73}" srcOrd="0" destOrd="0" parTransId="{879FCC1D-3D11-41FD-BD9C-583C64B8D190}" sibTransId="{9626EB0E-4B90-4AC3-9258-95880C7D3113}"/>
    <dgm:cxn modelId="{68FF598A-5C90-43D2-BDD1-04D8AB56DDF6}" type="presOf" srcId="{E9362E22-CE7E-4C50-B8AB-481D711A453F}" destId="{D34238A5-6FD8-40D6-94DE-B263194408D6}" srcOrd="0" destOrd="0" presId="urn:microsoft.com/office/officeart/2005/8/layout/process1"/>
    <dgm:cxn modelId="{96864F1C-C4E4-4E3E-85B4-3CECDB87E366}" type="presOf" srcId="{9626EB0E-4B90-4AC3-9258-95880C7D3113}" destId="{94B8A215-BE9E-4D1A-BA98-ABCDE0D2E9B9}" srcOrd="0" destOrd="0" presId="urn:microsoft.com/office/officeart/2005/8/layout/process1"/>
    <dgm:cxn modelId="{0061CB03-F3D4-4A7D-84CA-BACE9A7B3CE7}" type="presOf" srcId="{9626EB0E-4B90-4AC3-9258-95880C7D3113}" destId="{625FB3EE-0875-4CE7-AEC7-C8B55018D3D4}" srcOrd="1" destOrd="0" presId="urn:microsoft.com/office/officeart/2005/8/layout/process1"/>
    <dgm:cxn modelId="{372FF37A-3091-461D-8E9A-825E0A4D2B27}" type="presOf" srcId="{78BCA671-2A3A-4E5D-ADA0-9A3DEC492F73}" destId="{2691A025-C50E-4452-984E-94F98A84B0B0}" srcOrd="0" destOrd="0" presId="urn:microsoft.com/office/officeart/2005/8/layout/process1"/>
    <dgm:cxn modelId="{BA6A2690-B4B6-4ABE-BE39-96702E72C087}" type="presOf" srcId="{577E9E94-9291-48F4-B629-1CA7B92C3B6A}" destId="{1EE94F1A-A085-456A-B14E-499F37D3D4D2}" srcOrd="0" destOrd="0" presId="urn:microsoft.com/office/officeart/2005/8/layout/process1"/>
    <dgm:cxn modelId="{8687AEBF-1574-42CA-9584-8D89391DE9FF}" type="presOf" srcId="{9755C44B-2F4F-4568-8952-87095CF8EC82}" destId="{AD63AB50-F7A6-4852-B826-C33579BEA183}" srcOrd="1" destOrd="0" presId="urn:microsoft.com/office/officeart/2005/8/layout/process1"/>
    <dgm:cxn modelId="{95736D1B-2FE1-4F67-8F6C-6B8D5D085A7B}" type="presParOf" srcId="{1EE94F1A-A085-456A-B14E-499F37D3D4D2}" destId="{2691A025-C50E-4452-984E-94F98A84B0B0}" srcOrd="0" destOrd="0" presId="urn:microsoft.com/office/officeart/2005/8/layout/process1"/>
    <dgm:cxn modelId="{929226D0-2C8B-43D3-BC61-6A610E455D38}" type="presParOf" srcId="{1EE94F1A-A085-456A-B14E-499F37D3D4D2}" destId="{94B8A215-BE9E-4D1A-BA98-ABCDE0D2E9B9}" srcOrd="1" destOrd="0" presId="urn:microsoft.com/office/officeart/2005/8/layout/process1"/>
    <dgm:cxn modelId="{A3881036-B920-409F-94E4-544D600696E6}" type="presParOf" srcId="{94B8A215-BE9E-4D1A-BA98-ABCDE0D2E9B9}" destId="{625FB3EE-0875-4CE7-AEC7-C8B55018D3D4}" srcOrd="0" destOrd="0" presId="urn:microsoft.com/office/officeart/2005/8/layout/process1"/>
    <dgm:cxn modelId="{C17BD4D2-6A19-42DA-86FE-48857F1E896E}" type="presParOf" srcId="{1EE94F1A-A085-456A-B14E-499F37D3D4D2}" destId="{D34238A5-6FD8-40D6-94DE-B263194408D6}" srcOrd="2" destOrd="0" presId="urn:microsoft.com/office/officeart/2005/8/layout/process1"/>
    <dgm:cxn modelId="{0159C756-C309-4364-8C51-41D2923FB964}" type="presParOf" srcId="{1EE94F1A-A085-456A-B14E-499F37D3D4D2}" destId="{8376A257-BD2D-41E0-A1D7-EAC1CD735C87}" srcOrd="3" destOrd="0" presId="urn:microsoft.com/office/officeart/2005/8/layout/process1"/>
    <dgm:cxn modelId="{13E83AA1-7AC0-48FF-8CA6-B191184F1A6F}" type="presParOf" srcId="{8376A257-BD2D-41E0-A1D7-EAC1CD735C87}" destId="{AD63AB50-F7A6-4852-B826-C33579BEA183}" srcOrd="0" destOrd="0" presId="urn:microsoft.com/office/officeart/2005/8/layout/process1"/>
    <dgm:cxn modelId="{EB05964B-40F2-45EE-A186-4931C1E6F723}" type="presParOf" srcId="{1EE94F1A-A085-456A-B14E-499F37D3D4D2}" destId="{5FE690BB-4E75-4D30-A783-8C17829DF48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1A025-C50E-4452-984E-94F98A84B0B0}">
      <dsp:nvSpPr>
        <dsp:cNvPr id="0" name=""/>
        <dsp:cNvSpPr/>
      </dsp:nvSpPr>
      <dsp:spPr>
        <a:xfrm>
          <a:off x="7531" y="1780852"/>
          <a:ext cx="2251023" cy="135061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1" kern="1200" dirty="0" smtClean="0">
              <a:latin typeface="微軟正黑體" pitchFamily="34" charset="-120"/>
              <a:ea typeface="微軟正黑體" pitchFamily="34" charset="-120"/>
            </a:rPr>
            <a:t>抓取新聞</a:t>
          </a:r>
          <a:endParaRPr lang="zh-TW" altLang="en-US" sz="30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47089" y="1820410"/>
        <a:ext cx="2171907" cy="1271498"/>
      </dsp:txXfrm>
    </dsp:sp>
    <dsp:sp modelId="{94B8A215-BE9E-4D1A-BA98-ABCDE0D2E9B9}">
      <dsp:nvSpPr>
        <dsp:cNvPr id="0" name=""/>
        <dsp:cNvSpPr/>
      </dsp:nvSpPr>
      <dsp:spPr>
        <a:xfrm>
          <a:off x="2483657" y="2177033"/>
          <a:ext cx="477216" cy="5582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600" b="1" kern="1200">
            <a:latin typeface="微軟正黑體" pitchFamily="34" charset="-120"/>
            <a:ea typeface="微軟正黑體" pitchFamily="34" charset="-120"/>
          </a:endParaRPr>
        </a:p>
      </dsp:txBody>
      <dsp:txXfrm>
        <a:off x="2483657" y="2288684"/>
        <a:ext cx="334051" cy="334951"/>
      </dsp:txXfrm>
    </dsp:sp>
    <dsp:sp modelId="{D34238A5-6FD8-40D6-94DE-B263194408D6}">
      <dsp:nvSpPr>
        <dsp:cNvPr id="0" name=""/>
        <dsp:cNvSpPr/>
      </dsp:nvSpPr>
      <dsp:spPr>
        <a:xfrm>
          <a:off x="3158964" y="1780852"/>
          <a:ext cx="2251023" cy="135061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1" kern="1200" dirty="0" smtClean="0">
              <a:latin typeface="微軟正黑體" pitchFamily="34" charset="-120"/>
              <a:ea typeface="微軟正黑體" pitchFamily="34" charset="-120"/>
            </a:rPr>
            <a:t>文本分析</a:t>
          </a:r>
          <a:endParaRPr lang="zh-TW" altLang="en-US" sz="30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198522" y="1820410"/>
        <a:ext cx="2171907" cy="1271498"/>
      </dsp:txXfrm>
    </dsp:sp>
    <dsp:sp modelId="{8376A257-BD2D-41E0-A1D7-EAC1CD735C87}">
      <dsp:nvSpPr>
        <dsp:cNvPr id="0" name=""/>
        <dsp:cNvSpPr/>
      </dsp:nvSpPr>
      <dsp:spPr>
        <a:xfrm>
          <a:off x="5635090" y="2177033"/>
          <a:ext cx="477216" cy="5582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600" b="1" kern="1200">
            <a:latin typeface="微軟正黑體" pitchFamily="34" charset="-120"/>
            <a:ea typeface="微軟正黑體" pitchFamily="34" charset="-120"/>
          </a:endParaRPr>
        </a:p>
      </dsp:txBody>
      <dsp:txXfrm>
        <a:off x="5635090" y="2288684"/>
        <a:ext cx="334051" cy="334951"/>
      </dsp:txXfrm>
    </dsp:sp>
    <dsp:sp modelId="{5FE690BB-4E75-4D30-A783-8C17829DF484}">
      <dsp:nvSpPr>
        <dsp:cNvPr id="0" name=""/>
        <dsp:cNvSpPr/>
      </dsp:nvSpPr>
      <dsp:spPr>
        <a:xfrm>
          <a:off x="6310397" y="1780852"/>
          <a:ext cx="2251023" cy="135061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1" kern="1200" dirty="0" smtClean="0">
              <a:latin typeface="微軟正黑體" pitchFamily="34" charset="-120"/>
              <a:ea typeface="微軟正黑體" pitchFamily="34" charset="-120"/>
            </a:rPr>
            <a:t>視覺化呈現</a:t>
          </a:r>
          <a:endParaRPr lang="zh-TW" altLang="en-US" sz="30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6349955" y="1820410"/>
        <a:ext cx="2171907" cy="12714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1A025-C50E-4452-984E-94F98A84B0B0}">
      <dsp:nvSpPr>
        <dsp:cNvPr id="0" name=""/>
        <dsp:cNvSpPr/>
      </dsp:nvSpPr>
      <dsp:spPr>
        <a:xfrm>
          <a:off x="7531" y="1780852"/>
          <a:ext cx="2251023" cy="135061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1" kern="1200" dirty="0" smtClean="0">
              <a:latin typeface="微軟正黑體" pitchFamily="34" charset="-120"/>
              <a:ea typeface="微軟正黑體" pitchFamily="34" charset="-120"/>
            </a:rPr>
            <a:t>抓取新聞</a:t>
          </a:r>
          <a:endParaRPr lang="zh-TW" altLang="en-US" sz="30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47089" y="1820410"/>
        <a:ext cx="2171907" cy="1271498"/>
      </dsp:txXfrm>
    </dsp:sp>
    <dsp:sp modelId="{94B8A215-BE9E-4D1A-BA98-ABCDE0D2E9B9}">
      <dsp:nvSpPr>
        <dsp:cNvPr id="0" name=""/>
        <dsp:cNvSpPr/>
      </dsp:nvSpPr>
      <dsp:spPr>
        <a:xfrm>
          <a:off x="2483657" y="2177033"/>
          <a:ext cx="477216" cy="5582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600" b="1" kern="1200">
            <a:latin typeface="微軟正黑體" pitchFamily="34" charset="-120"/>
            <a:ea typeface="微軟正黑體" pitchFamily="34" charset="-120"/>
          </a:endParaRPr>
        </a:p>
      </dsp:txBody>
      <dsp:txXfrm>
        <a:off x="2483657" y="2288684"/>
        <a:ext cx="334051" cy="334951"/>
      </dsp:txXfrm>
    </dsp:sp>
    <dsp:sp modelId="{D34238A5-6FD8-40D6-94DE-B263194408D6}">
      <dsp:nvSpPr>
        <dsp:cNvPr id="0" name=""/>
        <dsp:cNvSpPr/>
      </dsp:nvSpPr>
      <dsp:spPr>
        <a:xfrm>
          <a:off x="3158964" y="1780852"/>
          <a:ext cx="2251023" cy="1350614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1" kern="1200" dirty="0" smtClean="0">
              <a:latin typeface="微軟正黑體" pitchFamily="34" charset="-120"/>
              <a:ea typeface="微軟正黑體" pitchFamily="34" charset="-120"/>
            </a:rPr>
            <a:t>文本分析</a:t>
          </a:r>
          <a:endParaRPr lang="zh-TW" altLang="en-US" sz="30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198522" y="1820410"/>
        <a:ext cx="2171907" cy="1271498"/>
      </dsp:txXfrm>
    </dsp:sp>
    <dsp:sp modelId="{8376A257-BD2D-41E0-A1D7-EAC1CD735C87}">
      <dsp:nvSpPr>
        <dsp:cNvPr id="0" name=""/>
        <dsp:cNvSpPr/>
      </dsp:nvSpPr>
      <dsp:spPr>
        <a:xfrm>
          <a:off x="5635090" y="2177033"/>
          <a:ext cx="477216" cy="5582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600" b="1" kern="1200">
            <a:latin typeface="微軟正黑體" pitchFamily="34" charset="-120"/>
            <a:ea typeface="微軟正黑體" pitchFamily="34" charset="-120"/>
          </a:endParaRPr>
        </a:p>
      </dsp:txBody>
      <dsp:txXfrm>
        <a:off x="5635090" y="2288684"/>
        <a:ext cx="334051" cy="334951"/>
      </dsp:txXfrm>
    </dsp:sp>
    <dsp:sp modelId="{5FE690BB-4E75-4D30-A783-8C17829DF484}">
      <dsp:nvSpPr>
        <dsp:cNvPr id="0" name=""/>
        <dsp:cNvSpPr/>
      </dsp:nvSpPr>
      <dsp:spPr>
        <a:xfrm>
          <a:off x="6310397" y="1780852"/>
          <a:ext cx="2251023" cy="1350614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1" kern="1200" dirty="0" smtClean="0">
              <a:latin typeface="微軟正黑體" pitchFamily="34" charset="-120"/>
              <a:ea typeface="微軟正黑體" pitchFamily="34" charset="-120"/>
            </a:rPr>
            <a:t>視覺化呈現</a:t>
          </a:r>
          <a:endParaRPr lang="zh-TW" altLang="en-US" sz="30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6349955" y="1820410"/>
        <a:ext cx="2171907" cy="12714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1A025-C50E-4452-984E-94F98A84B0B0}">
      <dsp:nvSpPr>
        <dsp:cNvPr id="0" name=""/>
        <dsp:cNvSpPr/>
      </dsp:nvSpPr>
      <dsp:spPr>
        <a:xfrm>
          <a:off x="7531" y="1780852"/>
          <a:ext cx="2251023" cy="1350614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1" kern="1200" dirty="0" smtClean="0">
              <a:latin typeface="微軟正黑體" pitchFamily="34" charset="-120"/>
              <a:ea typeface="微軟正黑體" pitchFamily="34" charset="-120"/>
            </a:rPr>
            <a:t>抓取新聞</a:t>
          </a:r>
          <a:endParaRPr lang="zh-TW" altLang="en-US" sz="30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47089" y="1820410"/>
        <a:ext cx="2171907" cy="1271498"/>
      </dsp:txXfrm>
    </dsp:sp>
    <dsp:sp modelId="{94B8A215-BE9E-4D1A-BA98-ABCDE0D2E9B9}">
      <dsp:nvSpPr>
        <dsp:cNvPr id="0" name=""/>
        <dsp:cNvSpPr/>
      </dsp:nvSpPr>
      <dsp:spPr>
        <a:xfrm>
          <a:off x="2483657" y="2177033"/>
          <a:ext cx="477216" cy="5582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600" b="1" kern="1200">
            <a:latin typeface="微軟正黑體" pitchFamily="34" charset="-120"/>
            <a:ea typeface="微軟正黑體" pitchFamily="34" charset="-120"/>
          </a:endParaRPr>
        </a:p>
      </dsp:txBody>
      <dsp:txXfrm>
        <a:off x="2483657" y="2288684"/>
        <a:ext cx="334051" cy="334951"/>
      </dsp:txXfrm>
    </dsp:sp>
    <dsp:sp modelId="{D34238A5-6FD8-40D6-94DE-B263194408D6}">
      <dsp:nvSpPr>
        <dsp:cNvPr id="0" name=""/>
        <dsp:cNvSpPr/>
      </dsp:nvSpPr>
      <dsp:spPr>
        <a:xfrm>
          <a:off x="3158964" y="1780852"/>
          <a:ext cx="2251023" cy="135061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1" kern="1200" dirty="0" smtClean="0">
              <a:latin typeface="微軟正黑體" pitchFamily="34" charset="-120"/>
              <a:ea typeface="微軟正黑體" pitchFamily="34" charset="-120"/>
            </a:rPr>
            <a:t>文本分析</a:t>
          </a:r>
          <a:endParaRPr lang="zh-TW" altLang="en-US" sz="30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198522" y="1820410"/>
        <a:ext cx="2171907" cy="1271498"/>
      </dsp:txXfrm>
    </dsp:sp>
    <dsp:sp modelId="{8376A257-BD2D-41E0-A1D7-EAC1CD735C87}">
      <dsp:nvSpPr>
        <dsp:cNvPr id="0" name=""/>
        <dsp:cNvSpPr/>
      </dsp:nvSpPr>
      <dsp:spPr>
        <a:xfrm>
          <a:off x="5635090" y="2177033"/>
          <a:ext cx="477216" cy="5582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20000"/>
              <a:lumOff val="8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600" b="1" kern="1200">
            <a:latin typeface="微軟正黑體" pitchFamily="34" charset="-120"/>
            <a:ea typeface="微軟正黑體" pitchFamily="34" charset="-120"/>
          </a:endParaRPr>
        </a:p>
      </dsp:txBody>
      <dsp:txXfrm>
        <a:off x="5635090" y="2288684"/>
        <a:ext cx="334051" cy="334951"/>
      </dsp:txXfrm>
    </dsp:sp>
    <dsp:sp modelId="{5FE690BB-4E75-4D30-A783-8C17829DF484}">
      <dsp:nvSpPr>
        <dsp:cNvPr id="0" name=""/>
        <dsp:cNvSpPr/>
      </dsp:nvSpPr>
      <dsp:spPr>
        <a:xfrm>
          <a:off x="6310397" y="1780852"/>
          <a:ext cx="2251023" cy="1350614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1" kern="1200" dirty="0" smtClean="0">
              <a:latin typeface="微軟正黑體" pitchFamily="34" charset="-120"/>
              <a:ea typeface="微軟正黑體" pitchFamily="34" charset="-120"/>
            </a:rPr>
            <a:t>視覺化呈現</a:t>
          </a:r>
          <a:endParaRPr lang="zh-TW" altLang="en-US" sz="30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6349955" y="1820410"/>
        <a:ext cx="2171907" cy="12714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1A025-C50E-4452-984E-94F98A84B0B0}">
      <dsp:nvSpPr>
        <dsp:cNvPr id="0" name=""/>
        <dsp:cNvSpPr/>
      </dsp:nvSpPr>
      <dsp:spPr>
        <a:xfrm>
          <a:off x="7531" y="1780852"/>
          <a:ext cx="2251023" cy="1350614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1" kern="1200" dirty="0" smtClean="0">
              <a:latin typeface="微軟正黑體" pitchFamily="34" charset="-120"/>
              <a:ea typeface="微軟正黑體" pitchFamily="34" charset="-120"/>
            </a:rPr>
            <a:t>抓取新聞</a:t>
          </a:r>
          <a:endParaRPr lang="zh-TW" altLang="en-US" sz="30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47089" y="1820410"/>
        <a:ext cx="2171907" cy="1271498"/>
      </dsp:txXfrm>
    </dsp:sp>
    <dsp:sp modelId="{94B8A215-BE9E-4D1A-BA98-ABCDE0D2E9B9}">
      <dsp:nvSpPr>
        <dsp:cNvPr id="0" name=""/>
        <dsp:cNvSpPr/>
      </dsp:nvSpPr>
      <dsp:spPr>
        <a:xfrm>
          <a:off x="2483657" y="2177033"/>
          <a:ext cx="477216" cy="5582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600" b="1" kern="1200">
            <a:latin typeface="微軟正黑體" pitchFamily="34" charset="-120"/>
            <a:ea typeface="微軟正黑體" pitchFamily="34" charset="-120"/>
          </a:endParaRPr>
        </a:p>
      </dsp:txBody>
      <dsp:txXfrm>
        <a:off x="2483657" y="2288684"/>
        <a:ext cx="334051" cy="334951"/>
      </dsp:txXfrm>
    </dsp:sp>
    <dsp:sp modelId="{D34238A5-6FD8-40D6-94DE-B263194408D6}">
      <dsp:nvSpPr>
        <dsp:cNvPr id="0" name=""/>
        <dsp:cNvSpPr/>
      </dsp:nvSpPr>
      <dsp:spPr>
        <a:xfrm>
          <a:off x="3158964" y="1780852"/>
          <a:ext cx="2251023" cy="1350614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1" kern="1200" dirty="0" smtClean="0">
              <a:latin typeface="微軟正黑體" pitchFamily="34" charset="-120"/>
              <a:ea typeface="微軟正黑體" pitchFamily="34" charset="-120"/>
            </a:rPr>
            <a:t>文本分析</a:t>
          </a:r>
          <a:endParaRPr lang="zh-TW" altLang="en-US" sz="30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198522" y="1820410"/>
        <a:ext cx="2171907" cy="1271498"/>
      </dsp:txXfrm>
    </dsp:sp>
    <dsp:sp modelId="{8376A257-BD2D-41E0-A1D7-EAC1CD735C87}">
      <dsp:nvSpPr>
        <dsp:cNvPr id="0" name=""/>
        <dsp:cNvSpPr/>
      </dsp:nvSpPr>
      <dsp:spPr>
        <a:xfrm>
          <a:off x="5635090" y="2177033"/>
          <a:ext cx="477216" cy="5582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600" b="1" kern="1200">
            <a:latin typeface="微軟正黑體" pitchFamily="34" charset="-120"/>
            <a:ea typeface="微軟正黑體" pitchFamily="34" charset="-120"/>
          </a:endParaRPr>
        </a:p>
      </dsp:txBody>
      <dsp:txXfrm>
        <a:off x="5635090" y="2288684"/>
        <a:ext cx="334051" cy="334951"/>
      </dsp:txXfrm>
    </dsp:sp>
    <dsp:sp modelId="{5FE690BB-4E75-4D30-A783-8C17829DF484}">
      <dsp:nvSpPr>
        <dsp:cNvPr id="0" name=""/>
        <dsp:cNvSpPr/>
      </dsp:nvSpPr>
      <dsp:spPr>
        <a:xfrm>
          <a:off x="6310397" y="1780852"/>
          <a:ext cx="2251023" cy="135061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1" kern="1200" dirty="0" smtClean="0">
              <a:latin typeface="微軟正黑體" pitchFamily="34" charset="-120"/>
              <a:ea typeface="微軟正黑體" pitchFamily="34" charset="-120"/>
            </a:rPr>
            <a:t>視覺化呈現</a:t>
          </a:r>
          <a:endParaRPr lang="zh-TW" altLang="en-US" sz="30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6349955" y="1820410"/>
        <a:ext cx="2171907" cy="12714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ea typeface="微軟正黑體" pitchFamily="34" charset="-120"/>
              </a:defRPr>
            </a:lvl1pPr>
          </a:lstStyle>
          <a:p>
            <a:pPr>
              <a:defRPr/>
            </a:pPr>
            <a:fld id="{F6682146-168B-458C-AA03-59F3AE00A59A}" type="datetimeFigureOut">
              <a:rPr lang="zh-TW" altLang="en-US"/>
              <a:pPr>
                <a:defRPr/>
              </a:pPr>
              <a:t>2017/7/11</a:t>
            </a:fld>
            <a:endParaRPr lang="en-US" altLang="zh-TW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ea typeface="微軟正黑體" panose="020B0604030504040204" pitchFamily="34" charset="-120"/>
              </a:defRPr>
            </a:lvl1pPr>
          </a:lstStyle>
          <a:p>
            <a:pPr>
              <a:defRPr/>
            </a:pPr>
            <a:fld id="{E75AA301-AE2C-4F14-8C0F-08D536F1B26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TW" smtClean="0"/>
          </a:p>
        </p:txBody>
      </p:sp>
      <p:sp>
        <p:nvSpPr>
          <p:cNvPr id="410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6B52B0EB-F553-4371-B8AC-D9E8D590251C}" type="slidenum">
              <a:rPr kumimoji="0" lang="zh-TW" altLang="en-US" smtClean="0">
                <a:ea typeface="微軟正黑體" panose="020B0604030504040204" pitchFamily="34" charset="-120"/>
              </a:rPr>
              <a:pPr/>
              <a:t>1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614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8761CDC4-93B5-41B3-8F25-900064A6B551}" type="slidenum">
              <a:rPr kumimoji="0" lang="zh-TW" altLang="en-US" smtClean="0">
                <a:ea typeface="微軟正黑體" panose="020B0604030504040204" pitchFamily="34" charset="-120"/>
              </a:rPr>
              <a:pPr/>
              <a:t>2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819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52745EAC-035F-46A4-8965-BB13EB12F5F7}" type="slidenum">
              <a:rPr kumimoji="0" lang="zh-TW" altLang="en-US" smtClean="0">
                <a:ea typeface="微軟正黑體" panose="020B0604030504040204" pitchFamily="34" charset="-120"/>
              </a:rPr>
              <a:pPr/>
              <a:t>3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024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7A143C69-9755-4586-8246-39831734E4E5}" type="slidenum">
              <a:rPr kumimoji="0" lang="zh-TW" altLang="en-US" smtClean="0">
                <a:ea typeface="微軟正黑體" panose="020B0604030504040204" pitchFamily="34" charset="-120"/>
              </a:rPr>
              <a:pPr/>
              <a:t>4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229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D2BE4291-1591-4D8E-A6C4-0BD25E1C33E1}" type="slidenum">
              <a:rPr kumimoji="0" lang="zh-TW" altLang="en-US" smtClean="0">
                <a:ea typeface="微軟正黑體" panose="020B0604030504040204" pitchFamily="34" charset="-120"/>
              </a:rPr>
              <a:pPr/>
              <a:t>5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434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FB7BD250-33F9-49FA-AEAD-372C818E843C}" type="slidenum">
              <a:rPr kumimoji="0" lang="zh-TW" altLang="en-US" smtClean="0">
                <a:ea typeface="微軟正黑體" panose="020B0604030504040204" pitchFamily="34" charset="-120"/>
              </a:rPr>
              <a:pPr/>
              <a:t>6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638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933E5513-10C6-4A0B-81E0-85BB377EF7CD}" type="slidenum">
              <a:rPr kumimoji="0" lang="zh-TW" altLang="en-US" smtClean="0">
                <a:ea typeface="微軟正黑體" panose="020B0604030504040204" pitchFamily="34" charset="-120"/>
              </a:rPr>
              <a:pPr/>
              <a:t>7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843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F0657E12-36FE-4262-BC53-0B31483897BF}" type="slidenum">
              <a:rPr kumimoji="0" lang="zh-TW" altLang="en-US" smtClean="0">
                <a:ea typeface="微軟正黑體" panose="020B0604030504040204" pitchFamily="34" charset="-120"/>
              </a:rPr>
              <a:pPr/>
              <a:t>8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2048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F895A8D8-141B-47A6-B515-2FE8D4E7326F}" type="slidenum">
              <a:rPr kumimoji="0" lang="zh-TW" altLang="en-US" smtClean="0">
                <a:ea typeface="微軟正黑體" panose="020B0604030504040204" pitchFamily="34" charset="-120"/>
              </a:rPr>
              <a:pPr/>
              <a:t>9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2253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F6CFA977-5EF2-4C0D-ABAB-8F56161B0B85}" type="slidenum">
              <a:rPr kumimoji="0" lang="zh-TW" altLang="en-US" smtClean="0">
                <a:ea typeface="微軟正黑體" panose="020B0604030504040204" pitchFamily="34" charset="-120"/>
              </a:rPr>
              <a:pPr/>
              <a:t>10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2458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0727A171-B610-44BA-A019-E792663A50D8}" type="slidenum">
              <a:rPr kumimoji="0" lang="zh-TW" altLang="en-US" smtClean="0">
                <a:ea typeface="微軟正黑體" panose="020B0604030504040204" pitchFamily="34" charset="-120"/>
              </a:rPr>
              <a:pPr/>
              <a:t>11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26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CD641235-2982-4E03-9A6C-33D678971F3E}" type="slidenum">
              <a:rPr kumimoji="0" lang="zh-TW" altLang="en-US" smtClean="0">
                <a:ea typeface="微軟正黑體" panose="020B0604030504040204" pitchFamily="34" charset="-120"/>
              </a:rPr>
              <a:pPr/>
              <a:t>12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2867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62EED588-685A-4429-8765-922F514012FD}" type="slidenum">
              <a:rPr kumimoji="0" lang="zh-TW" altLang="en-US" smtClean="0">
                <a:ea typeface="微軟正黑體" panose="020B0604030504040204" pitchFamily="34" charset="-120"/>
              </a:rPr>
              <a:pPr/>
              <a:t>13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3072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28FEE499-A359-4C22-985E-5230288580F7}" type="slidenum">
              <a:rPr kumimoji="0" lang="zh-TW" altLang="en-US" smtClean="0">
                <a:ea typeface="微軟正黑體" panose="020B0604030504040204" pitchFamily="34" charset="-120"/>
              </a:rPr>
              <a:pPr/>
              <a:t>14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327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16040A2E-373A-43B2-9DEB-A226E03EBB5B}" type="slidenum">
              <a:rPr kumimoji="0" lang="zh-TW" altLang="en-US" smtClean="0">
                <a:ea typeface="微軟正黑體" panose="020B0604030504040204" pitchFamily="34" charset="-120"/>
              </a:rPr>
              <a:pPr/>
              <a:t>15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smtClean="0"/>
              <a:t>TF-IDF</a:t>
            </a:r>
            <a:r>
              <a:rPr lang="zh-TW" altLang="en-US" smtClean="0"/>
              <a:t>取關鍵字</a:t>
            </a:r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D8166505-717A-449C-BCD9-69C728E5B2C1}" type="slidenum">
              <a:rPr kumimoji="0" lang="zh-TW" altLang="en-US" smtClean="0">
                <a:ea typeface="微軟正黑體" panose="020B0604030504040204" pitchFamily="34" charset="-120"/>
              </a:rPr>
              <a:pPr/>
              <a:t>16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smtClean="0"/>
              <a:t>TextRank</a:t>
            </a:r>
            <a:r>
              <a:rPr lang="zh-TW" altLang="en-US" smtClean="0"/>
              <a:t>取關鍵字與摘要</a:t>
            </a:r>
            <a:endParaRPr lang="en-US" altLang="zh-TW" smtClean="0"/>
          </a:p>
          <a:p>
            <a:r>
              <a:rPr lang="en-US" altLang="zh-TW" smtClean="0"/>
              <a:t>http://ihong-blog.logdown.com/posts/873914</a:t>
            </a:r>
            <a:endParaRPr lang="zh-TW" altLang="en-US" smtClean="0"/>
          </a:p>
        </p:txBody>
      </p:sp>
      <p:sp>
        <p:nvSpPr>
          <p:cNvPr id="3686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AE964458-35FD-4181-ACBB-7961CA2E0C5B}" type="slidenum">
              <a:rPr kumimoji="0" lang="zh-TW" altLang="en-US" smtClean="0">
                <a:ea typeface="微軟正黑體" panose="020B0604030504040204" pitchFamily="34" charset="-120"/>
              </a:rPr>
              <a:pPr/>
              <a:t>17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3891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526C0C52-2B61-4DC1-A6E5-074499237554}" type="slidenum">
              <a:rPr kumimoji="0" lang="zh-TW" altLang="en-US" smtClean="0">
                <a:ea typeface="微軟正黑體" panose="020B0604030504040204" pitchFamily="34" charset="-120"/>
              </a:rPr>
              <a:pPr/>
              <a:t>18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4096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92AC36DB-3752-4FF2-9211-C5B2952B92FF}" type="slidenum">
              <a:rPr kumimoji="0" lang="zh-TW" altLang="en-US" smtClean="0">
                <a:ea typeface="微軟正黑體" panose="020B0604030504040204" pitchFamily="34" charset="-120"/>
              </a:rPr>
              <a:pPr/>
              <a:t>19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4301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548E2247-9C3B-4FC1-80F3-1E22108027B6}" type="slidenum">
              <a:rPr kumimoji="0" lang="zh-TW" altLang="en-US" smtClean="0">
                <a:ea typeface="微軟正黑體" panose="020B0604030504040204" pitchFamily="34" charset="-120"/>
              </a:rPr>
              <a:pPr/>
              <a:t>20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4506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E3612281-608C-4469-9E6A-8B8C9B32529E}" type="slidenum">
              <a:rPr kumimoji="0" lang="zh-TW" altLang="en-US" smtClean="0">
                <a:ea typeface="微軟正黑體" panose="020B0604030504040204" pitchFamily="34" charset="-120"/>
              </a:rPr>
              <a:pPr/>
              <a:t>21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smtClean="0"/>
              <a:t>TF-IDF</a:t>
            </a:r>
            <a:r>
              <a:rPr lang="zh-TW" altLang="en-US" smtClean="0"/>
              <a:t>取關鍵字</a:t>
            </a:r>
          </a:p>
        </p:txBody>
      </p:sp>
      <p:sp>
        <p:nvSpPr>
          <p:cNvPr id="4710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12C678CC-B0F6-4B43-BE57-8BDFF95B1EF7}" type="slidenum">
              <a:rPr kumimoji="0" lang="zh-TW" altLang="en-US" smtClean="0">
                <a:ea typeface="微軟正黑體" panose="020B0604030504040204" pitchFamily="34" charset="-120"/>
              </a:rPr>
              <a:pPr/>
              <a:t>22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smtClean="0"/>
              <a:t>TF-IDF</a:t>
            </a:r>
            <a:r>
              <a:rPr lang="zh-TW" altLang="en-US" smtClean="0"/>
              <a:t>取關鍵字</a:t>
            </a:r>
          </a:p>
        </p:txBody>
      </p:sp>
      <p:sp>
        <p:nvSpPr>
          <p:cNvPr id="4915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71BD7640-BA56-428A-9450-14DB4BED352E}" type="slidenum">
              <a:rPr kumimoji="0" lang="zh-TW" altLang="en-US" smtClean="0">
                <a:ea typeface="微軟正黑體" panose="020B0604030504040204" pitchFamily="34" charset="-120"/>
              </a:rPr>
              <a:pPr/>
              <a:t>23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smtClean="0"/>
              <a:t>TF-IDF</a:t>
            </a:r>
            <a:r>
              <a:rPr lang="zh-TW" altLang="en-US" smtClean="0"/>
              <a:t>取關鍵字</a:t>
            </a:r>
          </a:p>
        </p:txBody>
      </p:sp>
      <p:sp>
        <p:nvSpPr>
          <p:cNvPr id="5120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8D30A1AD-2D77-487D-9535-9D260409F356}" type="slidenum">
              <a:rPr kumimoji="0" lang="zh-TW" altLang="en-US" smtClean="0">
                <a:ea typeface="微軟正黑體" panose="020B0604030504040204" pitchFamily="34" charset="-120"/>
              </a:rPr>
              <a:pPr/>
              <a:t>24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5325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BF5DCC0A-6387-413B-B773-16693949B0A8}" type="slidenum">
              <a:rPr kumimoji="0" lang="zh-TW" altLang="en-US" smtClean="0">
                <a:ea typeface="微軟正黑體" panose="020B0604030504040204" pitchFamily="34" charset="-120"/>
              </a:rPr>
              <a:pPr/>
              <a:t>25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5530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C7833D0F-367E-4A73-9C61-148D02BF9CCA}" type="slidenum">
              <a:rPr kumimoji="0" lang="zh-TW" altLang="en-US" smtClean="0">
                <a:ea typeface="微軟正黑體" panose="020B0604030504040204" pitchFamily="34" charset="-120"/>
              </a:rPr>
              <a:pPr/>
              <a:t>26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5734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02516587-5FF9-4A5E-BA01-2A3F44385532}" type="slidenum">
              <a:rPr kumimoji="0" lang="zh-TW" altLang="en-US" smtClean="0">
                <a:ea typeface="微軟正黑體" panose="020B0604030504040204" pitchFamily="34" charset="-120"/>
              </a:rPr>
              <a:pPr/>
              <a:t>27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1A1B0-6E5B-4B90-BB60-3BA01D8036FD}" type="datetime1">
              <a:rPr lang="zh-TW" altLang="en-US"/>
              <a:pPr>
                <a:defRPr/>
              </a:pPr>
              <a:t>2017/7/11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87989-1D16-44BF-A807-93FB47222EF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0183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ECE83-963B-430F-BBF5-FC57DB031136}" type="datetime1">
              <a:rPr lang="zh-TW" altLang="en-US"/>
              <a:pPr>
                <a:defRPr/>
              </a:pPr>
              <a:t>2017/7/11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0B189-6E6E-4389-ADEA-39611F5FF13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64924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B5F97-0C9E-4456-8D6F-A83DCDA452B8}" type="datetime1">
              <a:rPr lang="zh-TW" altLang="en-US"/>
              <a:pPr>
                <a:defRPr/>
              </a:pPr>
              <a:t>2017/7/11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35696-8E72-491A-9E44-247E040BB57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74090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44614-58A4-4563-A980-140BA582BC44}" type="datetime1">
              <a:rPr lang="zh-TW" altLang="en-US"/>
              <a:pPr>
                <a:defRPr/>
              </a:pPr>
              <a:t>2017/7/11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06463-B904-4B9E-9EBD-9FDDA51B403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1191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45C3D-4213-49C5-9D3C-4838E7D683DB}" type="datetime1">
              <a:rPr lang="zh-TW" altLang="en-US"/>
              <a:pPr>
                <a:defRPr/>
              </a:pPr>
              <a:t>2017/7/11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8BCB3-BD2A-4A88-B049-3ED09F6E4C9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34462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92457-3C77-450D-B092-FF28E52894AB}" type="datetime1">
              <a:rPr lang="zh-TW" altLang="en-US"/>
              <a:pPr>
                <a:defRPr/>
              </a:pPr>
              <a:t>2017/7/11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DF28B-E6CA-4E08-B89D-2E599C723FF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39266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73C54-CA39-401B-BF32-E0265036F47B}" type="datetime1">
              <a:rPr lang="zh-TW" altLang="en-US"/>
              <a:pPr>
                <a:defRPr/>
              </a:pPr>
              <a:t>2017/7/11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FBBBE-E9A5-4349-84E7-754AD9B8DE7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4891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C8118-3F52-4DA0-9A6F-14B3B827EF47}" type="datetime1">
              <a:rPr lang="zh-TW" altLang="en-US"/>
              <a:pPr>
                <a:defRPr/>
              </a:pPr>
              <a:t>2017/7/11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94124-2A07-481A-8273-F511E46B090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16873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5D399-42A4-4A2F-9B0B-4157E039E4EE}" type="datetime1">
              <a:rPr lang="zh-TW" altLang="en-US"/>
              <a:pPr>
                <a:defRPr/>
              </a:pPr>
              <a:t>2017/7/11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0CABA-83F0-459C-9029-3F9093E4FAE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61221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082F7-A625-432D-ADD6-A7E5FA559630}" type="datetime1">
              <a:rPr lang="zh-TW" altLang="en-US"/>
              <a:pPr>
                <a:defRPr/>
              </a:pPr>
              <a:t>2017/7/11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58D52-FACD-47F3-9E7A-986C8B31AB8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8548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C697C-46D7-4CFB-9F45-A016F5A9DBB9}" type="datetime1">
              <a:rPr lang="zh-TW" altLang="en-US"/>
              <a:pPr>
                <a:defRPr/>
              </a:pPr>
              <a:t>2017/7/11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79276-E323-49D0-B47F-D9479458412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29839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E528104E-9DF2-4013-9FD2-576DF0FA5AEA}" type="datetime1">
              <a:rPr lang="zh-TW" altLang="en-US"/>
              <a:pPr>
                <a:defRPr/>
              </a:pPr>
              <a:t>2017/7/11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BBA8DB4-7F50-47FD-A719-389B93E4AE1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4" r:id="rId1"/>
    <p:sldLayoutId id="2147484345" r:id="rId2"/>
    <p:sldLayoutId id="2147484346" r:id="rId3"/>
    <p:sldLayoutId id="2147484347" r:id="rId4"/>
    <p:sldLayoutId id="2147484348" r:id="rId5"/>
    <p:sldLayoutId id="2147484349" r:id="rId6"/>
    <p:sldLayoutId id="2147484350" r:id="rId7"/>
    <p:sldLayoutId id="2147484351" r:id="rId8"/>
    <p:sldLayoutId id="2147484352" r:id="rId9"/>
    <p:sldLayoutId id="2147484353" r:id="rId10"/>
    <p:sldLayoutId id="214748435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www.csie.ntu.edu.tw/~r02922008/DH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jpeg"/><Relationship Id="rId7" Type="http://schemas.openxmlformats.org/officeDocument/2006/relationships/image" Target="../media/image10.jpe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hyperlink" Target="https://github.com/d3/d3/wiki/gallery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pledaily.com.tw/realtimenews/section/new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github.com/fxsjy/jieba/raw/master/extra_dict/dict.txt.bi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jpe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7" descr="「web crawler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5" y="404813"/>
            <a:ext cx="35528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3" descr="相關圖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8288"/>
            <a:ext cx="7416800" cy="568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2"/>
          <p:cNvSpPr txBox="1">
            <a:spLocks/>
          </p:cNvSpPr>
          <p:nvPr/>
        </p:nvSpPr>
        <p:spPr bwMode="auto">
          <a:xfrm>
            <a:off x="0" y="5741988"/>
            <a:ext cx="93964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kumimoji="0"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軟正黑體" pitchFamily="34" charset="-120"/>
                <a:cs typeface="+mj-cs"/>
              </a:rPr>
              <a:t>網路爬蟲、分析與視覺化</a:t>
            </a:r>
          </a:p>
        </p:txBody>
      </p:sp>
      <p:sp>
        <p:nvSpPr>
          <p:cNvPr id="3077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5BA791-4D2B-442B-B9DE-4C3A345E9E11}" type="slidenum">
              <a:rPr kumimoji="0" lang="zh-TW" altLang="en-US" sz="1200" smtClean="0">
                <a:solidFill>
                  <a:schemeClr val="tx2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kumimoji="0" lang="en-US" altLang="zh-TW" sz="1200" smtClean="0">
              <a:solidFill>
                <a:schemeClr val="tx2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2" name="副標題 2"/>
          <p:cNvSpPr>
            <a:spLocks/>
          </p:cNvSpPr>
          <p:nvPr/>
        </p:nvSpPr>
        <p:spPr bwMode="auto">
          <a:xfrm>
            <a:off x="2438400" y="-26988"/>
            <a:ext cx="6705600" cy="685801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lnSpc>
                <a:spcPct val="5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kumimoji="0" lang="en-US" altLang="zh-TW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t>106.7.6 </a:t>
            </a:r>
            <a:r>
              <a:rPr kumimoji="0" lang="zh-TW" alt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t>古佳怡</a:t>
            </a:r>
          </a:p>
        </p:txBody>
      </p:sp>
      <p:sp>
        <p:nvSpPr>
          <p:cNvPr id="3079" name="AutoShape 9" descr="「digital marketing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080" name="AutoShape 11" descr="https://pbs.twimg.com/media/CdSMr93UIAE1UA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081" name="AutoShape 13" descr="「digital marketing」的圖片搜尋結果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082" name="AutoShape 15" descr="「digital marketing」的圖片搜尋結果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083" name="AutoShape 17" descr="「digital marketing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084" name="AutoShape 19" descr="「digital marketing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123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05A9B5D1-A7EA-4C81-8D29-113DCA07F536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67071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4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先聊聊之前做的奇怪東西</a:t>
            </a:r>
          </a:p>
        </p:txBody>
      </p:sp>
      <p:sp>
        <p:nvSpPr>
          <p:cNvPr id="5125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C557D7-9E33-4759-8B88-51B59CC61BF2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5126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128" name="矩形 10"/>
          <p:cNvSpPr>
            <a:spLocks noChangeArrowheads="1"/>
          </p:cNvSpPr>
          <p:nvPr/>
        </p:nvSpPr>
        <p:spPr bwMode="auto">
          <a:xfrm>
            <a:off x="468313" y="1484313"/>
            <a:ext cx="8351837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3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endParaRPr lang="en-US" altLang="zh-TW" sz="30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聯合報過去十年的</a:t>
            </a:r>
            <a:r>
              <a:rPr lang="en-US" altLang="zh-TW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焦點 </a:t>
            </a:r>
            <a:r>
              <a:rPr lang="en-US" altLang="zh-TW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/ 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要聞 </a:t>
            </a:r>
            <a:r>
              <a:rPr lang="en-US" altLang="zh-TW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/ 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民意論壇 資料</a:t>
            </a:r>
            <a:endParaRPr lang="en-US" altLang="zh-TW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zh-TW" altLang="en-US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3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動機與目的：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首先假設：</a:t>
            </a:r>
            <a:endParaRPr lang="en-US" altLang="zh-TW" sz="2000" b="1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「民意論壇」</a:t>
            </a:r>
            <a:r>
              <a:rPr lang="en-US" altLang="zh-TW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 偏向民眾所關注的議題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「焦點」與「要聞」 </a:t>
            </a:r>
            <a:r>
              <a:rPr lang="en-US" altLang="zh-TW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 偏向報社本身所關注的議題</a:t>
            </a:r>
            <a:endParaRPr lang="en-US" altLang="zh-TW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想要呈現：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 版面之間，關注哪些議題、關注程度比較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 議題之間，不同時間的關注程度變化</a:t>
            </a:r>
            <a:endParaRPr lang="en-US" altLang="zh-TW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TW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3000" b="1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最後成果：</a:t>
            </a:r>
          </a:p>
          <a:p>
            <a:pPr>
              <a:spcBef>
                <a:spcPct val="0"/>
              </a:spcBef>
              <a:buFontTx/>
              <a:buNone/>
            </a:pPr>
            <a:endParaRPr lang="zh-TW" altLang="en-US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6626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00338" y="5013325"/>
            <a:ext cx="2420937" cy="1847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8625" y="4967288"/>
            <a:ext cx="3527425" cy="18462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27763" y="3213100"/>
            <a:ext cx="2809875" cy="1543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171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5CAD25D9-B363-4E5D-8BEE-2D7A3AEC8E38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67071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背後實作流程</a:t>
            </a:r>
          </a:p>
        </p:txBody>
      </p:sp>
      <p:sp>
        <p:nvSpPr>
          <p:cNvPr id="7173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220485-B70D-4BA7-8BFF-15AD41EF0C71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7174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700213"/>
            <a:ext cx="9018588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7" name="矩形 12"/>
          <p:cNvSpPr>
            <a:spLocks noChangeArrowheads="1"/>
          </p:cNvSpPr>
          <p:nvPr/>
        </p:nvSpPr>
        <p:spPr bwMode="auto">
          <a:xfrm>
            <a:off x="331788" y="3132138"/>
            <a:ext cx="10715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crawler</a:t>
            </a:r>
          </a:p>
        </p:txBody>
      </p:sp>
      <p:pic>
        <p:nvPicPr>
          <p:cNvPr id="717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97"/>
          <a:stretch>
            <a:fillRect/>
          </a:stretch>
        </p:blipFill>
        <p:spPr bwMode="auto">
          <a:xfrm>
            <a:off x="0" y="3573463"/>
            <a:ext cx="1944688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矩形 15"/>
          <p:cNvSpPr>
            <a:spLocks noChangeArrowheads="1"/>
          </p:cNvSpPr>
          <p:nvPr/>
        </p:nvSpPr>
        <p:spPr bwMode="auto">
          <a:xfrm>
            <a:off x="1979613" y="3132138"/>
            <a:ext cx="1384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中研院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CKIP</a:t>
            </a:r>
          </a:p>
        </p:txBody>
      </p:sp>
      <p:pic>
        <p:nvPicPr>
          <p:cNvPr id="718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500438"/>
            <a:ext cx="2016125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1" name="矩形 20"/>
          <p:cNvSpPr>
            <a:spLocks noChangeArrowheads="1"/>
          </p:cNvSpPr>
          <p:nvPr/>
        </p:nvSpPr>
        <p:spPr bwMode="auto">
          <a:xfrm>
            <a:off x="1979613" y="5013325"/>
            <a:ext cx="1704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bag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 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of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 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words</a:t>
            </a:r>
          </a:p>
        </p:txBody>
      </p:sp>
      <p:sp>
        <p:nvSpPr>
          <p:cNvPr id="7182" name="矩形 22"/>
          <p:cNvSpPr>
            <a:spLocks noChangeArrowheads="1"/>
          </p:cNvSpPr>
          <p:nvPr/>
        </p:nvSpPr>
        <p:spPr bwMode="auto">
          <a:xfrm>
            <a:off x="3779838" y="3132138"/>
            <a:ext cx="15779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Topic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 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Model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LDA</a:t>
            </a:r>
          </a:p>
        </p:txBody>
      </p:sp>
      <p:pic>
        <p:nvPicPr>
          <p:cNvPr id="7183" name="Picture 11" descr="「bag of words」的圖片搜尋結果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8"/>
          <a:stretch>
            <a:fillRect/>
          </a:stretch>
        </p:blipFill>
        <p:spPr bwMode="auto">
          <a:xfrm>
            <a:off x="1835150" y="5337175"/>
            <a:ext cx="1873250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4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63"/>
          <a:stretch>
            <a:fillRect/>
          </a:stretch>
        </p:blipFill>
        <p:spPr bwMode="auto">
          <a:xfrm>
            <a:off x="4105275" y="3716338"/>
            <a:ext cx="1114425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向左箭號 26"/>
          <p:cNvSpPr/>
          <p:nvPr/>
        </p:nvSpPr>
        <p:spPr>
          <a:xfrm rot="16200000">
            <a:off x="2339975" y="4292601"/>
            <a:ext cx="649287" cy="792162"/>
          </a:xfrm>
          <a:prstGeom prst="leftArrow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7186" name="矩形 28"/>
          <p:cNvSpPr>
            <a:spLocks noChangeArrowheads="1"/>
          </p:cNvSpPr>
          <p:nvPr/>
        </p:nvSpPr>
        <p:spPr bwMode="auto">
          <a:xfrm>
            <a:off x="5867400" y="3141663"/>
            <a:ext cx="1108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工人智慧</a:t>
            </a:r>
            <a:endParaRPr lang="en-US" altLang="zh-TW" sz="1800">
              <a:latin typeface="Consolas" panose="020B0609020204030204" pitchFamily="49" charset="0"/>
              <a:ea typeface="微軟正黑體" panose="020B0604030504040204" pitchFamily="34" charset="-120"/>
            </a:endParaRPr>
          </a:p>
        </p:txBody>
      </p:sp>
      <p:pic>
        <p:nvPicPr>
          <p:cNvPr id="7187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" r="47295"/>
          <a:stretch>
            <a:fillRect/>
          </a:stretch>
        </p:blipFill>
        <p:spPr bwMode="auto">
          <a:xfrm>
            <a:off x="5292725" y="3500438"/>
            <a:ext cx="19431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8" name="Picture 16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3"/>
          <a:stretch>
            <a:fillRect/>
          </a:stretch>
        </p:blipFill>
        <p:spPr bwMode="auto">
          <a:xfrm>
            <a:off x="7373938" y="3448050"/>
            <a:ext cx="1662112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9" name="矩形 33"/>
          <p:cNvSpPr>
            <a:spLocks noChangeArrowheads="1"/>
          </p:cNvSpPr>
          <p:nvPr/>
        </p:nvSpPr>
        <p:spPr bwMode="auto">
          <a:xfrm>
            <a:off x="7858125" y="3149600"/>
            <a:ext cx="817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D3.js</a:t>
            </a:r>
          </a:p>
        </p:txBody>
      </p:sp>
      <p:pic>
        <p:nvPicPr>
          <p:cNvPr id="7190" name="Picture 1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23"/>
          <a:stretch>
            <a:fillRect/>
          </a:stretch>
        </p:blipFill>
        <p:spPr bwMode="auto">
          <a:xfrm>
            <a:off x="7380288" y="5202238"/>
            <a:ext cx="1590675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91" name="矩形 37"/>
          <p:cNvSpPr>
            <a:spLocks noChangeArrowheads="1"/>
          </p:cNvSpPr>
          <p:nvPr/>
        </p:nvSpPr>
        <p:spPr bwMode="auto">
          <a:xfrm>
            <a:off x="7818438" y="4913313"/>
            <a:ext cx="690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JSON</a:t>
            </a:r>
          </a:p>
        </p:txBody>
      </p:sp>
      <p:sp>
        <p:nvSpPr>
          <p:cNvPr id="39" name="加號 38"/>
          <p:cNvSpPr/>
          <p:nvPr/>
        </p:nvSpPr>
        <p:spPr>
          <a:xfrm>
            <a:off x="8459788" y="4724400"/>
            <a:ext cx="720725" cy="720725"/>
          </a:xfrm>
          <a:prstGeom prst="mathPlus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0" name="圓角矩形 39"/>
          <p:cNvSpPr/>
          <p:nvPr/>
        </p:nvSpPr>
        <p:spPr>
          <a:xfrm>
            <a:off x="0" y="1628775"/>
            <a:ext cx="5435600" cy="1439863"/>
          </a:xfrm>
          <a:prstGeom prst="roundRect">
            <a:avLst/>
          </a:prstGeom>
          <a:noFill/>
          <a:ln w="7620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1" name="圓角矩形 40"/>
          <p:cNvSpPr/>
          <p:nvPr/>
        </p:nvSpPr>
        <p:spPr>
          <a:xfrm>
            <a:off x="7380288" y="1628775"/>
            <a:ext cx="1763712" cy="1439863"/>
          </a:xfrm>
          <a:prstGeom prst="roundRect">
            <a:avLst/>
          </a:prstGeom>
          <a:noFill/>
          <a:ln w="76200">
            <a:solidFill>
              <a:srgbClr val="92D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195" name="矩形 41"/>
          <p:cNvSpPr>
            <a:spLocks noChangeArrowheads="1"/>
          </p:cNvSpPr>
          <p:nvPr/>
        </p:nvSpPr>
        <p:spPr bwMode="auto">
          <a:xfrm>
            <a:off x="2187575" y="1268413"/>
            <a:ext cx="944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FFC00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Python</a:t>
            </a:r>
          </a:p>
        </p:txBody>
      </p:sp>
      <p:sp>
        <p:nvSpPr>
          <p:cNvPr id="7196" name="矩形 42"/>
          <p:cNvSpPr>
            <a:spLocks noChangeArrowheads="1"/>
          </p:cNvSpPr>
          <p:nvPr/>
        </p:nvSpPr>
        <p:spPr bwMode="auto">
          <a:xfrm>
            <a:off x="7524750" y="1268413"/>
            <a:ext cx="14509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92D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JavaScript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219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1B364B66-5C2F-4699-A637-A3DA76AE0730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67071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4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今天來做點類似的事情</a:t>
            </a:r>
          </a:p>
        </p:txBody>
      </p:sp>
      <p:sp>
        <p:nvSpPr>
          <p:cNvPr id="9221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BBD9F4F-AA4E-498D-8291-B85DA9C76867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9222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12" name="資料庫圖表 11"/>
          <p:cNvGraphicFramePr/>
          <p:nvPr/>
        </p:nvGraphicFramePr>
        <p:xfrm>
          <a:off x="323528" y="1397000"/>
          <a:ext cx="8568952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267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C4C76F77-A9D6-4495-B26D-250C73D47301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67071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首先</a:t>
            </a:r>
          </a:p>
        </p:txBody>
      </p:sp>
      <p:sp>
        <p:nvSpPr>
          <p:cNvPr id="11269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08D7AA-8144-4F7B-8427-03F2A453AEDB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1270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12" name="資料庫圖表 11"/>
          <p:cNvGraphicFramePr/>
          <p:nvPr/>
        </p:nvGraphicFramePr>
        <p:xfrm>
          <a:off x="323528" y="1397000"/>
          <a:ext cx="8568952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315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2772E7E0-E05D-46C8-9A70-5D653C707B56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67071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資料來源</a:t>
            </a:r>
          </a:p>
        </p:txBody>
      </p:sp>
      <p:sp>
        <p:nvSpPr>
          <p:cNvPr id="13317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286DEC-2F5C-481C-963C-85B294A2473E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3318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13319" name="文字方塊 1"/>
          <p:cNvSpPr txBox="1">
            <a:spLocks noChangeArrowheads="1"/>
          </p:cNvSpPr>
          <p:nvPr/>
        </p:nvSpPr>
        <p:spPr bwMode="auto">
          <a:xfrm>
            <a:off x="179388" y="6413500"/>
            <a:ext cx="8496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  <a:hlinkClick r:id="rId3"/>
              </a:rPr>
              <a:t>http://www.appledaily.com.tw/realtimenews/section/new/</a:t>
            </a:r>
            <a:endParaRPr lang="en-US" altLang="zh-TW" sz="20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321" name="Picture 7" descr="「蘋果即時」的圖片搜尋結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5516563"/>
            <a:ext cx="2195513" cy="94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533525"/>
            <a:ext cx="554355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363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B20BFDFF-F151-4E2F-9208-3B591223E3C0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首先，需要把資料抓下來</a:t>
            </a:r>
          </a:p>
        </p:txBody>
      </p:sp>
      <p:sp>
        <p:nvSpPr>
          <p:cNvPr id="15365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1B82AC-6C5B-4DB0-B7F0-267DC3C52AF4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5366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368" name="文字方塊 7"/>
          <p:cNvSpPr txBox="1">
            <a:spLocks noChangeArrowheads="1"/>
          </p:cNvSpPr>
          <p:nvPr/>
        </p:nvSpPr>
        <p:spPr bwMode="auto">
          <a:xfrm>
            <a:off x="323850" y="1557338"/>
            <a:ext cx="856932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還記得網頁其實是在網路上的一個檔案</a:t>
            </a:r>
            <a:r>
              <a:rPr lang="en-US" altLang="zh-TW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</a:p>
        </p:txBody>
      </p:sp>
      <p:sp>
        <p:nvSpPr>
          <p:cNvPr id="15369" name="矩形 1"/>
          <p:cNvSpPr>
            <a:spLocks noChangeArrowheads="1"/>
          </p:cNvSpPr>
          <p:nvPr/>
        </p:nvSpPr>
        <p:spPr bwMode="auto">
          <a:xfrm>
            <a:off x="323850" y="2060575"/>
            <a:ext cx="81629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nsolas" panose="020B0609020204030204" pitchFamily="49" charset="0"/>
              </a:rPr>
              <a:t>import requests </a:t>
            </a:r>
            <a:r>
              <a:rPr lang="en-US" altLang="zh-TW" sz="180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#</a:t>
            </a:r>
            <a:r>
              <a:rPr lang="zh-TW" altLang="en-US" sz="180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抓網路檔案</a:t>
            </a:r>
            <a:endParaRPr lang="en-US" altLang="zh-TW" sz="1800">
              <a:latin typeface="Consolas" panose="020B060902020403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</a:rPr>
              <a:t>url = "http://www.appledaily.com.tw/realtimenews/section/new"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</a:rPr>
              <a:t>res = requests.get(url) </a:t>
            </a:r>
            <a:endParaRPr lang="zh-TW" altLang="en-US" sz="180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370" name="文字方塊 10"/>
          <p:cNvSpPr txBox="1">
            <a:spLocks noChangeArrowheads="1"/>
          </p:cNvSpPr>
          <p:nvPr/>
        </p:nvSpPr>
        <p:spPr bwMode="auto">
          <a:xfrm>
            <a:off x="307975" y="3487738"/>
            <a:ext cx="8769350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到底我們抓到什麼</a:t>
            </a:r>
            <a:r>
              <a:rPr lang="en-US" altLang="zh-TW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瀏覽器右上角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&gt; 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更多工具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&gt; 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開發人員工具</a:t>
            </a:r>
            <a:endParaRPr lang="en-US" altLang="zh-TW" sz="20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pic>
        <p:nvPicPr>
          <p:cNvPr id="15371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416425"/>
            <a:ext cx="3024187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>
            <a:off x="3779912" y="4942909"/>
            <a:ext cx="35413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符合</a:t>
            </a:r>
            <a:r>
              <a:rPr lang="en-US" altLang="zh-TW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HTML</a:t>
            </a:r>
            <a:r>
              <a:rPr lang="zh-TW" altLang="en-US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格式的檔案內容</a:t>
            </a:r>
            <a:endParaRPr lang="en-US" altLang="zh-TW" dirty="0">
              <a:solidFill>
                <a:srgbClr val="00B05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zh-TW" altLang="en-US" strike="sngStrike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密密麻麻，一大堆</a:t>
            </a:r>
            <a:r>
              <a:rPr lang="en-US" altLang="zh-TW" strike="sngStrike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tag</a:t>
            </a:r>
            <a:r>
              <a:rPr lang="zh-TW" altLang="en-US" strike="sngStrike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，非常噁心</a:t>
            </a:r>
            <a:endParaRPr lang="zh-TW" altLang="en-US" strike="sngStrik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7411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86750DFA-6967-4C3A-8ACF-3E9D9791EEB3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分析結構</a:t>
            </a:r>
          </a:p>
        </p:txBody>
      </p:sp>
      <p:sp>
        <p:nvSpPr>
          <p:cNvPr id="17413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D9617B-A017-4D03-8CAD-42E20F07AF6F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7414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41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88"/>
          <a:stretch>
            <a:fillRect/>
          </a:stretch>
        </p:blipFill>
        <p:spPr bwMode="auto">
          <a:xfrm>
            <a:off x="517525" y="2492375"/>
            <a:ext cx="513397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文字方塊 15"/>
          <p:cNvSpPr txBox="1">
            <a:spLocks noChangeArrowheads="1"/>
          </p:cNvSpPr>
          <p:nvPr/>
        </p:nvSpPr>
        <p:spPr bwMode="auto">
          <a:xfrm>
            <a:off x="374650" y="1484313"/>
            <a:ext cx="8769350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新聞在哪裡</a:t>
            </a:r>
            <a:r>
              <a:rPr lang="en-US" altLang="zh-TW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瀏覽器右上角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&gt; 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更多工具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&gt; 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開發人員工具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&gt;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ctrl+F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搜尋關鍵字</a:t>
            </a:r>
            <a:endParaRPr lang="en-US" altLang="zh-TW" sz="20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pic>
        <p:nvPicPr>
          <p:cNvPr id="17418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2492375"/>
            <a:ext cx="3241675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>
            <a:off x="517525" y="2492375"/>
            <a:ext cx="5113338" cy="3603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" name="矩形 19"/>
          <p:cNvSpPr/>
          <p:nvPr/>
        </p:nvSpPr>
        <p:spPr>
          <a:xfrm>
            <a:off x="5724525" y="2492375"/>
            <a:ext cx="3240088" cy="2159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7421" name="矩形 1"/>
          <p:cNvSpPr>
            <a:spLocks noChangeArrowheads="1"/>
          </p:cNvSpPr>
          <p:nvPr/>
        </p:nvSpPr>
        <p:spPr bwMode="auto">
          <a:xfrm>
            <a:off x="471488" y="5468938"/>
            <a:ext cx="57562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</a:rPr>
              <a:t>from bs4 import BeautifulSoup</a:t>
            </a:r>
            <a:r>
              <a:rPr lang="zh-TW" altLang="en-US" sz="1800">
                <a:latin typeface="Consolas" panose="020B0609020204030204" pitchFamily="49" charset="0"/>
              </a:rPr>
              <a:t> </a:t>
            </a:r>
            <a:r>
              <a:rPr lang="en-US" altLang="zh-TW" sz="180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#</a:t>
            </a:r>
            <a:r>
              <a:rPr lang="zh-TW" altLang="en-US" sz="180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爬梳檔案</a:t>
            </a:r>
            <a:endParaRPr lang="en-US" altLang="zh-TW" sz="180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</a:rPr>
              <a:t>soup = BeautifulSoup(res.text,"html.parser")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</a:rPr>
              <a:t>for item in soup.select(".rtddt"):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solidFill>
                  <a:srgbClr val="00B050"/>
                </a:solidFill>
                <a:latin typeface="Consolas" panose="020B0609020204030204" pitchFamily="49" charset="0"/>
              </a:rPr>
              <a:t>	# </a:t>
            </a:r>
            <a:r>
              <a:rPr lang="zh-TW" altLang="en-US" sz="180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取得一個完整新聞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9459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A43164E3-4E4C-4F5E-956A-3C18E22870CF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分析結構</a:t>
            </a:r>
          </a:p>
        </p:txBody>
      </p:sp>
      <p:sp>
        <p:nvSpPr>
          <p:cNvPr id="19461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E08011E-C2E6-403B-BC7E-5F6286CE8340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9462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464" name="文字方塊 15"/>
          <p:cNvSpPr txBox="1">
            <a:spLocks noChangeArrowheads="1"/>
          </p:cNvSpPr>
          <p:nvPr/>
        </p:nvSpPr>
        <p:spPr bwMode="auto">
          <a:xfrm>
            <a:off x="374650" y="1484313"/>
            <a:ext cx="876935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新聞裡面有什麼</a:t>
            </a:r>
            <a:r>
              <a:rPr lang="en-US" altLang="zh-TW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</a:p>
        </p:txBody>
      </p: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471488" y="3957638"/>
            <a:ext cx="870585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dirty="0">
                <a:solidFill>
                  <a:schemeClr val="bg1">
                    <a:lumMod val="85000"/>
                  </a:schemeClr>
                </a:solidFill>
                <a:latin typeface="Consolas" pitchFamily="49" charset="0"/>
              </a:rPr>
              <a:t>from bs4 import </a:t>
            </a:r>
            <a:r>
              <a:rPr lang="en-US" altLang="zh-TW" dirty="0" err="1">
                <a:solidFill>
                  <a:schemeClr val="bg1">
                    <a:lumMod val="85000"/>
                  </a:schemeClr>
                </a:solidFill>
                <a:latin typeface="Consolas" pitchFamily="49" charset="0"/>
              </a:rPr>
              <a:t>BeautifulSoup</a:t>
            </a:r>
            <a:r>
              <a:rPr lang="zh-TW" altLang="en-US" dirty="0">
                <a:solidFill>
                  <a:schemeClr val="bg1">
                    <a:lumMod val="85000"/>
                  </a:schemeClr>
                </a:solidFill>
                <a:latin typeface="Consolas" pitchFamily="49" charset="0"/>
              </a:rPr>
              <a:t> </a:t>
            </a:r>
            <a:r>
              <a:rPr lang="en-US" altLang="zh-TW" dirty="0">
                <a:solidFill>
                  <a:schemeClr val="bg1">
                    <a:lumMod val="8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#</a:t>
            </a:r>
            <a:r>
              <a:rPr lang="zh-TW" altLang="en-US" dirty="0">
                <a:solidFill>
                  <a:schemeClr val="bg1">
                    <a:lumMod val="8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爬梳檔案</a:t>
            </a:r>
            <a:endParaRPr lang="en-US" altLang="zh-TW" dirty="0">
              <a:solidFill>
                <a:schemeClr val="bg1">
                  <a:lumMod val="8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dirty="0">
                <a:solidFill>
                  <a:schemeClr val="bg1">
                    <a:lumMod val="85000"/>
                  </a:schemeClr>
                </a:solidFill>
                <a:latin typeface="Consolas" pitchFamily="49" charset="0"/>
              </a:rPr>
              <a:t>soup = </a:t>
            </a:r>
            <a:r>
              <a:rPr lang="en-US" altLang="zh-TW" dirty="0" err="1">
                <a:solidFill>
                  <a:schemeClr val="bg1">
                    <a:lumMod val="85000"/>
                  </a:schemeClr>
                </a:solidFill>
                <a:latin typeface="Consolas" pitchFamily="49" charset="0"/>
              </a:rPr>
              <a:t>BeautifulSoup</a:t>
            </a:r>
            <a:r>
              <a:rPr lang="en-US" altLang="zh-TW" dirty="0">
                <a:solidFill>
                  <a:schemeClr val="bg1">
                    <a:lumMod val="85000"/>
                  </a:schemeClr>
                </a:solidFill>
                <a:latin typeface="Consolas" pitchFamily="49" charset="0"/>
              </a:rPr>
              <a:t>(</a:t>
            </a:r>
            <a:r>
              <a:rPr lang="en-US" altLang="zh-TW" dirty="0" err="1">
                <a:solidFill>
                  <a:schemeClr val="bg1">
                    <a:lumMod val="85000"/>
                  </a:schemeClr>
                </a:solidFill>
                <a:latin typeface="Consolas" pitchFamily="49" charset="0"/>
              </a:rPr>
              <a:t>res.text,"html.parser</a:t>
            </a:r>
            <a:r>
              <a:rPr lang="en-US" altLang="zh-TW" dirty="0">
                <a:solidFill>
                  <a:schemeClr val="bg1">
                    <a:lumMod val="85000"/>
                  </a:schemeClr>
                </a:solidFill>
                <a:latin typeface="Consolas" pitchFamily="49" charset="0"/>
              </a:rPr>
              <a:t>")</a:t>
            </a:r>
          </a:p>
          <a:p>
            <a:pPr>
              <a:defRPr/>
            </a:pPr>
            <a:r>
              <a:rPr lang="en-US" altLang="zh-TW" dirty="0">
                <a:solidFill>
                  <a:schemeClr val="bg1">
                    <a:lumMod val="85000"/>
                  </a:schemeClr>
                </a:solidFill>
                <a:latin typeface="Consolas" pitchFamily="49" charset="0"/>
              </a:rPr>
              <a:t>for item in </a:t>
            </a:r>
            <a:r>
              <a:rPr lang="en-US" altLang="zh-TW" dirty="0" err="1">
                <a:solidFill>
                  <a:schemeClr val="bg1">
                    <a:lumMod val="85000"/>
                  </a:schemeClr>
                </a:solidFill>
                <a:latin typeface="Consolas" pitchFamily="49" charset="0"/>
              </a:rPr>
              <a:t>soup.select</a:t>
            </a:r>
            <a:r>
              <a:rPr lang="en-US" altLang="zh-TW" dirty="0">
                <a:solidFill>
                  <a:schemeClr val="bg1">
                    <a:lumMod val="85000"/>
                  </a:schemeClr>
                </a:solidFill>
                <a:latin typeface="Consolas" pitchFamily="49" charset="0"/>
              </a:rPr>
              <a:t>(".</a:t>
            </a:r>
            <a:r>
              <a:rPr lang="en-US" altLang="zh-TW" dirty="0" err="1">
                <a:solidFill>
                  <a:schemeClr val="bg1">
                    <a:lumMod val="85000"/>
                  </a:schemeClr>
                </a:solidFill>
                <a:latin typeface="Consolas" pitchFamily="49" charset="0"/>
              </a:rPr>
              <a:t>rtddt</a:t>
            </a:r>
            <a:r>
              <a:rPr lang="en-US" altLang="zh-TW" dirty="0">
                <a:solidFill>
                  <a:schemeClr val="bg1">
                    <a:lumMod val="85000"/>
                  </a:schemeClr>
                </a:solidFill>
                <a:latin typeface="Consolas" pitchFamily="49" charset="0"/>
              </a:rPr>
              <a:t>"):</a:t>
            </a:r>
          </a:p>
          <a:p>
            <a:pPr>
              <a:defRPr/>
            </a:pPr>
            <a:r>
              <a:rPr lang="en-US" altLang="zh-TW" dirty="0">
                <a:solidFill>
                  <a:schemeClr val="bg1">
                    <a:lumMod val="85000"/>
                  </a:schemeClr>
                </a:solidFill>
                <a:latin typeface="Consolas" pitchFamily="49" charset="0"/>
              </a:rPr>
              <a:t>	# </a:t>
            </a:r>
            <a:r>
              <a:rPr lang="zh-TW" altLang="en-US" dirty="0">
                <a:solidFill>
                  <a:schemeClr val="bg1">
                    <a:lumMod val="8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取得一個完整新聞</a:t>
            </a:r>
            <a:endParaRPr lang="en-US" altLang="zh-TW" dirty="0">
              <a:solidFill>
                <a:schemeClr val="bg1">
                  <a:lumMod val="8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dirty="0">
                <a:solidFill>
                  <a:srgbClr val="00B050"/>
                </a:solidFill>
                <a:latin typeface="Consolas" pitchFamily="49" charset="0"/>
              </a:rPr>
              <a:t># </a:t>
            </a:r>
            <a:r>
              <a:rPr lang="zh-TW" altLang="en-US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取得新聞標題、熱門度、時間、類別、網址</a:t>
            </a:r>
          </a:p>
          <a:p>
            <a:pPr>
              <a:defRPr/>
            </a:pPr>
            <a:r>
              <a:rPr lang="zh-TW" altLang="en-US" dirty="0">
                <a:latin typeface="Consolas" pitchFamily="49" charset="0"/>
              </a:rPr>
              <a:t>	</a:t>
            </a:r>
            <a:r>
              <a:rPr lang="en-US" altLang="zh-TW" dirty="0" err="1">
                <a:latin typeface="Consolas" pitchFamily="49" charset="0"/>
              </a:rPr>
              <a:t>news_title</a:t>
            </a:r>
            <a:r>
              <a:rPr lang="en-US" altLang="zh-TW" dirty="0">
                <a:latin typeface="Consolas" pitchFamily="49" charset="0"/>
              </a:rPr>
              <a:t> = </a:t>
            </a:r>
            <a:r>
              <a:rPr lang="en-US" altLang="zh-TW" dirty="0" err="1">
                <a:latin typeface="Consolas" pitchFamily="49" charset="0"/>
              </a:rPr>
              <a:t>item.find</a:t>
            </a:r>
            <a:r>
              <a:rPr lang="en-US" altLang="zh-TW" dirty="0">
                <a:latin typeface="Consolas" pitchFamily="49" charset="0"/>
              </a:rPr>
              <a:t>("h1").text</a:t>
            </a:r>
          </a:p>
          <a:p>
            <a:pPr>
              <a:defRPr/>
            </a:pPr>
            <a:r>
              <a:rPr lang="en-US" altLang="zh-TW" dirty="0">
                <a:latin typeface="Consolas" pitchFamily="49" charset="0"/>
              </a:rPr>
              <a:t>	</a:t>
            </a:r>
            <a:r>
              <a:rPr lang="en-US" altLang="zh-TW" dirty="0" err="1">
                <a:latin typeface="Consolas" pitchFamily="49" charset="0"/>
              </a:rPr>
              <a:t>news_popular</a:t>
            </a:r>
            <a:r>
              <a:rPr lang="en-US" altLang="zh-TW" dirty="0">
                <a:latin typeface="Consolas" pitchFamily="49" charset="0"/>
              </a:rPr>
              <a:t> = </a:t>
            </a:r>
            <a:r>
              <a:rPr lang="en-US" altLang="zh-TW" dirty="0" err="1">
                <a:latin typeface="Consolas" pitchFamily="49" charset="0"/>
              </a:rPr>
              <a:t>int</a:t>
            </a:r>
            <a:r>
              <a:rPr lang="en-US" altLang="zh-TW" dirty="0">
                <a:latin typeface="Consolas" pitchFamily="49" charset="0"/>
              </a:rPr>
              <a:t>(</a:t>
            </a:r>
            <a:r>
              <a:rPr lang="en-US" altLang="zh-TW" dirty="0" err="1">
                <a:latin typeface="Consolas" pitchFamily="49" charset="0"/>
              </a:rPr>
              <a:t>news_title</a:t>
            </a:r>
            <a:r>
              <a:rPr lang="en-US" altLang="zh-TW" dirty="0">
                <a:latin typeface="Consolas" pitchFamily="49" charset="0"/>
              </a:rPr>
              <a:t>[</a:t>
            </a:r>
            <a:r>
              <a:rPr lang="en-US" altLang="zh-TW" dirty="0" err="1">
                <a:latin typeface="Consolas" pitchFamily="49" charset="0"/>
              </a:rPr>
              <a:t>news_title.rfind</a:t>
            </a:r>
            <a:r>
              <a:rPr lang="en-US" altLang="zh-TW" dirty="0">
                <a:latin typeface="Consolas" pitchFamily="49" charset="0"/>
              </a:rPr>
              <a:t>("(")+1 : -1])</a:t>
            </a:r>
          </a:p>
          <a:p>
            <a:pPr>
              <a:defRPr/>
            </a:pPr>
            <a:r>
              <a:rPr lang="en-US" altLang="zh-TW" dirty="0">
                <a:latin typeface="Consolas" pitchFamily="49" charset="0"/>
              </a:rPr>
              <a:t>	</a:t>
            </a:r>
            <a:r>
              <a:rPr lang="en-US" altLang="zh-TW" dirty="0" err="1">
                <a:latin typeface="Consolas" pitchFamily="49" charset="0"/>
              </a:rPr>
              <a:t>news_time</a:t>
            </a:r>
            <a:r>
              <a:rPr lang="en-US" altLang="zh-TW" dirty="0">
                <a:latin typeface="Consolas" pitchFamily="49" charset="0"/>
              </a:rPr>
              <a:t> = </a:t>
            </a:r>
            <a:r>
              <a:rPr lang="en-US" altLang="zh-TW" dirty="0" err="1">
                <a:latin typeface="Consolas" pitchFamily="49" charset="0"/>
              </a:rPr>
              <a:t>item.find</a:t>
            </a:r>
            <a:r>
              <a:rPr lang="en-US" altLang="zh-TW" dirty="0">
                <a:latin typeface="Consolas" pitchFamily="49" charset="0"/>
              </a:rPr>
              <a:t>("time").text</a:t>
            </a:r>
          </a:p>
          <a:p>
            <a:pPr>
              <a:defRPr/>
            </a:pPr>
            <a:r>
              <a:rPr lang="en-US" altLang="zh-TW" dirty="0">
                <a:latin typeface="Consolas" pitchFamily="49" charset="0"/>
              </a:rPr>
              <a:t>	</a:t>
            </a:r>
            <a:r>
              <a:rPr lang="en-US" altLang="zh-TW" dirty="0" err="1">
                <a:latin typeface="Consolas" pitchFamily="49" charset="0"/>
              </a:rPr>
              <a:t>news_category</a:t>
            </a:r>
            <a:r>
              <a:rPr lang="en-US" altLang="zh-TW" dirty="0">
                <a:latin typeface="Consolas" pitchFamily="49" charset="0"/>
              </a:rPr>
              <a:t> = </a:t>
            </a:r>
            <a:r>
              <a:rPr lang="en-US" altLang="zh-TW" dirty="0" err="1">
                <a:latin typeface="Consolas" pitchFamily="49" charset="0"/>
              </a:rPr>
              <a:t>item.find</a:t>
            </a:r>
            <a:r>
              <a:rPr lang="en-US" altLang="zh-TW" dirty="0">
                <a:latin typeface="Consolas" pitchFamily="49" charset="0"/>
              </a:rPr>
              <a:t>("h2").text </a:t>
            </a:r>
          </a:p>
          <a:p>
            <a:pPr>
              <a:defRPr/>
            </a:pPr>
            <a:r>
              <a:rPr lang="en-US" altLang="zh-TW" dirty="0">
                <a:latin typeface="Consolas" pitchFamily="49" charset="0"/>
              </a:rPr>
              <a:t>	</a:t>
            </a:r>
            <a:r>
              <a:rPr lang="en-US" altLang="zh-TW" dirty="0" err="1">
                <a:latin typeface="Consolas" pitchFamily="49" charset="0"/>
              </a:rPr>
              <a:t>news_url</a:t>
            </a:r>
            <a:r>
              <a:rPr lang="en-US" altLang="zh-TW" dirty="0">
                <a:latin typeface="Consolas" pitchFamily="49" charset="0"/>
              </a:rPr>
              <a:t> = </a:t>
            </a:r>
            <a:r>
              <a:rPr lang="en-US" altLang="zh-TW" dirty="0" err="1">
                <a:latin typeface="Consolas" pitchFamily="49" charset="0"/>
              </a:rPr>
              <a:t>item.find</a:t>
            </a:r>
            <a:r>
              <a:rPr lang="en-US" altLang="zh-TW" dirty="0">
                <a:latin typeface="Consolas" pitchFamily="49" charset="0"/>
              </a:rPr>
              <a:t>("a")["</a:t>
            </a:r>
            <a:r>
              <a:rPr lang="en-US" altLang="zh-TW" dirty="0" err="1">
                <a:latin typeface="Consolas" pitchFamily="49" charset="0"/>
              </a:rPr>
              <a:t>href</a:t>
            </a:r>
            <a:r>
              <a:rPr lang="en-US" altLang="zh-TW" dirty="0">
                <a:latin typeface="Consolas" pitchFamily="49" charset="0"/>
              </a:rPr>
              <a:t>"]</a:t>
            </a:r>
            <a:endParaRPr lang="zh-TW" altLang="en-US" dirty="0">
              <a:solidFill>
                <a:srgbClr val="00B05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94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2060575"/>
            <a:ext cx="66897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直線接點 20"/>
          <p:cNvCxnSpPr/>
          <p:nvPr/>
        </p:nvCxnSpPr>
        <p:spPr>
          <a:xfrm>
            <a:off x="5219700" y="5949950"/>
            <a:ext cx="295275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直線接點 22"/>
          <p:cNvCxnSpPr/>
          <p:nvPr/>
        </p:nvCxnSpPr>
        <p:spPr>
          <a:xfrm>
            <a:off x="5219700" y="3213100"/>
            <a:ext cx="2159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469" name="矩形 27"/>
          <p:cNvSpPr>
            <a:spLocks noChangeArrowheads="1"/>
          </p:cNvSpPr>
          <p:nvPr/>
        </p:nvSpPr>
        <p:spPr bwMode="auto">
          <a:xfrm>
            <a:off x="6084888" y="5949950"/>
            <a:ext cx="1739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solidFill>
                  <a:srgbClr val="C0000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最右邊的</a:t>
            </a:r>
            <a:r>
              <a:rPr lang="en-US" altLang="zh-TW" sz="1800">
                <a:solidFill>
                  <a:srgbClr val="C00000"/>
                </a:solidFill>
                <a:latin typeface="Consolas" panose="020B0609020204030204" pitchFamily="49" charset="0"/>
              </a:rPr>
              <a:t>"("</a:t>
            </a:r>
            <a:r>
              <a:rPr lang="en-US" altLang="zh-TW" sz="1800">
                <a:solidFill>
                  <a:srgbClr val="C0000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+1</a:t>
            </a:r>
            <a:endParaRPr lang="zh-TW" altLang="en-US" sz="1800">
              <a:solidFill>
                <a:srgbClr val="C00000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</p:txBody>
      </p:sp>
      <p:sp>
        <p:nvSpPr>
          <p:cNvPr id="19470" name="矩形 28"/>
          <p:cNvSpPr>
            <a:spLocks noChangeArrowheads="1"/>
          </p:cNvSpPr>
          <p:nvPr/>
        </p:nvSpPr>
        <p:spPr bwMode="auto">
          <a:xfrm>
            <a:off x="7927975" y="6021388"/>
            <a:ext cx="1108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zh-TW" altLang="en-US" sz="1800">
                <a:solidFill>
                  <a:srgbClr val="C0000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不含</a:t>
            </a:r>
            <a:endParaRPr lang="en-US" altLang="zh-TW" sz="1800">
              <a:solidFill>
                <a:srgbClr val="C00000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 algn="r">
              <a:spcBef>
                <a:spcPct val="0"/>
              </a:spcBef>
              <a:buFontTx/>
              <a:buNone/>
            </a:pPr>
            <a:r>
              <a:rPr lang="zh-TW" altLang="en-US" sz="1800">
                <a:solidFill>
                  <a:srgbClr val="C0000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最後字元</a:t>
            </a:r>
          </a:p>
        </p:txBody>
      </p:sp>
      <p:cxnSp>
        <p:nvCxnSpPr>
          <p:cNvPr id="30" name="直線接點 29"/>
          <p:cNvCxnSpPr/>
          <p:nvPr/>
        </p:nvCxnSpPr>
        <p:spPr>
          <a:xfrm>
            <a:off x="8388350" y="5949950"/>
            <a:ext cx="57626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507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351B021D-724D-423B-9B07-8E58B49BE9FC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進一步抓內文</a:t>
            </a:r>
          </a:p>
        </p:txBody>
      </p:sp>
      <p:sp>
        <p:nvSpPr>
          <p:cNvPr id="21509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F6E7BC-5506-44B4-B37F-B8AF5DCE858D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21510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512" name="矩形 1"/>
          <p:cNvSpPr>
            <a:spLocks noChangeArrowheads="1"/>
          </p:cNvSpPr>
          <p:nvPr/>
        </p:nvSpPr>
        <p:spPr bwMode="auto">
          <a:xfrm>
            <a:off x="385763" y="1989138"/>
            <a:ext cx="67691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#</a:t>
            </a:r>
            <a:r>
              <a:rPr lang="zh-TW" altLang="en-US" sz="180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再次抓網路檔案</a:t>
            </a:r>
            <a:endParaRPr lang="en-US" altLang="zh-TW" sz="1800">
              <a:latin typeface="Consolas" panose="020B060902020403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</a:rPr>
              <a:t>news_url = "http://www.appledaily.com.tw/"+ news_url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</a:rPr>
              <a:t>res2 = requests.get(news_url)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#</a:t>
            </a:r>
            <a:r>
              <a:rPr lang="zh-TW" altLang="en-US" sz="180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再次爬梳檔案</a:t>
            </a:r>
            <a:endParaRPr lang="en-US" altLang="zh-TW" sz="180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</a:rPr>
              <a:t>soup2 = BeautifulSoup(res2.text,"html.parser")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#</a:t>
            </a:r>
            <a:r>
              <a:rPr lang="zh-TW" altLang="en-US" sz="180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找到內文</a:t>
            </a:r>
            <a:endParaRPr lang="en-US" altLang="zh-TW" sz="180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513" name="文字方塊 10"/>
          <p:cNvSpPr txBox="1">
            <a:spLocks noChangeArrowheads="1"/>
          </p:cNvSpPr>
          <p:nvPr/>
        </p:nvSpPr>
        <p:spPr bwMode="auto">
          <a:xfrm>
            <a:off x="374650" y="1412875"/>
            <a:ext cx="876935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重覆剛剛流程</a:t>
            </a:r>
            <a:endParaRPr lang="en-US" altLang="zh-TW" sz="3500" b="1">
              <a:solidFill>
                <a:srgbClr val="00206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pic>
        <p:nvPicPr>
          <p:cNvPr id="21514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231"/>
          <a:stretch>
            <a:fillRect/>
          </a:stretch>
        </p:blipFill>
        <p:spPr bwMode="auto">
          <a:xfrm>
            <a:off x="3348038" y="4365625"/>
            <a:ext cx="5180012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221163"/>
            <a:ext cx="182880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6" name="文字方塊 15"/>
          <p:cNvSpPr txBox="1">
            <a:spLocks noChangeArrowheads="1"/>
          </p:cNvSpPr>
          <p:nvPr/>
        </p:nvSpPr>
        <p:spPr bwMode="auto">
          <a:xfrm>
            <a:off x="339725" y="3662363"/>
            <a:ext cx="876935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問題來了，全文結構好像有點髒</a:t>
            </a:r>
            <a:r>
              <a:rPr lang="en-US" altLang="zh-TW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555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B221384A-8E87-4E16-B0E3-B201D62FC004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進一步抓內文</a:t>
            </a:r>
          </a:p>
        </p:txBody>
      </p:sp>
      <p:sp>
        <p:nvSpPr>
          <p:cNvPr id="23557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025F4F-0986-4A9E-8042-9C415C758D85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23558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200" name="矩形 1"/>
          <p:cNvSpPr>
            <a:spLocks noChangeArrowheads="1"/>
          </p:cNvSpPr>
          <p:nvPr/>
        </p:nvSpPr>
        <p:spPr bwMode="auto">
          <a:xfrm>
            <a:off x="385763" y="2079625"/>
            <a:ext cx="7570787" cy="313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#</a:t>
            </a:r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再次抓網路檔案</a:t>
            </a:r>
            <a:endParaRPr lang="en-US" altLang="zh-TW" dirty="0">
              <a:solidFill>
                <a:schemeClr val="bg1">
                  <a:lumMod val="65000"/>
                </a:schemeClr>
              </a:solidFill>
              <a:latin typeface="Consolas" pitchFamily="49" charset="0"/>
            </a:endParaRPr>
          </a:p>
          <a:p>
            <a:pPr>
              <a:defRPr/>
            </a:pPr>
            <a:r>
              <a:rPr lang="en-US" altLang="zh-TW" dirty="0" err="1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news_url</a:t>
            </a: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 = "http://www.appledaily.com.tw/"+ </a:t>
            </a:r>
            <a:r>
              <a:rPr lang="en-US" altLang="zh-TW" dirty="0" err="1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news_url</a:t>
            </a:r>
            <a:endParaRPr lang="en-US" altLang="zh-TW" dirty="0">
              <a:solidFill>
                <a:schemeClr val="bg1">
                  <a:lumMod val="65000"/>
                </a:schemeClr>
              </a:solidFill>
              <a:latin typeface="Consolas" pitchFamily="49" charset="0"/>
            </a:endParaRPr>
          </a:p>
          <a:p>
            <a:pPr>
              <a:defRPr/>
            </a:pP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res2 = </a:t>
            </a:r>
            <a:r>
              <a:rPr lang="en-US" altLang="zh-TW" dirty="0" err="1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requests.get</a:t>
            </a: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(</a:t>
            </a:r>
            <a:r>
              <a:rPr lang="en-US" altLang="zh-TW" dirty="0" err="1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news_url</a:t>
            </a: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)</a:t>
            </a:r>
          </a:p>
          <a:p>
            <a:pPr>
              <a:defRPr/>
            </a:pP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#</a:t>
            </a:r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再次爬梳檔案</a:t>
            </a:r>
            <a:endParaRPr lang="en-US" altLang="zh-TW" dirty="0">
              <a:solidFill>
                <a:schemeClr val="bg1">
                  <a:lumMod val="6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soup2 = </a:t>
            </a:r>
            <a:r>
              <a:rPr lang="en-US" altLang="zh-TW" dirty="0" err="1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BeautifulSoup</a:t>
            </a: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(res2.text,"html.parser")</a:t>
            </a:r>
          </a:p>
          <a:p>
            <a:pPr>
              <a:defRPr/>
            </a:pPr>
            <a:r>
              <a:rPr lang="en-US" altLang="zh-TW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#</a:t>
            </a:r>
            <a:r>
              <a:rPr lang="zh-TW" altLang="en-US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 找到內文</a:t>
            </a:r>
            <a:endParaRPr lang="en-US" altLang="zh-TW" dirty="0">
              <a:solidFill>
                <a:schemeClr val="bg1">
                  <a:lumMod val="85000"/>
                </a:schemeClr>
              </a:solidFill>
              <a:latin typeface="Consolas" pitchFamily="49" charset="0"/>
            </a:endParaRPr>
          </a:p>
          <a:p>
            <a:pPr>
              <a:defRPr/>
            </a:pPr>
            <a:r>
              <a:rPr lang="en-US" altLang="zh-TW" dirty="0" err="1">
                <a:latin typeface="Consolas" pitchFamily="49" charset="0"/>
              </a:rPr>
              <a:t>news_content</a:t>
            </a:r>
            <a:r>
              <a:rPr lang="en-US" altLang="zh-TW" dirty="0">
                <a:latin typeface="Consolas" pitchFamily="49" charset="0"/>
              </a:rPr>
              <a:t> = soup2.find("meta",{"name" : "description"})	</a:t>
            </a:r>
          </a:p>
          <a:p>
            <a:pPr>
              <a:defRPr/>
            </a:pPr>
            <a:r>
              <a:rPr lang="en-US" altLang="zh-TW" dirty="0">
                <a:latin typeface="Consolas" pitchFamily="49" charset="0"/>
              </a:rPr>
              <a:t>if </a:t>
            </a:r>
            <a:r>
              <a:rPr lang="en-US" altLang="zh-TW" dirty="0" err="1">
                <a:latin typeface="Consolas" pitchFamily="49" charset="0"/>
              </a:rPr>
              <a:t>news_content</a:t>
            </a:r>
            <a:r>
              <a:rPr lang="en-US" altLang="zh-TW" dirty="0">
                <a:latin typeface="Consolas" pitchFamily="49" charset="0"/>
              </a:rPr>
              <a:t>:</a:t>
            </a:r>
          </a:p>
          <a:p>
            <a:pPr>
              <a:defRPr/>
            </a:pPr>
            <a:r>
              <a:rPr lang="en-US" altLang="zh-TW" dirty="0">
                <a:latin typeface="Consolas" pitchFamily="49" charset="0"/>
              </a:rPr>
              <a:t>	</a:t>
            </a:r>
            <a:r>
              <a:rPr lang="en-US" altLang="zh-TW" dirty="0" err="1">
                <a:latin typeface="Consolas" pitchFamily="49" charset="0"/>
              </a:rPr>
              <a:t>news_content</a:t>
            </a:r>
            <a:r>
              <a:rPr lang="en-US" altLang="zh-TW" dirty="0">
                <a:latin typeface="Consolas" pitchFamily="49" charset="0"/>
              </a:rPr>
              <a:t> = </a:t>
            </a:r>
            <a:r>
              <a:rPr lang="en-US" altLang="zh-TW" dirty="0" err="1">
                <a:latin typeface="Consolas" pitchFamily="49" charset="0"/>
              </a:rPr>
              <a:t>news_content</a:t>
            </a:r>
            <a:r>
              <a:rPr lang="en-US" altLang="zh-TW" dirty="0">
                <a:latin typeface="Consolas" pitchFamily="49" charset="0"/>
              </a:rPr>
              <a:t>["content"]</a:t>
            </a:r>
          </a:p>
          <a:p>
            <a:pPr>
              <a:defRPr/>
            </a:pPr>
            <a:r>
              <a:rPr lang="en-US" altLang="zh-TW" dirty="0">
                <a:latin typeface="Consolas" pitchFamily="49" charset="0"/>
              </a:rPr>
              <a:t>else:</a:t>
            </a:r>
          </a:p>
          <a:p>
            <a:pPr>
              <a:defRPr/>
            </a:pPr>
            <a:r>
              <a:rPr lang="en-US" altLang="zh-TW" dirty="0">
                <a:latin typeface="Consolas" pitchFamily="49" charset="0"/>
              </a:rPr>
              <a:t>	</a:t>
            </a:r>
            <a:r>
              <a:rPr lang="en-US" altLang="zh-TW" dirty="0" err="1">
                <a:latin typeface="Consolas" pitchFamily="49" charset="0"/>
              </a:rPr>
              <a:t>news_content</a:t>
            </a:r>
            <a:r>
              <a:rPr lang="en-US" altLang="zh-TW" dirty="0">
                <a:latin typeface="Consolas" pitchFamily="49" charset="0"/>
              </a:rPr>
              <a:t> = ""</a:t>
            </a:r>
            <a:endParaRPr lang="zh-TW" altLang="en-US" dirty="0">
              <a:solidFill>
                <a:srgbClr val="00B05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561" name="文字方塊 10"/>
          <p:cNvSpPr txBox="1">
            <a:spLocks noChangeArrowheads="1"/>
          </p:cNvSpPr>
          <p:nvPr/>
        </p:nvSpPr>
        <p:spPr bwMode="auto">
          <a:xfrm>
            <a:off x="374650" y="1503363"/>
            <a:ext cx="876935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放棄全文，改擷取較乾淨的</a:t>
            </a:r>
            <a:r>
              <a:rPr lang="en-US" altLang="zh-TW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meta</a:t>
            </a:r>
            <a:r>
              <a:rPr lang="zh-TW" altLang="en-US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data</a:t>
            </a:r>
          </a:p>
        </p:txBody>
      </p:sp>
      <p:pic>
        <p:nvPicPr>
          <p:cNvPr id="235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5589588"/>
            <a:ext cx="83645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603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E8CABA7A-7962-4CED-A87A-BDA371889D36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最後，把它們存起來</a:t>
            </a:r>
          </a:p>
        </p:txBody>
      </p:sp>
      <p:sp>
        <p:nvSpPr>
          <p:cNvPr id="25605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00C041-4D68-44C5-B331-B4F730E61E3D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25606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224" name="矩形 1"/>
          <p:cNvSpPr>
            <a:spLocks noChangeArrowheads="1"/>
          </p:cNvSpPr>
          <p:nvPr/>
        </p:nvSpPr>
        <p:spPr bwMode="auto">
          <a:xfrm>
            <a:off x="266700" y="2284413"/>
            <a:ext cx="8943975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lvl="2">
              <a:defRPr/>
            </a:pPr>
            <a:r>
              <a:rPr lang="en-US" altLang="zh-TW" dirty="0">
                <a:latin typeface="Consolas" pitchFamily="49" charset="0"/>
              </a:rPr>
              <a:t>from bs4 import </a:t>
            </a:r>
            <a:r>
              <a:rPr lang="en-US" altLang="zh-TW" dirty="0" err="1">
                <a:latin typeface="Consolas" pitchFamily="49" charset="0"/>
              </a:rPr>
              <a:t>BeautifulSoup</a:t>
            </a:r>
            <a:endParaRPr lang="en-US" altLang="zh-TW" dirty="0">
              <a:latin typeface="Consolas" pitchFamily="49" charset="0"/>
            </a:endParaRPr>
          </a:p>
          <a:p>
            <a:pPr marL="0" lvl="2">
              <a:defRPr/>
            </a:pPr>
            <a:r>
              <a:rPr lang="en-US" altLang="zh-TW" dirty="0" err="1">
                <a:latin typeface="Consolas" pitchFamily="49" charset="0"/>
              </a:rPr>
              <a:t>news_group</a:t>
            </a:r>
            <a:r>
              <a:rPr lang="en-US" altLang="zh-TW" dirty="0">
                <a:latin typeface="Consolas" pitchFamily="49" charset="0"/>
              </a:rPr>
              <a:t> = []</a:t>
            </a:r>
            <a:endParaRPr lang="en-US" altLang="zh-TW" dirty="0">
              <a:solidFill>
                <a:schemeClr val="bg1">
                  <a:lumMod val="85000"/>
                </a:schemeClr>
              </a:solidFill>
              <a:latin typeface="Consolas" pitchFamily="49" charset="0"/>
            </a:endParaRPr>
          </a:p>
          <a:p>
            <a:pPr>
              <a:defRPr/>
            </a:pPr>
            <a:r>
              <a:rPr lang="en-US" altLang="zh-TW" dirty="0">
                <a:latin typeface="Consolas" pitchFamily="49" charset="0"/>
              </a:rPr>
              <a:t>soup = </a:t>
            </a:r>
            <a:r>
              <a:rPr lang="en-US" altLang="zh-TW" dirty="0" err="1">
                <a:latin typeface="Consolas" pitchFamily="49" charset="0"/>
              </a:rPr>
              <a:t>BeautifulSoup</a:t>
            </a:r>
            <a:r>
              <a:rPr lang="en-US" altLang="zh-TW" dirty="0">
                <a:latin typeface="Consolas" pitchFamily="49" charset="0"/>
              </a:rPr>
              <a:t>(res.text,"</a:t>
            </a:r>
            <a:r>
              <a:rPr lang="en-US" altLang="zh-TW" dirty="0" err="1">
                <a:latin typeface="Consolas" pitchFamily="49" charset="0"/>
              </a:rPr>
              <a:t>html.parser</a:t>
            </a:r>
            <a:r>
              <a:rPr lang="en-US" altLang="zh-TW" dirty="0">
                <a:latin typeface="Consolas" pitchFamily="49" charset="0"/>
              </a:rPr>
              <a:t>")</a:t>
            </a:r>
          </a:p>
          <a:p>
            <a:pPr>
              <a:defRPr/>
            </a:pPr>
            <a:r>
              <a:rPr lang="en-US" altLang="zh-TW" dirty="0">
                <a:latin typeface="Consolas" pitchFamily="49" charset="0"/>
              </a:rPr>
              <a:t>for item in </a:t>
            </a:r>
            <a:r>
              <a:rPr lang="en-US" altLang="zh-TW" dirty="0" err="1">
                <a:latin typeface="Consolas" pitchFamily="49" charset="0"/>
              </a:rPr>
              <a:t>soup.select</a:t>
            </a:r>
            <a:r>
              <a:rPr lang="en-US" altLang="zh-TW" dirty="0">
                <a:latin typeface="Consolas" pitchFamily="49" charset="0"/>
              </a:rPr>
              <a:t>(".</a:t>
            </a:r>
            <a:r>
              <a:rPr lang="en-US" altLang="zh-TW" dirty="0" err="1">
                <a:latin typeface="Consolas" pitchFamily="49" charset="0"/>
              </a:rPr>
              <a:t>rtddt</a:t>
            </a:r>
            <a:r>
              <a:rPr lang="en-US" altLang="zh-TW" dirty="0">
                <a:latin typeface="Consolas" pitchFamily="49" charset="0"/>
              </a:rPr>
              <a:t>"):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dirty="0">
                <a:solidFill>
                  <a:srgbClr val="00B050"/>
                </a:solidFill>
                <a:latin typeface="Consolas" pitchFamily="49" charset="0"/>
              </a:rPr>
              <a:t># </a:t>
            </a:r>
            <a:r>
              <a:rPr lang="zh-TW" altLang="en-US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取得新聞標題、熱門度、時間、類別、網址</a:t>
            </a:r>
          </a:p>
          <a:p>
            <a:pPr>
              <a:defRPr/>
            </a:pPr>
            <a:r>
              <a:rPr lang="zh-TW" altLang="en-US" dirty="0">
                <a:latin typeface="Consolas" pitchFamily="49" charset="0"/>
              </a:rPr>
              <a:t>	</a:t>
            </a:r>
            <a:r>
              <a:rPr lang="en-US" altLang="zh-TW" dirty="0">
                <a:solidFill>
                  <a:srgbClr val="00B050"/>
                </a:solidFill>
                <a:latin typeface="Consolas" pitchFamily="49" charset="0"/>
              </a:rPr>
              <a:t># </a:t>
            </a:r>
            <a:r>
              <a:rPr lang="zh-TW" altLang="en-US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從網址進一步取得內文</a:t>
            </a:r>
            <a:endParaRPr lang="en-US" altLang="zh-TW" dirty="0">
              <a:latin typeface="Consolas" pitchFamily="49" charset="0"/>
            </a:endParaRPr>
          </a:p>
          <a:p>
            <a:pPr lvl="2">
              <a:defRPr/>
            </a:pPr>
            <a:r>
              <a:rPr lang="en-US" altLang="zh-TW" dirty="0" err="1">
                <a:latin typeface="Consolas" pitchFamily="49" charset="0"/>
                <a:ea typeface="微軟正黑體" pitchFamily="34" charset="-120"/>
              </a:rPr>
              <a:t>news_group.append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({"</a:t>
            </a:r>
            <a:r>
              <a:rPr lang="zh-TW" altLang="en-US" dirty="0">
                <a:latin typeface="Consolas" pitchFamily="49" charset="0"/>
                <a:ea typeface="微軟正黑體" pitchFamily="34" charset="-120"/>
              </a:rPr>
              <a:t>標題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":</a:t>
            </a:r>
            <a:r>
              <a:rPr lang="en-US" altLang="zh-TW" dirty="0" err="1">
                <a:latin typeface="Consolas" pitchFamily="49" charset="0"/>
                <a:ea typeface="微軟正黑體" pitchFamily="34" charset="-120"/>
              </a:rPr>
              <a:t>news_title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, "</a:t>
            </a:r>
            <a:r>
              <a:rPr lang="zh-TW" altLang="en-US" dirty="0">
                <a:latin typeface="Consolas" pitchFamily="49" charset="0"/>
                <a:ea typeface="微軟正黑體" pitchFamily="34" charset="-120"/>
              </a:rPr>
              <a:t>時間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":</a:t>
            </a:r>
            <a:r>
              <a:rPr lang="en-US" altLang="zh-TW" dirty="0" err="1">
                <a:latin typeface="Consolas" pitchFamily="49" charset="0"/>
                <a:ea typeface="微軟正黑體" pitchFamily="34" charset="-120"/>
              </a:rPr>
              <a:t>news_time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, </a:t>
            </a:r>
          </a:p>
          <a:p>
            <a:pPr lvl="2">
              <a:defRPr/>
            </a:pP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		</a:t>
            </a:r>
            <a:r>
              <a:rPr lang="zh-TW" altLang="en-US" dirty="0">
                <a:latin typeface="Consolas" pitchFamily="49" charset="0"/>
                <a:ea typeface="微軟正黑體" pitchFamily="34" charset="-120"/>
              </a:rPr>
              <a:t>     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"</a:t>
            </a:r>
            <a:r>
              <a:rPr lang="zh-TW" altLang="en-US" dirty="0">
                <a:latin typeface="Consolas" pitchFamily="49" charset="0"/>
                <a:ea typeface="微軟正黑體" pitchFamily="34" charset="-120"/>
              </a:rPr>
              <a:t>類別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":</a:t>
            </a:r>
            <a:r>
              <a:rPr lang="en-US" altLang="zh-TW" dirty="0" err="1">
                <a:latin typeface="Consolas" pitchFamily="49" charset="0"/>
                <a:ea typeface="微軟正黑體" pitchFamily="34" charset="-120"/>
              </a:rPr>
              <a:t>news_category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, "</a:t>
            </a:r>
            <a:r>
              <a:rPr lang="zh-TW" altLang="en-US" dirty="0">
                <a:latin typeface="Consolas" pitchFamily="49" charset="0"/>
                <a:ea typeface="微軟正黑體" pitchFamily="34" charset="-120"/>
              </a:rPr>
              <a:t>內文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":</a:t>
            </a:r>
            <a:r>
              <a:rPr lang="en-US" altLang="zh-TW" dirty="0" err="1">
                <a:latin typeface="Consolas" pitchFamily="49" charset="0"/>
                <a:ea typeface="微軟正黑體" pitchFamily="34" charset="-120"/>
              </a:rPr>
              <a:t>news_content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, </a:t>
            </a:r>
          </a:p>
          <a:p>
            <a:pPr lvl="2">
              <a:defRPr/>
            </a:pPr>
            <a:r>
              <a:rPr lang="zh-TW" altLang="en-US" dirty="0">
                <a:latin typeface="Consolas" pitchFamily="49" charset="0"/>
                <a:ea typeface="微軟正黑體" pitchFamily="34" charset="-120"/>
              </a:rPr>
              <a:t>                    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"</a:t>
            </a:r>
            <a:r>
              <a:rPr lang="zh-TW" altLang="en-US" dirty="0">
                <a:latin typeface="Consolas" pitchFamily="49" charset="0"/>
                <a:ea typeface="微軟正黑體" pitchFamily="34" charset="-120"/>
              </a:rPr>
              <a:t>人氣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":</a:t>
            </a:r>
            <a:r>
              <a:rPr lang="en-US" altLang="zh-TW" dirty="0" err="1">
                <a:latin typeface="Consolas" pitchFamily="49" charset="0"/>
                <a:ea typeface="微軟正黑體" pitchFamily="34" charset="-120"/>
              </a:rPr>
              <a:t>news_popular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})</a:t>
            </a:r>
            <a:endParaRPr lang="zh-TW" altLang="en-US" dirty="0">
              <a:solidFill>
                <a:srgbClr val="00B050"/>
              </a:solidFill>
              <a:latin typeface="Consolas" pitchFamily="49" charset="0"/>
              <a:ea typeface="微軟正黑體" pitchFamily="34" charset="-120"/>
            </a:endParaRPr>
          </a:p>
        </p:txBody>
      </p:sp>
      <p:sp>
        <p:nvSpPr>
          <p:cNvPr id="25609" name="文字方塊 9"/>
          <p:cNvSpPr txBox="1">
            <a:spLocks noChangeArrowheads="1"/>
          </p:cNvSpPr>
          <p:nvPr/>
        </p:nvSpPr>
        <p:spPr bwMode="auto">
          <a:xfrm>
            <a:off x="339725" y="5389563"/>
            <a:ext cx="876935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但是如果我想抓 </a:t>
            </a:r>
            <a:r>
              <a:rPr lang="en-US" altLang="zh-TW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N</a:t>
            </a:r>
            <a:r>
              <a:rPr lang="zh-TW" altLang="en-US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頁所有的新聞</a:t>
            </a:r>
            <a:r>
              <a:rPr lang="en-US" altLang="zh-TW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651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A7787EFC-AFF7-484A-81FD-C730FC25B2B0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觀察每一頁網址</a:t>
            </a:r>
          </a:p>
        </p:txBody>
      </p:sp>
      <p:sp>
        <p:nvSpPr>
          <p:cNvPr id="27653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E0CFF6-FB4A-4F00-8E66-8E3343DBD744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27654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224" name="矩形 1"/>
          <p:cNvSpPr>
            <a:spLocks noChangeArrowheads="1"/>
          </p:cNvSpPr>
          <p:nvPr/>
        </p:nvSpPr>
        <p:spPr bwMode="auto">
          <a:xfrm>
            <a:off x="173038" y="3851275"/>
            <a:ext cx="9117012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lvl="2">
              <a:defRPr/>
            </a:pPr>
            <a:r>
              <a:rPr lang="en-US" altLang="zh-TW" dirty="0" err="1">
                <a:latin typeface="Consolas" pitchFamily="49" charset="0"/>
              </a:rPr>
              <a:t>news_group</a:t>
            </a:r>
            <a:r>
              <a:rPr lang="en-US" altLang="zh-TW" dirty="0">
                <a:latin typeface="Consolas" pitchFamily="49" charset="0"/>
              </a:rPr>
              <a:t> = []</a:t>
            </a:r>
          </a:p>
          <a:p>
            <a:pPr marL="0" lvl="2">
              <a:defRPr/>
            </a:pPr>
            <a:r>
              <a:rPr lang="en-US" altLang="zh-TW" dirty="0">
                <a:latin typeface="Consolas" pitchFamily="49" charset="0"/>
              </a:rPr>
              <a:t>page</a:t>
            </a:r>
            <a:r>
              <a:rPr lang="zh-TW" altLang="en-US" dirty="0">
                <a:latin typeface="Consolas" pitchFamily="49" charset="0"/>
              </a:rPr>
              <a:t> </a:t>
            </a:r>
            <a:r>
              <a:rPr lang="en-US" altLang="zh-TW" dirty="0">
                <a:latin typeface="Consolas" pitchFamily="49" charset="0"/>
              </a:rPr>
              <a:t>=</a:t>
            </a:r>
            <a:r>
              <a:rPr lang="zh-TW" altLang="en-US" dirty="0">
                <a:latin typeface="Consolas" pitchFamily="49" charset="0"/>
              </a:rPr>
              <a:t> </a:t>
            </a:r>
            <a:r>
              <a:rPr lang="en-US" altLang="zh-TW" dirty="0">
                <a:latin typeface="Consolas" pitchFamily="49" charset="0"/>
              </a:rPr>
              <a:t>3</a:t>
            </a:r>
          </a:p>
          <a:p>
            <a:pPr marL="0" lvl="2">
              <a:defRPr/>
            </a:pPr>
            <a:r>
              <a:rPr lang="en-US" altLang="zh-TW" dirty="0">
                <a:latin typeface="Consolas" pitchFamily="49" charset="0"/>
              </a:rPr>
              <a:t>for </a:t>
            </a:r>
            <a:r>
              <a:rPr lang="en-US" altLang="zh-TW" dirty="0" err="1">
                <a:latin typeface="Consolas" pitchFamily="49" charset="0"/>
              </a:rPr>
              <a:t>i</a:t>
            </a:r>
            <a:r>
              <a:rPr lang="en-US" altLang="zh-TW" dirty="0">
                <a:latin typeface="Consolas" pitchFamily="49" charset="0"/>
              </a:rPr>
              <a:t> in range(1,page):</a:t>
            </a:r>
          </a:p>
          <a:p>
            <a:pPr marL="0" lvl="2">
              <a:defRPr/>
            </a:pPr>
            <a:r>
              <a:rPr lang="en-US" altLang="zh-TW" dirty="0">
                <a:latin typeface="Consolas" pitchFamily="49" charset="0"/>
              </a:rPr>
              <a:t>	res = </a:t>
            </a:r>
            <a:r>
              <a:rPr lang="en-US" altLang="zh-TW" dirty="0" err="1">
                <a:latin typeface="Consolas" pitchFamily="49" charset="0"/>
              </a:rPr>
              <a:t>requests.get</a:t>
            </a:r>
            <a:r>
              <a:rPr lang="en-US" altLang="zh-TW" dirty="0">
                <a:latin typeface="Consolas" pitchFamily="49" charset="0"/>
              </a:rPr>
              <a:t>("</a:t>
            </a:r>
            <a:r>
              <a:rPr lang="en-US" altLang="zh-TW" sz="1200" dirty="0">
                <a:latin typeface="Consolas" pitchFamily="49" charset="0"/>
              </a:rPr>
              <a:t>http://www.appledaily.com.tw/realtimenews/section/new/</a:t>
            </a:r>
            <a:r>
              <a:rPr lang="en-US" altLang="zh-TW" dirty="0">
                <a:latin typeface="Consolas" pitchFamily="49" charset="0"/>
              </a:rPr>
              <a:t>"+</a:t>
            </a:r>
            <a:r>
              <a:rPr lang="en-US" altLang="zh-TW" sz="1200" dirty="0">
                <a:latin typeface="Consolas" pitchFamily="49" charset="0"/>
              </a:rPr>
              <a:t>str(i)</a:t>
            </a:r>
            <a:r>
              <a:rPr lang="en-US" altLang="zh-TW" dirty="0">
                <a:latin typeface="Consolas" pitchFamily="49" charset="0"/>
              </a:rPr>
              <a:t>)</a:t>
            </a:r>
          </a:p>
          <a:p>
            <a:pPr marL="0" lvl="2">
              <a:defRPr/>
            </a:pPr>
            <a:r>
              <a:rPr lang="en-US" altLang="zh-TW" dirty="0">
                <a:solidFill>
                  <a:schemeClr val="bg1">
                    <a:lumMod val="85000"/>
                  </a:schemeClr>
                </a:solidFill>
                <a:latin typeface="Consolas" pitchFamily="49" charset="0"/>
              </a:rPr>
              <a:t>	</a:t>
            </a: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soup = </a:t>
            </a:r>
            <a:r>
              <a:rPr lang="en-US" altLang="zh-TW" dirty="0" err="1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BeautifulSoup</a:t>
            </a: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(</a:t>
            </a:r>
            <a:r>
              <a:rPr lang="en-US" altLang="zh-TW" dirty="0" err="1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res.text,"html.parser</a:t>
            </a: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")</a:t>
            </a:r>
          </a:p>
          <a:p>
            <a:pPr lvl="2">
              <a:defRPr/>
            </a:pP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for item in </a:t>
            </a:r>
            <a:r>
              <a:rPr lang="en-US" altLang="zh-TW" dirty="0" err="1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soup.select</a:t>
            </a: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(".</a:t>
            </a:r>
            <a:r>
              <a:rPr lang="en-US" altLang="zh-TW" dirty="0" err="1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rtddt</a:t>
            </a: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"):</a:t>
            </a:r>
            <a:endParaRPr lang="en-US" altLang="zh-TW" dirty="0">
              <a:solidFill>
                <a:schemeClr val="bg1">
                  <a:lumMod val="6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2">
              <a:defRPr/>
            </a:pP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# </a:t>
            </a:r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取得新聞標題、熱門度、時間、類別、網址</a:t>
            </a:r>
          </a:p>
          <a:p>
            <a:pPr lvl="2">
              <a:defRPr/>
            </a:pPr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	</a:t>
            </a: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Consolas" pitchFamily="49" charset="0"/>
              </a:rPr>
              <a:t># </a:t>
            </a:r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從網址進一步取得內文</a:t>
            </a:r>
            <a:endParaRPr lang="en-US" altLang="zh-TW" dirty="0">
              <a:solidFill>
                <a:schemeClr val="bg1">
                  <a:lumMod val="65000"/>
                </a:schemeClr>
              </a:solidFill>
              <a:latin typeface="Consolas" pitchFamily="49" charset="0"/>
            </a:endParaRPr>
          </a:p>
          <a:p>
            <a:pPr lvl="4">
              <a:defRPr/>
            </a:pP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Consolas" pitchFamily="49" charset="0"/>
                <a:ea typeface="微軟正黑體" pitchFamily="34" charset="-120"/>
              </a:rPr>
              <a:t>#</a:t>
            </a:r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Consolas" pitchFamily="49" charset="0"/>
                <a:ea typeface="微軟正黑體" pitchFamily="34" charset="-120"/>
              </a:rPr>
              <a:t> 把資料存進</a:t>
            </a:r>
            <a:r>
              <a:rPr lang="en-US" altLang="zh-TW" dirty="0" err="1">
                <a:solidFill>
                  <a:schemeClr val="bg1">
                    <a:lumMod val="65000"/>
                  </a:schemeClr>
                </a:solidFill>
                <a:latin typeface="Consolas" pitchFamily="49" charset="0"/>
                <a:ea typeface="微軟正黑體" pitchFamily="34" charset="-120"/>
              </a:rPr>
              <a:t>news_group</a:t>
            </a:r>
            <a:endParaRPr lang="zh-TW" altLang="en-US" dirty="0">
              <a:solidFill>
                <a:schemeClr val="bg1">
                  <a:lumMod val="65000"/>
                </a:schemeClr>
              </a:solidFill>
              <a:latin typeface="Consolas" pitchFamily="49" charset="0"/>
              <a:ea typeface="微軟正黑體" pitchFamily="34" charset="-120"/>
            </a:endParaRPr>
          </a:p>
        </p:txBody>
      </p:sp>
      <p:sp>
        <p:nvSpPr>
          <p:cNvPr id="27657" name="文字方塊 9"/>
          <p:cNvSpPr txBox="1">
            <a:spLocks noChangeArrowheads="1"/>
          </p:cNvSpPr>
          <p:nvPr/>
        </p:nvSpPr>
        <p:spPr bwMode="auto">
          <a:xfrm>
            <a:off x="179388" y="3357563"/>
            <a:ext cx="876935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所以在最外面多包一層</a:t>
            </a:r>
            <a:r>
              <a:rPr lang="en-US" altLang="zh-TW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for</a:t>
            </a:r>
          </a:p>
        </p:txBody>
      </p:sp>
      <p:pic>
        <p:nvPicPr>
          <p:cNvPr id="276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628775"/>
            <a:ext cx="75961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060575"/>
            <a:ext cx="75025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7870825" y="1692275"/>
            <a:ext cx="877888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第二頁</a:t>
            </a:r>
            <a:endParaRPr lang="en-US" altLang="zh-TW" b="1" dirty="0">
              <a:solidFill>
                <a:schemeClr val="bg1">
                  <a:lumMod val="85000"/>
                </a:schemeClr>
              </a:solidFill>
              <a:latin typeface="Consolas" pitchFamily="49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870825" y="2060575"/>
            <a:ext cx="8778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第三頁</a:t>
            </a:r>
            <a:endParaRPr lang="en-US" altLang="zh-TW" b="1" dirty="0">
              <a:solidFill>
                <a:schemeClr val="bg1">
                  <a:lumMod val="85000"/>
                </a:schemeClr>
              </a:solidFill>
              <a:latin typeface="Consolas" pitchFamily="49" charset="0"/>
            </a:endParaRPr>
          </a:p>
        </p:txBody>
      </p:sp>
      <p:pic>
        <p:nvPicPr>
          <p:cNvPr id="2766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8" y="2420938"/>
            <a:ext cx="75311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>
            <a:off x="7451725" y="2420938"/>
            <a:ext cx="1801813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合理推測第一頁</a:t>
            </a:r>
            <a:endParaRPr lang="en-US" altLang="zh-TW" b="1" dirty="0">
              <a:solidFill>
                <a:schemeClr val="bg1">
                  <a:lumMod val="85000"/>
                </a:schemeClr>
              </a:solidFill>
              <a:latin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9699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573102E3-ADDB-4AAF-AE34-8AA916BD2C99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最後不要忘記</a:t>
            </a:r>
          </a:p>
        </p:txBody>
      </p:sp>
      <p:sp>
        <p:nvSpPr>
          <p:cNvPr id="29701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8C46A3-7F25-4916-88E9-DE1CA7A07AFB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29702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9704" name="矩形 1"/>
          <p:cNvSpPr>
            <a:spLocks noChangeArrowheads="1"/>
          </p:cNvSpPr>
          <p:nvPr/>
        </p:nvSpPr>
        <p:spPr bwMode="auto">
          <a:xfrm>
            <a:off x="2290763" y="2636838"/>
            <a:ext cx="33591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lvl="2">
              <a:spcBef>
                <a:spcPct val="0"/>
              </a:spcBef>
              <a:buFontTx/>
              <a:buNone/>
            </a:pPr>
            <a:r>
              <a:rPr lang="en-US" altLang="zh-TW" sz="3000">
                <a:latin typeface="Consolas" panose="020B0609020204030204" pitchFamily="49" charset="0"/>
              </a:rPr>
              <a:t>import time</a:t>
            </a:r>
          </a:p>
          <a:p>
            <a:pPr marL="0" lvl="2">
              <a:spcBef>
                <a:spcPct val="0"/>
              </a:spcBef>
              <a:buFontTx/>
              <a:buNone/>
            </a:pPr>
            <a:r>
              <a:rPr lang="en-US" altLang="zh-TW" sz="3000">
                <a:latin typeface="Consolas" panose="020B0609020204030204" pitchFamily="49" charset="0"/>
              </a:rPr>
              <a:t>time.sleep(0.2)</a:t>
            </a:r>
          </a:p>
        </p:txBody>
      </p:sp>
      <p:sp>
        <p:nvSpPr>
          <p:cNvPr id="17" name="矩形 16"/>
          <p:cNvSpPr/>
          <p:nvPr/>
        </p:nvSpPr>
        <p:spPr>
          <a:xfrm>
            <a:off x="2290457" y="3811106"/>
            <a:ext cx="508985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000" b="1" strike="sngStrike" dirty="0">
                <a:solidFill>
                  <a:srgbClr val="00B050"/>
                </a:solidFill>
                <a:latin typeface="Consolas" pitchFamily="49" charset="0"/>
                <a:ea typeface="微軟正黑體" pitchFamily="34" charset="-120"/>
              </a:rPr>
              <a:t>除非你想要讓你的</a:t>
            </a:r>
            <a:r>
              <a:rPr lang="en-US" altLang="zh-TW" sz="3000" b="1" strike="sngStrike" dirty="0">
                <a:solidFill>
                  <a:srgbClr val="00B050"/>
                </a:solidFill>
                <a:latin typeface="Consolas" pitchFamily="49" charset="0"/>
                <a:ea typeface="微軟正黑體" pitchFamily="34" charset="-120"/>
              </a:rPr>
              <a:t>IP</a:t>
            </a:r>
            <a:r>
              <a:rPr lang="zh-TW" altLang="en-US" sz="3000" b="1" strike="sngStrike" dirty="0">
                <a:solidFill>
                  <a:srgbClr val="00B050"/>
                </a:solidFill>
                <a:latin typeface="Consolas" pitchFamily="49" charset="0"/>
                <a:ea typeface="微軟正黑體" pitchFamily="34" charset="-120"/>
              </a:rPr>
              <a:t>被</a:t>
            </a:r>
            <a:r>
              <a:rPr lang="en-US" altLang="zh-TW" sz="3000" b="1" strike="sngStrike" dirty="0">
                <a:solidFill>
                  <a:srgbClr val="00B050"/>
                </a:solidFill>
                <a:latin typeface="Consolas" pitchFamily="49" charset="0"/>
                <a:ea typeface="微軟正黑體" pitchFamily="34" charset="-120"/>
              </a:rPr>
              <a:t>ban</a:t>
            </a:r>
            <a:r>
              <a:rPr lang="zh-TW" altLang="en-US" sz="3000" b="1" strike="sngStrike" dirty="0">
                <a:solidFill>
                  <a:srgbClr val="00B050"/>
                </a:solidFill>
                <a:latin typeface="Consolas" pitchFamily="49" charset="0"/>
                <a:ea typeface="微軟正黑體" pitchFamily="34" charset="-120"/>
              </a:rPr>
              <a:t>掉</a:t>
            </a:r>
            <a:endParaRPr lang="en-US" altLang="zh-TW" sz="3000" b="1" strike="sngStrike" dirty="0">
              <a:solidFill>
                <a:schemeClr val="bg1">
                  <a:lumMod val="85000"/>
                </a:schemeClr>
              </a:solidFill>
              <a:latin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1747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C580378E-DC7B-40ED-B3E9-212C64CC7333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67071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接著對新聞內容</a:t>
            </a:r>
          </a:p>
        </p:txBody>
      </p:sp>
      <p:sp>
        <p:nvSpPr>
          <p:cNvPr id="31749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B358192-57B7-44BD-BE2E-6237CC352780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31750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12" name="資料庫圖表 11"/>
          <p:cNvGraphicFramePr/>
          <p:nvPr/>
        </p:nvGraphicFramePr>
        <p:xfrm>
          <a:off x="323528" y="1397000"/>
          <a:ext cx="8568952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3795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4142DF7D-C396-468C-B5A7-DBE87E5301EE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5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Jieba</a:t>
            </a:r>
            <a:r>
              <a:rPr lang="zh-TW" altLang="en-US" sz="5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文本分析</a:t>
            </a:r>
          </a:p>
        </p:txBody>
      </p:sp>
      <p:sp>
        <p:nvSpPr>
          <p:cNvPr id="33797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97140D-0AD5-4EE9-8B29-B300B38E13E2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33798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3800" name="文字方塊 9"/>
          <p:cNvSpPr txBox="1">
            <a:spLocks noChangeArrowheads="1"/>
          </p:cNvSpPr>
          <p:nvPr/>
        </p:nvSpPr>
        <p:spPr bwMode="auto">
          <a:xfrm>
            <a:off x="179388" y="1430338"/>
            <a:ext cx="876935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基於簡體字開發</a:t>
            </a:r>
            <a:endParaRPr lang="en-US" altLang="zh-TW" sz="3500" b="1">
              <a:solidFill>
                <a:srgbClr val="00206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33801" name="AutoShape 2" descr="「dictionary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3802" name="AutoShape 4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3803" name="AutoShape 6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0825" y="2360613"/>
            <a:ext cx="6516688" cy="4524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import </a:t>
            </a:r>
            <a:r>
              <a:rPr lang="en-US" altLang="zh-TW" dirty="0" err="1">
                <a:latin typeface="Consolas" pitchFamily="49" charset="0"/>
                <a:ea typeface="微軟正黑體" pitchFamily="34" charset="-120"/>
              </a:rPr>
              <a:t>jieba</a:t>
            </a:r>
            <a:endParaRPr lang="en-US" altLang="zh-TW" dirty="0">
              <a:latin typeface="Consolas" pitchFamily="49" charset="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import </a:t>
            </a:r>
            <a:r>
              <a:rPr lang="en-US" altLang="zh-TW" dirty="0" err="1">
                <a:latin typeface="Consolas" pitchFamily="49" charset="0"/>
                <a:ea typeface="微軟正黑體" pitchFamily="34" charset="-120"/>
              </a:rPr>
              <a:t>jieba.analyse</a:t>
            </a:r>
            <a:endParaRPr lang="en-US" altLang="zh-TW" dirty="0">
              <a:latin typeface="Consolas" pitchFamily="49" charset="0"/>
              <a:ea typeface="微軟正黑體" pitchFamily="34" charset="-120"/>
            </a:endParaRPr>
          </a:p>
          <a:p>
            <a:pPr>
              <a:defRPr/>
            </a:pPr>
            <a:endParaRPr lang="en-US" altLang="zh-TW" b="1" dirty="0">
              <a:solidFill>
                <a:srgbClr val="00B05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#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 支援繁體字典</a:t>
            </a:r>
            <a:endParaRPr lang="en-US" altLang="zh-TW" b="1" dirty="0">
              <a:solidFill>
                <a:srgbClr val="00B05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dirty="0" err="1">
                <a:latin typeface="Consolas" pitchFamily="49" charset="0"/>
              </a:rPr>
              <a:t>jieba.set_dictionary</a:t>
            </a:r>
            <a:r>
              <a:rPr lang="en-US" altLang="zh-TW" dirty="0">
                <a:latin typeface="Consolas" pitchFamily="49" charset="0"/>
              </a:rPr>
              <a:t>(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"</a:t>
            </a:r>
            <a:r>
              <a:rPr lang="en-US" altLang="zh-TW" dirty="0" err="1">
                <a:latin typeface="Consolas" pitchFamily="49" charset="0"/>
                <a:hlinkClick r:id="rId4"/>
              </a:rPr>
              <a:t>dict.txt.big.txt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"</a:t>
            </a:r>
            <a:r>
              <a:rPr lang="en-US" altLang="zh-TW" dirty="0">
                <a:latin typeface="Consolas" pitchFamily="49" charset="0"/>
              </a:rPr>
              <a:t>)</a:t>
            </a:r>
          </a:p>
          <a:p>
            <a:pPr>
              <a:defRPr/>
            </a:pPr>
            <a:endParaRPr lang="en-US" altLang="zh-TW" dirty="0">
              <a:latin typeface="Consolas" pitchFamily="49" charset="0"/>
            </a:endParaRPr>
          </a:p>
          <a:p>
            <a:pPr>
              <a:defRPr/>
            </a:pP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#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 斷詞</a:t>
            </a: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全採用模式、精準模式</a:t>
            </a: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[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預設</a:t>
            </a: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])</a:t>
            </a:r>
          </a:p>
          <a:p>
            <a:pPr>
              <a:defRPr/>
            </a:pP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#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e.g.,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我要成為神奇寶貝大師</a:t>
            </a: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</a:p>
          <a:p>
            <a:pPr>
              <a:defRPr/>
            </a:pP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#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 全採用模式：我</a:t>
            </a: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/ 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要</a:t>
            </a: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/ 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成</a:t>
            </a: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/ 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為</a:t>
            </a: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/ 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神奇</a:t>
            </a: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/ 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神奇寶貝</a:t>
            </a: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/ 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大</a:t>
            </a: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/ 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師 </a:t>
            </a:r>
            <a:endParaRPr lang="en-US" altLang="zh-TW" b="1" dirty="0">
              <a:solidFill>
                <a:srgbClr val="00B05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#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 精準模式：我要</a:t>
            </a: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/ 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成為</a:t>
            </a: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/ 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神奇寶貝</a:t>
            </a: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/ 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大師</a:t>
            </a:r>
            <a:endParaRPr lang="en-US" altLang="zh-TW" dirty="0">
              <a:latin typeface="Consolas" pitchFamily="49" charset="0"/>
            </a:endParaRPr>
          </a:p>
          <a:p>
            <a:pPr marL="0" lvl="2">
              <a:defRPr/>
            </a:pPr>
            <a:r>
              <a:rPr lang="en-US" altLang="zh-TW" dirty="0" err="1">
                <a:latin typeface="Consolas" pitchFamily="49" charset="0"/>
                <a:ea typeface="微軟正黑體" pitchFamily="34" charset="-120"/>
              </a:rPr>
              <a:t>seglist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 = </a:t>
            </a:r>
            <a:r>
              <a:rPr lang="en-US" altLang="zh-TW" dirty="0" err="1">
                <a:latin typeface="Consolas" pitchFamily="49" charset="0"/>
                <a:ea typeface="微軟正黑體" pitchFamily="34" charset="-120"/>
              </a:rPr>
              <a:t>jieba.cut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(</a:t>
            </a:r>
            <a:r>
              <a:rPr lang="en-US" altLang="zh-TW" dirty="0" err="1">
                <a:latin typeface="Consolas" pitchFamily="49" charset="0"/>
                <a:ea typeface="微軟正黑體" pitchFamily="34" charset="-120"/>
              </a:rPr>
              <a:t>news_content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, </a:t>
            </a:r>
            <a:r>
              <a:rPr lang="en-US" altLang="zh-TW" dirty="0" err="1">
                <a:latin typeface="Consolas" pitchFamily="49" charset="0"/>
                <a:ea typeface="微軟正黑體" pitchFamily="34" charset="-120"/>
              </a:rPr>
              <a:t>cut_all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=False)</a:t>
            </a:r>
          </a:p>
          <a:p>
            <a:pPr marL="0" lvl="2">
              <a:defRPr/>
            </a:pP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print("</a:t>
            </a:r>
            <a:r>
              <a:rPr lang="zh-TW" altLang="en-US" dirty="0">
                <a:latin typeface="Consolas" pitchFamily="49" charset="0"/>
                <a:ea typeface="微軟正黑體" pitchFamily="34" charset="-120"/>
              </a:rPr>
              <a:t>斷詞：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"</a:t>
            </a:r>
            <a:r>
              <a:rPr lang="zh-TW" altLang="en-US" dirty="0">
                <a:latin typeface="Consolas" pitchFamily="49" charset="0"/>
                <a:ea typeface="微軟正黑體" pitchFamily="34" charset="-120"/>
              </a:rPr>
              <a:t> 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+</a:t>
            </a:r>
            <a:r>
              <a:rPr lang="zh-TW" altLang="en-US" dirty="0">
                <a:latin typeface="Consolas" pitchFamily="49" charset="0"/>
                <a:ea typeface="微軟正黑體" pitchFamily="34" charset="-120"/>
              </a:rPr>
              <a:t> 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"/ ".join(</a:t>
            </a:r>
            <a:r>
              <a:rPr lang="en-US" altLang="zh-TW" dirty="0" err="1">
                <a:latin typeface="Consolas" pitchFamily="49" charset="0"/>
                <a:ea typeface="微軟正黑體" pitchFamily="34" charset="-120"/>
              </a:rPr>
              <a:t>seglist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)) </a:t>
            </a:r>
          </a:p>
          <a:p>
            <a:pPr marL="0" lvl="2">
              <a:defRPr/>
            </a:pPr>
            <a:endParaRPr lang="en-US" altLang="zh-TW" b="1" dirty="0">
              <a:solidFill>
                <a:srgbClr val="00B05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2">
              <a:defRPr/>
            </a:pP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#</a:t>
            </a:r>
            <a:r>
              <a:rPr lang="zh-TW" altLang="en-US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 取關鍵字</a:t>
            </a:r>
            <a:endParaRPr lang="en-US" altLang="zh-TW" dirty="0">
              <a:latin typeface="Consolas" pitchFamily="49" charset="0"/>
              <a:ea typeface="微軟正黑體" pitchFamily="34" charset="-120"/>
            </a:endParaRPr>
          </a:p>
          <a:p>
            <a:pPr marL="0" lvl="2">
              <a:defRPr/>
            </a:pP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tags = </a:t>
            </a:r>
            <a:r>
              <a:rPr lang="en-US" altLang="zh-TW" dirty="0" err="1">
                <a:latin typeface="Consolas" pitchFamily="49" charset="0"/>
                <a:ea typeface="微軟正黑體" pitchFamily="34" charset="-120"/>
              </a:rPr>
              <a:t>jieba.analyse.extract_tags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(</a:t>
            </a:r>
            <a:r>
              <a:rPr lang="en-US" altLang="zh-TW" dirty="0" err="1">
                <a:latin typeface="Consolas" pitchFamily="49" charset="0"/>
                <a:ea typeface="微軟正黑體" pitchFamily="34" charset="-120"/>
              </a:rPr>
              <a:t>news_content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, 3)</a:t>
            </a:r>
          </a:p>
          <a:p>
            <a:pPr marL="0" lvl="2">
              <a:defRPr/>
            </a:pP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print("</a:t>
            </a:r>
            <a:r>
              <a:rPr lang="zh-TW" altLang="en-US" dirty="0">
                <a:latin typeface="Consolas" pitchFamily="49" charset="0"/>
                <a:ea typeface="微軟正黑體" pitchFamily="34" charset="-120"/>
              </a:rPr>
              <a:t>三個關鍵字：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"</a:t>
            </a:r>
            <a:r>
              <a:rPr lang="zh-TW" altLang="en-US" dirty="0">
                <a:latin typeface="Consolas" pitchFamily="49" charset="0"/>
                <a:ea typeface="微軟正黑體" pitchFamily="34" charset="-120"/>
              </a:rPr>
              <a:t> 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+</a:t>
            </a:r>
            <a:r>
              <a:rPr lang="zh-TW" altLang="en-US" dirty="0">
                <a:latin typeface="Consolas" pitchFamily="49" charset="0"/>
                <a:ea typeface="微軟正黑體" pitchFamily="34" charset="-120"/>
              </a:rPr>
              <a:t> 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"/</a:t>
            </a:r>
            <a:r>
              <a:rPr lang="zh-TW" altLang="en-US" dirty="0">
                <a:latin typeface="Consolas" pitchFamily="49" charset="0"/>
                <a:ea typeface="微軟正黑體" pitchFamily="34" charset="-120"/>
              </a:rPr>
              <a:t> </a:t>
            </a:r>
            <a:r>
              <a:rPr lang="en-US" altLang="zh-TW" dirty="0">
                <a:latin typeface="Consolas" pitchFamily="49" charset="0"/>
                <a:ea typeface="微軟正黑體" pitchFamily="34" charset="-120"/>
              </a:rPr>
              <a:t>".join(tags))</a:t>
            </a:r>
            <a:endParaRPr lang="zh-TW" altLang="en-US" dirty="0">
              <a:solidFill>
                <a:schemeClr val="bg1">
                  <a:lumMod val="85000"/>
                </a:schemeClr>
              </a:solidFill>
              <a:latin typeface="Consolas" pitchFamily="49" charset="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5843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A768E43F-9468-4565-9121-D56D6F0690C2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17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5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Snownlp</a:t>
            </a:r>
            <a:r>
              <a:rPr lang="zh-TW" altLang="en-US" sz="5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文本分析</a:t>
            </a:r>
          </a:p>
        </p:txBody>
      </p:sp>
      <p:sp>
        <p:nvSpPr>
          <p:cNvPr id="35845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1820D6-113F-444B-8751-3C6299F691BB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35846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5848" name="AutoShape 2" descr="「dictionary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5849" name="AutoShape 4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5850" name="AutoShape 6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5851" name="矩形 19"/>
          <p:cNvSpPr>
            <a:spLocks noChangeArrowheads="1"/>
          </p:cNvSpPr>
          <p:nvPr/>
        </p:nvSpPr>
        <p:spPr bwMode="auto">
          <a:xfrm>
            <a:off x="250825" y="2422525"/>
            <a:ext cx="6129338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from snownlp import SnowNLP</a:t>
            </a:r>
          </a:p>
          <a:p>
            <a:pPr marL="0" lvl="2">
              <a:spcBef>
                <a:spcPct val="0"/>
              </a:spcBef>
              <a:buFontTx/>
              <a:buNone/>
            </a:pPr>
            <a:endParaRPr lang="en-US" altLang="zh-TW" sz="180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 marL="0" lvl="2"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s = SnowNLP(news_content)</a:t>
            </a:r>
            <a:endParaRPr lang="en-US" altLang="zh-TW" sz="1800">
              <a:latin typeface="Consolas" panose="020B060902020403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TW" sz="1800">
              <a:latin typeface="Consolas" panose="020B060902020403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#</a:t>
            </a:r>
            <a:r>
              <a:rPr lang="zh-TW" altLang="en-US" sz="18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斷詞</a:t>
            </a:r>
            <a:endParaRPr lang="en-US" altLang="zh-TW" sz="1800" b="1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2"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print("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斷詞：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"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 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+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 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"/ ".join(s.words))  </a:t>
            </a:r>
          </a:p>
          <a:p>
            <a:pPr marL="0" lvl="2">
              <a:spcBef>
                <a:spcPct val="0"/>
              </a:spcBef>
              <a:buFontTx/>
              <a:buNone/>
            </a:pPr>
            <a:endParaRPr lang="en-US" altLang="zh-TW" sz="180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 marL="0" lvl="2"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#</a:t>
            </a:r>
            <a:r>
              <a:rPr lang="zh-TW" altLang="en-US" sz="18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關鍵字</a:t>
            </a:r>
            <a:endParaRPr lang="en-US" altLang="zh-TW" sz="180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 marL="0" lvl="2"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print("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三個關鍵字：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"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 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+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 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"/ ".join(s.keywords(3)))</a:t>
            </a:r>
          </a:p>
          <a:p>
            <a:pPr marL="0" lvl="2">
              <a:spcBef>
                <a:spcPct val="0"/>
              </a:spcBef>
              <a:buFontTx/>
              <a:buNone/>
            </a:pPr>
            <a:endParaRPr lang="en-US" altLang="zh-TW" sz="180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 marL="0" lvl="2"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#</a:t>
            </a:r>
            <a:r>
              <a:rPr lang="zh-TW" altLang="en-US" sz="18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摘要</a:t>
            </a:r>
            <a:endParaRPr lang="en-US" altLang="zh-TW" sz="180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 marL="0" lvl="2"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print("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三個摘要：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"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 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+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 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"/ ".join(s.summary(3))) </a:t>
            </a:r>
          </a:p>
          <a:p>
            <a:pPr marL="0" lvl="2">
              <a:spcBef>
                <a:spcPct val="0"/>
              </a:spcBef>
              <a:buFontTx/>
              <a:buNone/>
            </a:pPr>
            <a:endParaRPr lang="en-US" altLang="zh-TW" sz="1800" b="1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2"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#</a:t>
            </a:r>
            <a:r>
              <a:rPr lang="zh-TW" altLang="en-US" sz="18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情感分析</a:t>
            </a: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(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代表是正面情緒的機率</a:t>
            </a: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[0,1])</a:t>
            </a:r>
            <a:endParaRPr lang="en-US" altLang="zh-TW" sz="180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 marL="0" lvl="2"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print("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情感分析：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"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 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+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 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s.sentiments)</a:t>
            </a:r>
          </a:p>
        </p:txBody>
      </p:sp>
      <p:sp>
        <p:nvSpPr>
          <p:cNvPr id="35852" name="文字方塊 12"/>
          <p:cNvSpPr txBox="1">
            <a:spLocks noChangeArrowheads="1"/>
          </p:cNvSpPr>
          <p:nvPr/>
        </p:nvSpPr>
        <p:spPr bwMode="auto">
          <a:xfrm>
            <a:off x="179388" y="1323975"/>
            <a:ext cx="876935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基於簡體字開發</a:t>
            </a:r>
            <a:endParaRPr lang="en-US" altLang="zh-TW" sz="3500" b="1">
              <a:solidFill>
                <a:srgbClr val="00206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3500" b="1">
                <a:solidFill>
                  <a:srgbClr val="00206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情感分析來自買賣評價</a:t>
            </a:r>
            <a:endParaRPr lang="en-US" altLang="zh-TW" sz="3500" b="1">
              <a:solidFill>
                <a:srgbClr val="00206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7891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0777E3B7-74AF-4C56-A007-06F02445DA66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18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比較分析結果</a:t>
            </a:r>
          </a:p>
        </p:txBody>
      </p:sp>
      <p:sp>
        <p:nvSpPr>
          <p:cNvPr id="37893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E48A58-7EA9-4CE6-858C-AEDD39C0A0C6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37894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7896" name="AutoShape 2" descr="「dictionary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7897" name="AutoShape 4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7898" name="AutoShape 6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3789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484313"/>
            <a:ext cx="7920037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5"/>
          <p:cNvSpPr/>
          <p:nvPr/>
        </p:nvSpPr>
        <p:spPr>
          <a:xfrm>
            <a:off x="2843213" y="4365625"/>
            <a:ext cx="936625" cy="21590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2843213" y="2924175"/>
            <a:ext cx="936625" cy="21748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5580063" y="4365625"/>
            <a:ext cx="2305050" cy="21590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5508625" y="2924175"/>
            <a:ext cx="2303463" cy="21748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" name="矩形 21"/>
          <p:cNvSpPr/>
          <p:nvPr/>
        </p:nvSpPr>
        <p:spPr>
          <a:xfrm>
            <a:off x="1258888" y="4581525"/>
            <a:ext cx="6408737" cy="14287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" name="矩形 22"/>
          <p:cNvSpPr/>
          <p:nvPr/>
        </p:nvSpPr>
        <p:spPr>
          <a:xfrm>
            <a:off x="1116013" y="3141663"/>
            <a:ext cx="6696075" cy="14287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" name="矩形 23"/>
          <p:cNvSpPr/>
          <p:nvPr/>
        </p:nvSpPr>
        <p:spPr>
          <a:xfrm>
            <a:off x="1411288" y="4724400"/>
            <a:ext cx="1431925" cy="21748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" name="矩形 24"/>
          <p:cNvSpPr/>
          <p:nvPr/>
        </p:nvSpPr>
        <p:spPr>
          <a:xfrm>
            <a:off x="2339975" y="3284538"/>
            <a:ext cx="1431925" cy="21590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6" name="矩形 25"/>
          <p:cNvSpPr/>
          <p:nvPr/>
        </p:nvSpPr>
        <p:spPr>
          <a:xfrm>
            <a:off x="4356100" y="4724400"/>
            <a:ext cx="792163" cy="21748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" name="矩形 26"/>
          <p:cNvSpPr/>
          <p:nvPr/>
        </p:nvSpPr>
        <p:spPr>
          <a:xfrm>
            <a:off x="5292725" y="3284538"/>
            <a:ext cx="792163" cy="21590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8" name="矩形 27"/>
          <p:cNvSpPr/>
          <p:nvPr/>
        </p:nvSpPr>
        <p:spPr>
          <a:xfrm>
            <a:off x="6516688" y="4724400"/>
            <a:ext cx="1800225" cy="21748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9" name="矩形 28"/>
          <p:cNvSpPr/>
          <p:nvPr/>
        </p:nvSpPr>
        <p:spPr>
          <a:xfrm>
            <a:off x="7667625" y="3284538"/>
            <a:ext cx="792163" cy="21590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0" name="矩形 29"/>
          <p:cNvSpPr/>
          <p:nvPr/>
        </p:nvSpPr>
        <p:spPr>
          <a:xfrm>
            <a:off x="755650" y="3429000"/>
            <a:ext cx="792163" cy="21590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1" name="矩形 30"/>
          <p:cNvSpPr/>
          <p:nvPr/>
        </p:nvSpPr>
        <p:spPr>
          <a:xfrm>
            <a:off x="2987675" y="3429000"/>
            <a:ext cx="863600" cy="21590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2" name="矩形 31"/>
          <p:cNvSpPr/>
          <p:nvPr/>
        </p:nvSpPr>
        <p:spPr>
          <a:xfrm>
            <a:off x="1835150" y="4941888"/>
            <a:ext cx="865188" cy="21590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3" name="矩形 32"/>
          <p:cNvSpPr/>
          <p:nvPr/>
        </p:nvSpPr>
        <p:spPr>
          <a:xfrm>
            <a:off x="684213" y="3860800"/>
            <a:ext cx="1800225" cy="144463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5" name="矩形 34"/>
          <p:cNvSpPr/>
          <p:nvPr/>
        </p:nvSpPr>
        <p:spPr>
          <a:xfrm>
            <a:off x="684213" y="5373688"/>
            <a:ext cx="1727200" cy="14287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6" name="矩形 35"/>
          <p:cNvSpPr/>
          <p:nvPr/>
        </p:nvSpPr>
        <p:spPr>
          <a:xfrm flipV="1">
            <a:off x="684213" y="5516563"/>
            <a:ext cx="7991475" cy="936625"/>
          </a:xfrm>
          <a:prstGeom prst="rect">
            <a:avLst/>
          </a:prstGeom>
          <a:solidFill>
            <a:srgbClr val="00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9939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72CCB672-24AF-48EC-BA8E-01B4757AE23C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19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比較分析結果</a:t>
            </a:r>
          </a:p>
        </p:txBody>
      </p:sp>
      <p:sp>
        <p:nvSpPr>
          <p:cNvPr id="39941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1B1CF3-BDAC-40F2-AB22-CC49EAEB601C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39942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9944" name="AutoShape 2" descr="「dictionary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9945" name="AutoShape 4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9946" name="AutoShape 6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3994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557338"/>
            <a:ext cx="7840663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矩形 33"/>
          <p:cNvSpPr/>
          <p:nvPr/>
        </p:nvSpPr>
        <p:spPr>
          <a:xfrm flipV="1">
            <a:off x="611188" y="5732463"/>
            <a:ext cx="7993062" cy="936625"/>
          </a:xfrm>
          <a:prstGeom prst="rect">
            <a:avLst/>
          </a:prstGeom>
          <a:solidFill>
            <a:srgbClr val="00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84313"/>
            <a:ext cx="8137525" cy="510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1988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44DE1CAB-35C4-4458-894A-96CB71FF6189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20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比較分析結果</a:t>
            </a:r>
          </a:p>
        </p:txBody>
      </p:sp>
      <p:sp>
        <p:nvSpPr>
          <p:cNvPr id="41990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A90C50-C8E9-4B74-B7F9-8631C22BDEC4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41991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1993" name="AutoShape 2" descr="「dictionary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41994" name="AutoShape 4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41995" name="AutoShape 6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 flipV="1">
            <a:off x="539750" y="5732463"/>
            <a:ext cx="7993063" cy="936625"/>
          </a:xfrm>
          <a:prstGeom prst="rect">
            <a:avLst/>
          </a:prstGeom>
          <a:solidFill>
            <a:srgbClr val="00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4035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D49115EA-15D3-40B8-B56F-F1658E2D08E9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21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67071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4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最後，視覺化呈現</a:t>
            </a:r>
          </a:p>
        </p:txBody>
      </p:sp>
      <p:sp>
        <p:nvSpPr>
          <p:cNvPr id="44037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2E5C63-F5A4-4D06-B79E-D669BC2C3855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44038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12" name="資料庫圖表 11"/>
          <p:cNvGraphicFramePr/>
          <p:nvPr/>
        </p:nvGraphicFramePr>
        <p:xfrm>
          <a:off x="323528" y="1397000"/>
          <a:ext cx="8568952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6083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6A8ADC30-B9AD-417D-A90C-DCB6257D4557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22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目前為止，我們抽出了</a:t>
            </a:r>
          </a:p>
        </p:txBody>
      </p:sp>
      <p:sp>
        <p:nvSpPr>
          <p:cNvPr id="46085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8A938A-E8E1-42B6-8AEA-1C8F8612C16E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46086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6088" name="AutoShape 2" descr="「dictionary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46089" name="AutoShape 4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46090" name="AutoShape 6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4609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844675"/>
            <a:ext cx="5334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75" y="1844675"/>
            <a:ext cx="731838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844675"/>
            <a:ext cx="40338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4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413" y="1844675"/>
            <a:ext cx="36671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5" name="矩形 17"/>
          <p:cNvSpPr>
            <a:spLocks noChangeArrowheads="1"/>
          </p:cNvSpPr>
          <p:nvPr/>
        </p:nvSpPr>
        <p:spPr bwMode="auto">
          <a:xfrm>
            <a:off x="541338" y="1484313"/>
            <a:ext cx="646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時間</a:t>
            </a: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46096" name="矩形 18"/>
          <p:cNvSpPr>
            <a:spLocks noChangeArrowheads="1"/>
          </p:cNvSpPr>
          <p:nvPr/>
        </p:nvSpPr>
        <p:spPr bwMode="auto">
          <a:xfrm>
            <a:off x="1247775" y="1474788"/>
            <a:ext cx="6461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類別</a:t>
            </a: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46097" name="矩形 20"/>
          <p:cNvSpPr>
            <a:spLocks noChangeArrowheads="1"/>
          </p:cNvSpPr>
          <p:nvPr/>
        </p:nvSpPr>
        <p:spPr bwMode="auto">
          <a:xfrm>
            <a:off x="1979613" y="1474788"/>
            <a:ext cx="646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標題</a:t>
            </a: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46098" name="矩形 21"/>
          <p:cNvSpPr>
            <a:spLocks noChangeArrowheads="1"/>
          </p:cNvSpPr>
          <p:nvPr/>
        </p:nvSpPr>
        <p:spPr bwMode="auto">
          <a:xfrm>
            <a:off x="6084888" y="1484313"/>
            <a:ext cx="646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人氣</a:t>
            </a: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4609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9" b="77287"/>
          <a:stretch>
            <a:fillRect/>
          </a:stretch>
        </p:blipFill>
        <p:spPr bwMode="auto">
          <a:xfrm>
            <a:off x="611188" y="2606675"/>
            <a:ext cx="79216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00" name="矩形 23"/>
          <p:cNvSpPr>
            <a:spLocks noChangeArrowheads="1"/>
          </p:cNvSpPr>
          <p:nvPr/>
        </p:nvSpPr>
        <p:spPr bwMode="auto">
          <a:xfrm>
            <a:off x="539750" y="2309813"/>
            <a:ext cx="6461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內文</a:t>
            </a: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46101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609975"/>
            <a:ext cx="78867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02" name="矩形 25"/>
          <p:cNvSpPr>
            <a:spLocks noChangeArrowheads="1"/>
          </p:cNvSpPr>
          <p:nvPr/>
        </p:nvSpPr>
        <p:spPr bwMode="auto">
          <a:xfrm>
            <a:off x="539750" y="3254375"/>
            <a:ext cx="6461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斷詞</a:t>
            </a: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46103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848225"/>
            <a:ext cx="180022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04" name="矩形 27"/>
          <p:cNvSpPr>
            <a:spLocks noChangeArrowheads="1"/>
          </p:cNvSpPr>
          <p:nvPr/>
        </p:nvSpPr>
        <p:spPr bwMode="auto">
          <a:xfrm>
            <a:off x="527050" y="4478338"/>
            <a:ext cx="876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關鍵字</a:t>
            </a: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46105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5495925"/>
            <a:ext cx="77914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06" name="矩形 29"/>
          <p:cNvSpPr>
            <a:spLocks noChangeArrowheads="1"/>
          </p:cNvSpPr>
          <p:nvPr/>
        </p:nvSpPr>
        <p:spPr bwMode="auto">
          <a:xfrm>
            <a:off x="539750" y="5199063"/>
            <a:ext cx="6461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摘要</a:t>
            </a: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46107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6453188"/>
            <a:ext cx="14097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08" name="矩形 31"/>
          <p:cNvSpPr>
            <a:spLocks noChangeArrowheads="1"/>
          </p:cNvSpPr>
          <p:nvPr/>
        </p:nvSpPr>
        <p:spPr bwMode="auto">
          <a:xfrm>
            <a:off x="539750" y="60833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情感分析</a:t>
            </a:r>
            <a:endParaRPr lang="zh-TW" altLang="en-US" sz="1800">
              <a:latin typeface="Tw Cen MT" panose="020B06020201040206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8131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6A5E5D49-513C-4854-B3D8-E613C1584199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23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可以比較哪些資訊</a:t>
            </a:r>
            <a:r>
              <a:rPr lang="en-US" altLang="zh-TW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5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48133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98C9F9-4BAC-44A3-8B81-C2FCB1B6C1C9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48134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8136" name="AutoShape 2" descr="「dictionary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48137" name="AutoShape 4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48138" name="AutoShape 6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24587" name="矩形 17"/>
          <p:cNvSpPr>
            <a:spLocks noChangeArrowheads="1"/>
          </p:cNvSpPr>
          <p:nvPr/>
        </p:nvSpPr>
        <p:spPr bwMode="auto">
          <a:xfrm>
            <a:off x="539750" y="1949450"/>
            <a:ext cx="7224713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ea typeface="微軟正黑體" panose="020B0604030504040204" pitchFamily="34" charset="-120"/>
              </a:rPr>
              <a:t>時間</a:t>
            </a:r>
            <a:r>
              <a:rPr lang="en-US" altLang="zh-TW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ea typeface="微軟正黑體" panose="020B0604030504040204" pitchFamily="34" charset="-120"/>
              </a:rPr>
              <a:t>(</a:t>
            </a:r>
            <a:r>
              <a:rPr lang="zh-TW" altLang="en-US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ea typeface="微軟正黑體" panose="020B0604030504040204" pitchFamily="34" charset="-120"/>
              </a:rPr>
              <a:t>橫軸</a:t>
            </a:r>
            <a:r>
              <a:rPr lang="en-US" altLang="zh-TW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ea typeface="微軟正黑體" panose="020B0604030504040204" pitchFamily="34" charset="-120"/>
              </a:rPr>
              <a:t>)</a:t>
            </a:r>
            <a:r>
              <a:rPr lang="zh-TW" altLang="en-US" sz="3000" b="1" dirty="0" smtClean="0">
                <a:latin typeface="Consolas" panose="020B0609020204030204" pitchFamily="49" charset="0"/>
                <a:ea typeface="微軟正黑體" panose="020B0604030504040204" pitchFamily="34" charset="-120"/>
              </a:rPr>
              <a:t>、</a:t>
            </a:r>
            <a:r>
              <a:rPr lang="zh-TW" altLang="en-US" sz="3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ea typeface="微軟正黑體" panose="020B0604030504040204" pitchFamily="34" charset="-120"/>
              </a:rPr>
              <a:t>人氣</a:t>
            </a:r>
            <a:r>
              <a:rPr lang="en-US" altLang="zh-TW" sz="3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ea typeface="微軟正黑體" panose="020B0604030504040204" pitchFamily="34" charset="-120"/>
              </a:rPr>
              <a:t>(</a:t>
            </a:r>
            <a:r>
              <a:rPr lang="zh-TW" altLang="en-US" sz="3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ea typeface="微軟正黑體" panose="020B0604030504040204" pitchFamily="34" charset="-120"/>
              </a:rPr>
              <a:t>縱軸</a:t>
            </a:r>
            <a:r>
              <a:rPr lang="en-US" altLang="zh-TW" sz="3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ea typeface="微軟正黑體" panose="020B0604030504040204" pitchFamily="34" charset="-120"/>
              </a:rPr>
              <a:t>)</a:t>
            </a:r>
            <a:r>
              <a:rPr lang="zh-TW" altLang="en-US" sz="3000" b="1" dirty="0" smtClean="0">
                <a:latin typeface="Consolas" panose="020B0609020204030204" pitchFamily="49" charset="0"/>
                <a:ea typeface="微軟正黑體" panose="020B0604030504040204" pitchFamily="34" charset="-120"/>
              </a:rPr>
              <a:t>、</a:t>
            </a:r>
            <a:r>
              <a:rPr lang="zh-TW" altLang="en-US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ea typeface="微軟正黑體" panose="020B0604030504040204" pitchFamily="34" charset="-120"/>
              </a:rPr>
              <a:t>類別</a:t>
            </a:r>
            <a:r>
              <a:rPr lang="en-US" altLang="zh-TW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ea typeface="微軟正黑體" panose="020B0604030504040204" pitchFamily="34" charset="-120"/>
              </a:rPr>
              <a:t>(</a:t>
            </a:r>
            <a:r>
              <a:rPr lang="zh-TW" altLang="en-US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ea typeface="微軟正黑體" panose="020B0604030504040204" pitchFamily="34" charset="-120"/>
              </a:rPr>
              <a:t>顏色</a:t>
            </a:r>
            <a:r>
              <a:rPr lang="en-US" altLang="zh-TW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ea typeface="微軟正黑體" panose="020B0604030504040204" pitchFamily="34" charset="-120"/>
              </a:rPr>
              <a:t>)</a:t>
            </a:r>
          </a:p>
          <a:p>
            <a:pPr>
              <a:defRPr/>
            </a:pPr>
            <a:r>
              <a:rPr lang="zh-TW" altLang="en-US" sz="2000" dirty="0" smtClean="0">
                <a:latin typeface="Consolas" panose="020B0609020204030204" pitchFamily="49" charset="0"/>
                <a:ea typeface="微軟正黑體" panose="020B0604030504040204" pitchFamily="34" charset="-120"/>
              </a:rPr>
              <a:t>不同類別的新聞人氣度</a:t>
            </a:r>
            <a:endParaRPr lang="en-US" altLang="zh-TW" sz="2000" dirty="0" smtClean="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2000" dirty="0" smtClean="0">
                <a:latin typeface="Consolas" panose="020B0609020204030204" pitchFamily="49" charset="0"/>
                <a:ea typeface="微軟正黑體" panose="020B0604030504040204" pitchFamily="34" charset="-120"/>
              </a:rPr>
              <a:t>不同時間的新聞人氣度</a:t>
            </a:r>
            <a:endParaRPr lang="en-US" altLang="zh-TW" sz="2000" dirty="0" smtClean="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2000" dirty="0" smtClean="0">
                <a:latin typeface="Consolas" panose="020B0609020204030204" pitchFamily="49" charset="0"/>
                <a:ea typeface="微軟正黑體" panose="020B0604030504040204" pitchFamily="34" charset="-120"/>
              </a:rPr>
              <a:t>不同時間會不會傾向於張貼某些類別的新聞</a:t>
            </a:r>
            <a:endParaRPr lang="en-US" altLang="zh-TW" sz="2000" dirty="0" smtClean="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b="1" dirty="0" smtClean="0">
              <a:solidFill>
                <a:srgbClr val="FFC000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b="1" dirty="0" smtClean="0">
              <a:solidFill>
                <a:srgbClr val="FFC000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3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時間</a:t>
            </a:r>
            <a:r>
              <a:rPr lang="en-US" altLang="zh-TW" sz="3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(</a:t>
            </a:r>
            <a:r>
              <a:rPr lang="zh-TW" altLang="en-US" sz="3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橫軸</a:t>
            </a:r>
            <a:r>
              <a:rPr lang="en-US" altLang="zh-TW" sz="3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)</a:t>
            </a:r>
            <a:r>
              <a:rPr lang="zh-TW" altLang="en-US" sz="3000" b="1" dirty="0" smtClean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、</a:t>
            </a:r>
            <a:r>
              <a:rPr lang="zh-TW" altLang="en-US" sz="3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情感</a:t>
            </a:r>
            <a:r>
              <a:rPr lang="en-US" altLang="zh-TW" sz="3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(</a:t>
            </a:r>
            <a:r>
              <a:rPr lang="zh-TW" altLang="en-US" sz="3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縱軸</a:t>
            </a:r>
            <a:r>
              <a:rPr lang="en-US" altLang="zh-TW" sz="3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)</a:t>
            </a:r>
            <a:r>
              <a:rPr lang="zh-TW" altLang="en-US" sz="3000" b="1" dirty="0" smtClean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、</a:t>
            </a:r>
            <a:r>
              <a:rPr lang="zh-TW" altLang="en-US" sz="3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類別</a:t>
            </a:r>
            <a:r>
              <a:rPr lang="en-US" altLang="zh-TW" sz="3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(</a:t>
            </a:r>
            <a:r>
              <a:rPr lang="zh-TW" altLang="en-US" sz="3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顏色</a:t>
            </a:r>
            <a:r>
              <a:rPr lang="en-US" altLang="zh-TW" sz="3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)</a:t>
            </a:r>
          </a:p>
          <a:p>
            <a:pPr>
              <a:defRPr/>
            </a:pPr>
            <a:r>
              <a:rPr lang="zh-TW" altLang="en-US" sz="2000" dirty="0" smtClean="0">
                <a:solidFill>
                  <a:prstClr val="black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不同類別新聞的正負面情緒</a:t>
            </a:r>
            <a:endParaRPr lang="en-US" altLang="zh-TW" sz="2000" dirty="0">
              <a:solidFill>
                <a:prstClr val="black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2000" dirty="0">
                <a:latin typeface="Consolas" panose="020B0609020204030204" pitchFamily="49" charset="0"/>
                <a:ea typeface="微軟正黑體" panose="020B0604030504040204" pitchFamily="34" charset="-120"/>
              </a:rPr>
              <a:t>不同時間的</a:t>
            </a:r>
            <a:r>
              <a:rPr lang="zh-TW" altLang="en-US" sz="2000" dirty="0" smtClean="0">
                <a:latin typeface="Consolas" panose="020B0609020204030204" pitchFamily="49" charset="0"/>
                <a:ea typeface="微軟正黑體" panose="020B0604030504040204" pitchFamily="34" charset="-120"/>
              </a:rPr>
              <a:t>新聞情緒</a:t>
            </a:r>
            <a:endParaRPr lang="en-US" altLang="zh-TW" sz="2000" dirty="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2000" dirty="0" smtClean="0">
                <a:solidFill>
                  <a:prstClr val="black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不同</a:t>
            </a:r>
            <a:r>
              <a:rPr lang="zh-TW" altLang="en-US" sz="2000" dirty="0">
                <a:solidFill>
                  <a:prstClr val="black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時間會不會傾向於</a:t>
            </a:r>
            <a:r>
              <a:rPr lang="zh-TW" altLang="en-US" sz="2000" dirty="0" smtClean="0">
                <a:solidFill>
                  <a:prstClr val="black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張貼某些情緒的</a:t>
            </a:r>
            <a:r>
              <a:rPr lang="zh-TW" altLang="en-US" sz="2000" dirty="0">
                <a:solidFill>
                  <a:prstClr val="black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新聞</a:t>
            </a:r>
            <a:endParaRPr lang="en-US" altLang="zh-TW" sz="2000" dirty="0">
              <a:solidFill>
                <a:prstClr val="black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b="1" dirty="0" smtClean="0">
              <a:solidFill>
                <a:srgbClr val="00B050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b="1" dirty="0" smtClean="0">
              <a:solidFill>
                <a:srgbClr val="00B050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3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關鍵字</a:t>
            </a:r>
            <a:r>
              <a:rPr lang="en-US" altLang="zh-TW" sz="3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(</a:t>
            </a:r>
            <a:r>
              <a:rPr lang="zh-TW" altLang="en-US" sz="3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橫軸</a:t>
            </a:r>
            <a:r>
              <a:rPr lang="en-US" altLang="zh-TW" sz="3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)</a:t>
            </a:r>
            <a:r>
              <a:rPr lang="zh-TW" altLang="en-US" sz="3000" b="1" dirty="0" smtClean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、</a:t>
            </a:r>
            <a:r>
              <a:rPr lang="zh-TW" altLang="en-US" sz="3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頻率</a:t>
            </a:r>
            <a:r>
              <a:rPr lang="en-US" altLang="zh-TW" sz="3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(</a:t>
            </a:r>
            <a:r>
              <a:rPr lang="zh-TW" altLang="en-US" sz="3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縱軸</a:t>
            </a:r>
            <a:r>
              <a:rPr lang="en-US" altLang="zh-TW" sz="3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)</a:t>
            </a:r>
            <a:r>
              <a:rPr lang="zh-TW" altLang="en-US" sz="3000" b="1" dirty="0" smtClean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、</a:t>
            </a:r>
            <a:r>
              <a:rPr lang="zh-TW" altLang="en-US" sz="3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類別</a:t>
            </a:r>
            <a:r>
              <a:rPr lang="en-US" altLang="zh-TW" sz="3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(</a:t>
            </a:r>
            <a:r>
              <a:rPr lang="zh-TW" altLang="en-US" sz="3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顏色</a:t>
            </a:r>
            <a:r>
              <a:rPr lang="en-US" altLang="zh-TW" sz="3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)</a:t>
            </a:r>
          </a:p>
          <a:p>
            <a:pPr>
              <a:defRPr/>
            </a:pPr>
            <a:r>
              <a:rPr lang="zh-TW" altLang="en-US" sz="2000" dirty="0" smtClean="0">
                <a:solidFill>
                  <a:prstClr val="black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不同字詞的出現頻率</a:t>
            </a:r>
            <a:endParaRPr lang="en-US" altLang="zh-TW" sz="2000" dirty="0">
              <a:solidFill>
                <a:prstClr val="black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2000" dirty="0" smtClean="0">
                <a:solidFill>
                  <a:prstClr val="black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不同類別傾向於出現</a:t>
            </a:r>
            <a:r>
              <a:rPr lang="zh-TW" altLang="en-US" sz="2000" dirty="0">
                <a:solidFill>
                  <a:prstClr val="black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哪</a:t>
            </a:r>
            <a:r>
              <a:rPr lang="zh-TW" altLang="en-US" sz="2000" dirty="0" smtClean="0">
                <a:solidFill>
                  <a:prstClr val="black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些字詞</a:t>
            </a:r>
            <a:endParaRPr lang="en-US" altLang="zh-TW" sz="2000" dirty="0">
              <a:solidFill>
                <a:prstClr val="black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9750" y="1876425"/>
            <a:ext cx="6769100" cy="1552575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0179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691AF692-5CD4-4B9E-9D28-60FABF9F05F0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24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可以做成哪些圖表</a:t>
            </a:r>
            <a:r>
              <a:rPr lang="en-US" altLang="zh-TW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5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50181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9BEAB4-DFB7-4E9C-92B8-9663E9F2ECDB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50182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0184" name="AutoShape 2" descr="「dictionary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50185" name="AutoShape 4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50186" name="AutoShape 6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50187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42"/>
          <a:stretch>
            <a:fillRect/>
          </a:stretch>
        </p:blipFill>
        <p:spPr bwMode="auto">
          <a:xfrm>
            <a:off x="755650" y="1516063"/>
            <a:ext cx="7766050" cy="520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800100" y="1516063"/>
            <a:ext cx="1611313" cy="1697037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2227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8B655C17-2E97-40CC-9AB0-76A1B79B63D3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25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先決定類別顏色</a:t>
            </a:r>
          </a:p>
        </p:txBody>
      </p:sp>
      <p:sp>
        <p:nvSpPr>
          <p:cNvPr id="52229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5AEF31-6D4A-49D7-AAA0-8E17D76B3C2F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52230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2232" name="AutoShape 2" descr="「dictionary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52233" name="AutoShape 4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52234" name="AutoShape 6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52235" name="矩形 19"/>
          <p:cNvSpPr>
            <a:spLocks noChangeArrowheads="1"/>
          </p:cNvSpPr>
          <p:nvPr/>
        </p:nvSpPr>
        <p:spPr bwMode="auto">
          <a:xfrm>
            <a:off x="250825" y="1468438"/>
            <a:ext cx="8020050" cy="591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# category = ["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焦點</a:t>
            </a: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","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熱門</a:t>
            </a: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","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爆社</a:t>
            </a: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","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動物</a:t>
            </a: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","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副刊</a:t>
            </a: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","3C",……,"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論壇</a:t>
            </a: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"]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# 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統計多少類別需要上色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category = []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have_label = []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for news in news_group: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	if news["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類別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"] not in category: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		</a:t>
            </a: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# 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給予各類別一個編號</a:t>
            </a:r>
            <a:endParaRPr lang="en-US" altLang="zh-TW" sz="180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		print(len(category),news["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類別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"])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		category.append(news["</a:t>
            </a:r>
            <a:r>
              <a:rPr lang="zh-TW" altLang="en-US" sz="1800">
                <a:latin typeface="Consolas" panose="020B0609020204030204" pitchFamily="49" charset="0"/>
                <a:ea typeface="微軟正黑體" panose="020B0604030504040204" pitchFamily="34" charset="-120"/>
              </a:rPr>
              <a:t>類別</a:t>
            </a: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"])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		have_label.append(0)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zh-TW" sz="180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# 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平均分配顏色</a:t>
            </a:r>
            <a:endParaRPr lang="en-US" altLang="zh-TW" sz="1800" b="1">
              <a:solidFill>
                <a:srgbClr val="00B050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import matplotlib.cm as cm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import numpy as np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colors = cm.rainbow(np.linspace(0, 1, len(category)))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zh-TW" sz="180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# 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紀錄每個類別的顏色</a:t>
            </a:r>
            <a:endParaRPr lang="en-US" altLang="zh-TW" sz="180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colors_map = dict()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for i in range(len(category)):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	colors_map[category[i]] = colors[i]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zh-TW" sz="1800">
              <a:latin typeface="Consolas" panose="020B0609020204030204" pitchFamily="49" charset="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4275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80C5B99E-0E2B-4487-89A3-5794CDFDD3EC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26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開始畫點</a:t>
            </a:r>
          </a:p>
        </p:txBody>
      </p:sp>
      <p:sp>
        <p:nvSpPr>
          <p:cNvPr id="54277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74DEED-CA00-4743-A14E-AAA313A85534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54278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4280" name="AutoShape 2" descr="「dictionary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54281" name="AutoShape 4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54282" name="AutoShape 6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54283" name="矩形 19"/>
          <p:cNvSpPr>
            <a:spLocks noChangeArrowheads="1"/>
          </p:cNvSpPr>
          <p:nvPr/>
        </p:nvSpPr>
        <p:spPr bwMode="auto">
          <a:xfrm>
            <a:off x="298450" y="1773238"/>
            <a:ext cx="873760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import matplotlib.pyplot as plt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zh-TW" sz="1800" b="1">
              <a:solidFill>
                <a:srgbClr val="00B050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# 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在圖表上畫點 </a:t>
            </a: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(x,y) = (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距離最新新聞的時間</a:t>
            </a: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,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人氣</a:t>
            </a: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latest_time = datetime.strptime(news_group[0]["</a:t>
            </a:r>
            <a:r>
              <a:rPr lang="zh-TW" altLang="en-US" sz="1400">
                <a:latin typeface="Consolas" panose="020B0609020204030204" pitchFamily="49" charset="0"/>
                <a:ea typeface="微軟正黑體" panose="020B0604030504040204" pitchFamily="34" charset="-120"/>
              </a:rPr>
              <a:t>時間</a:t>
            </a: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"], "%Y/%m/%d %H:%M")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for news in news_group: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	news_time = datetime.strptime(news["</a:t>
            </a:r>
            <a:r>
              <a:rPr lang="zh-TW" altLang="en-US" sz="1400">
                <a:latin typeface="Consolas" panose="020B0609020204030204" pitchFamily="49" charset="0"/>
                <a:ea typeface="微軟正黑體" panose="020B0604030504040204" pitchFamily="34" charset="-120"/>
              </a:rPr>
              <a:t>時間</a:t>
            </a: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"], "%Y/%m/%d %H:%M")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	x = int((latest_time-news_time).seconds//60)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	y = int(news["</a:t>
            </a:r>
            <a:r>
              <a:rPr lang="zh-TW" altLang="en-US" sz="1400">
                <a:latin typeface="Consolas" panose="020B0609020204030204" pitchFamily="49" charset="0"/>
                <a:ea typeface="微軟正黑體" panose="020B0604030504040204" pitchFamily="34" charset="-120"/>
              </a:rPr>
              <a:t>人氣</a:t>
            </a: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"])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	</a:t>
            </a:r>
            <a:r>
              <a:rPr lang="en-US" altLang="zh-TW" sz="14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# </a:t>
            </a:r>
            <a:r>
              <a:rPr lang="zh-TW" altLang="en-US" sz="14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已經在圖上標示該顏色的類別</a:t>
            </a:r>
            <a:endParaRPr lang="en-US" altLang="zh-TW" sz="1400" b="1">
              <a:solidFill>
                <a:srgbClr val="00B050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	if have_label[category.index(news["</a:t>
            </a:r>
            <a:r>
              <a:rPr lang="zh-TW" altLang="en-US" sz="1400">
                <a:latin typeface="Consolas" panose="020B0609020204030204" pitchFamily="49" charset="0"/>
                <a:ea typeface="微軟正黑體" panose="020B0604030504040204" pitchFamily="34" charset="-120"/>
              </a:rPr>
              <a:t>類別</a:t>
            </a: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"])] == 1: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		plt.scatter([x], [y], color=colors_map[news["</a:t>
            </a:r>
            <a:r>
              <a:rPr lang="zh-TW" altLang="en-US" sz="1400">
                <a:latin typeface="Consolas" panose="020B0609020204030204" pitchFamily="49" charset="0"/>
                <a:ea typeface="微軟正黑體" panose="020B0604030504040204" pitchFamily="34" charset="-120"/>
              </a:rPr>
              <a:t>類別</a:t>
            </a: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"]])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	</a:t>
            </a:r>
            <a:r>
              <a:rPr lang="en-US" altLang="zh-TW" sz="14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# </a:t>
            </a:r>
            <a:r>
              <a:rPr lang="zh-TW" altLang="en-US" sz="14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尚未在圖上標示該顏色的類別</a:t>
            </a: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	else: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		plt.scatter([x], [y], color=colors_map[news["</a:t>
            </a:r>
            <a:r>
              <a:rPr lang="zh-TW" altLang="en-US" sz="1400">
                <a:latin typeface="Consolas" panose="020B0609020204030204" pitchFamily="49" charset="0"/>
                <a:ea typeface="微軟正黑體" panose="020B0604030504040204" pitchFamily="34" charset="-120"/>
              </a:rPr>
              <a:t>類別</a:t>
            </a: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"]],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					label=str(category.index(news["</a:t>
            </a:r>
            <a:r>
              <a:rPr lang="zh-TW" altLang="en-US" sz="1400">
                <a:latin typeface="Consolas" panose="020B0609020204030204" pitchFamily="49" charset="0"/>
                <a:ea typeface="微軟正黑體" panose="020B0604030504040204" pitchFamily="34" charset="-120"/>
              </a:rPr>
              <a:t>類別</a:t>
            </a: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"])))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		have_label[category.index(news["</a:t>
            </a:r>
            <a:r>
              <a:rPr lang="zh-TW" altLang="en-US" sz="1400">
                <a:latin typeface="Consolas" panose="020B0609020204030204" pitchFamily="49" charset="0"/>
                <a:ea typeface="微軟正黑體" panose="020B0604030504040204" pitchFamily="34" charset="-120"/>
              </a:rPr>
              <a:t>類別</a:t>
            </a:r>
            <a:r>
              <a:rPr lang="en-US" altLang="zh-TW" sz="1400">
                <a:latin typeface="Consolas" panose="020B0609020204030204" pitchFamily="49" charset="0"/>
                <a:ea typeface="微軟正黑體" panose="020B0604030504040204" pitchFamily="34" charset="-120"/>
              </a:rPr>
              <a:t>"])] =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763713" y="188913"/>
            <a:ext cx="7129462" cy="1079500"/>
          </a:xfrm>
          <a:prstGeom prst="round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6323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1942768A-3A01-4B34-970E-9FA8C5B6D7F1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27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979613" y="125413"/>
            <a:ext cx="7164387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最後標上其他資訊</a:t>
            </a:r>
          </a:p>
        </p:txBody>
      </p:sp>
      <p:sp>
        <p:nvSpPr>
          <p:cNvPr id="56325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1E5118-F2CB-488E-8D8F-939DF5556D39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56326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" name="Picture 27" descr="D:\data\desktop\web-craw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4832"/>
            <a:ext cx="1232097" cy="1225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6328" name="AutoShape 2" descr="「dictionary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56329" name="AutoShape 4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56330" name="AutoShape 6" descr="「字典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56331" name="矩形 19"/>
          <p:cNvSpPr>
            <a:spLocks noChangeArrowheads="1"/>
          </p:cNvSpPr>
          <p:nvPr/>
        </p:nvSpPr>
        <p:spPr bwMode="auto">
          <a:xfrm>
            <a:off x="395288" y="1841500"/>
            <a:ext cx="4802187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# 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標示圖表標題、</a:t>
            </a: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x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軸、</a:t>
            </a: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y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軸		</a:t>
            </a:r>
            <a:endParaRPr lang="en-US" altLang="zh-TW" sz="180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plt.title('timeline vs. popular')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plt.xlabel('new &lt;-- old(minute)')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plt.ylabel('popular')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zh-TW" sz="180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# 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顯示圖表顏色標示</a:t>
            </a:r>
            <a:endParaRPr lang="en-US" altLang="zh-TW" sz="180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plt.legend()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zh-TW" sz="180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# </a:t>
            </a:r>
            <a:r>
              <a:rPr lang="zh-TW" altLang="en-US" sz="18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標示圖表</a:t>
            </a:r>
            <a:endParaRPr lang="en-US" altLang="zh-TW" sz="1800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nsolas" panose="020B0609020204030204" pitchFamily="49" charset="0"/>
                <a:ea typeface="微軟正黑體" panose="020B0604030504040204" pitchFamily="34" charset="-120"/>
              </a:rPr>
              <a:t>plt.show()</a:t>
            </a:r>
            <a:endParaRPr lang="en-US" altLang="zh-TW" sz="1400">
              <a:latin typeface="Consolas" panose="020B0609020204030204" pitchFamily="49" charset="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738" y="3436938"/>
            <a:ext cx="4162425" cy="31861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633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163" y="3716338"/>
            <a:ext cx="581025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18800</TotalTime>
  <Words>1039</Words>
  <Application>Microsoft Office PowerPoint</Application>
  <PresentationFormat>如螢幕大小 (4:3)</PresentationFormat>
  <Paragraphs>327</Paragraphs>
  <Slides>27</Slides>
  <Notes>27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36" baseType="lpstr">
      <vt:lpstr>Tw Cen MT</vt:lpstr>
      <vt:lpstr>新細明體</vt:lpstr>
      <vt:lpstr>Arial</vt:lpstr>
      <vt:lpstr>Calibri</vt:lpstr>
      <vt:lpstr>微軟正黑體</vt:lpstr>
      <vt:lpstr>Wingdings</vt:lpstr>
      <vt:lpstr>Comic Sans MS</vt:lpstr>
      <vt:lpstr>Consolas</vt:lpstr>
      <vt:lpstr>Office 佈景主題</vt:lpstr>
      <vt:lpstr>PowerPoint 簡報</vt:lpstr>
      <vt:lpstr>先聊聊之前做的奇怪東西</vt:lpstr>
      <vt:lpstr>背後實作流程</vt:lpstr>
      <vt:lpstr>今天來做點類似的事情</vt:lpstr>
      <vt:lpstr>首先</vt:lpstr>
      <vt:lpstr>資料來源</vt:lpstr>
      <vt:lpstr>首先，需要把資料抓下來</vt:lpstr>
      <vt:lpstr>分析結構</vt:lpstr>
      <vt:lpstr>分析結構</vt:lpstr>
      <vt:lpstr>進一步抓內文</vt:lpstr>
      <vt:lpstr>進一步抓內文</vt:lpstr>
      <vt:lpstr>最後，把它們存起來</vt:lpstr>
      <vt:lpstr>觀察每一頁網址</vt:lpstr>
      <vt:lpstr>最後不要忘記</vt:lpstr>
      <vt:lpstr>接著對新聞內容</vt:lpstr>
      <vt:lpstr>Jieba文本分析</vt:lpstr>
      <vt:lpstr>Snownlp文本分析</vt:lpstr>
      <vt:lpstr>比較分析結果</vt:lpstr>
      <vt:lpstr>比較分析結果</vt:lpstr>
      <vt:lpstr>比較分析結果</vt:lpstr>
      <vt:lpstr>最後，視覺化呈現</vt:lpstr>
      <vt:lpstr>目前為止，我們抽出了</vt:lpstr>
      <vt:lpstr>可以比較哪些資訊?</vt:lpstr>
      <vt:lpstr>可以做成哪些圖表?</vt:lpstr>
      <vt:lpstr>先決定類別顏色</vt:lpstr>
      <vt:lpstr>開始畫點</vt:lpstr>
      <vt:lpstr>最後標上其他資訊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admin</dc:creator>
  <cp:lastModifiedBy>user</cp:lastModifiedBy>
  <cp:revision>1150</cp:revision>
  <dcterms:created xsi:type="dcterms:W3CDTF">2014-06-05T19:28:49Z</dcterms:created>
  <dcterms:modified xsi:type="dcterms:W3CDTF">2017-07-11T05:46:01Z</dcterms:modified>
</cp:coreProperties>
</file>