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74" r:id="rId5"/>
    <p:sldId id="290" r:id="rId6"/>
    <p:sldId id="260" r:id="rId7"/>
    <p:sldId id="269" r:id="rId8"/>
    <p:sldId id="281" r:id="rId9"/>
    <p:sldId id="273" r:id="rId10"/>
    <p:sldId id="270" r:id="rId11"/>
    <p:sldId id="261" r:id="rId12"/>
    <p:sldId id="284" r:id="rId13"/>
    <p:sldId id="262" r:id="rId14"/>
    <p:sldId id="266" r:id="rId15"/>
    <p:sldId id="286" r:id="rId16"/>
    <p:sldId id="263"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ECEFB"/>
    <a:srgbClr val="FEF5C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5" autoAdjust="0"/>
    <p:restoredTop sz="94660"/>
  </p:normalViewPr>
  <p:slideViewPr>
    <p:cSldViewPr snapToGrid="0">
      <p:cViewPr varScale="1">
        <p:scale>
          <a:sx n="72" d="100"/>
          <a:sy n="72" d="100"/>
        </p:scale>
        <p:origin x="-612"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pPr/>
              <a:t>6/13/2017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pPr/>
              <a:t>6/13/2017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5A61015F-7CC6-4D0A-9D87-873EA4C304CC}" type="datetimeFigureOut">
              <a:rPr lang="en-US" dirty="0"/>
              <a:pPr/>
              <a:t>6/13/2017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pPr/>
              <a:t>6/13/2017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102412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TW" altLang="en-US" smtClean="0"/>
              <a:t>編輯母片文字樣式</a:t>
            </a:r>
          </a:p>
        </p:txBody>
      </p:sp>
      <p:sp>
        <p:nvSpPr>
          <p:cNvPr id="6" name="Content Placeholder 5"/>
          <p:cNvSpPr>
            <a:spLocks noGrp="1"/>
          </p:cNvSpPr>
          <p:nvPr>
            <p:ph sz="quarter" idx="4"/>
          </p:nvPr>
        </p:nvSpPr>
        <p:spPr>
          <a:xfrm>
            <a:off x="5990888" y="2967788"/>
            <a:ext cx="4754880" cy="334157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pPr/>
              <a:t>6/13/2017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pPr/>
              <a:t>6/13/2017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pPr/>
              <a:t>6/13/2017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05C68B11-C5A8-448C-8CE9-B1A273C79CFC}" type="datetimeFigureOut">
              <a:rPr lang="en-US" dirty="0"/>
              <a:pPr/>
              <a:t>6/13/2017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C7616CA0-919D-4A49-9C8A-62FDFB3A5183}" type="datetimeFigureOut">
              <a:rPr lang="en-US" dirty="0"/>
              <a:pPr/>
              <a:t>6/13/2017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pPr/>
              <a:t>6/13/2017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pPr/>
              <a:t>6/13/2017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6/13/2017</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naer.edu.tw/ezfiles/0/1000/attach/92/pta_10229_131308_94274.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t.fg.tp.edu.tw/" TargetMode="External"/><Relationship Id="rId2" Type="http://schemas.openxmlformats.org/officeDocument/2006/relationships/hyperlink" Target="https://scratch.mit.edu/projects/editor/"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naer.edu.tw/ezfiles/0/1000/attach/92/pta_10229_131308_94274.pdf" TargetMode="External"/><Relationship Id="rId2" Type="http://schemas.openxmlformats.org/officeDocument/2006/relationships/hyperlink" Target="http://www.naer.edu.tw/files/15-1000-7944,c639-1.php?Lang=zh-t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l"/>
            <a:r>
              <a:rPr lang="zh-TW" altLang="en-US" sz="4400" b="1" dirty="0" smtClean="0"/>
              <a:t>專題名稱</a:t>
            </a:r>
            <a:r>
              <a:rPr lang="en-US" altLang="zh-TW" sz="4400" b="1" dirty="0" smtClean="0"/>
              <a:t/>
            </a:r>
            <a:br>
              <a:rPr lang="en-US" altLang="zh-TW" sz="4400" b="1" dirty="0" smtClean="0"/>
            </a:br>
            <a:r>
              <a:rPr lang="zh-TW" altLang="en-US" sz="4000" b="1" dirty="0" smtClean="0">
                <a:solidFill>
                  <a:srgbClr val="0070C0"/>
                </a:solidFill>
              </a:rPr>
              <a:t>動畫製作</a:t>
            </a:r>
            <a:r>
              <a:rPr lang="zh-TW" altLang="zh-TW" sz="4000" b="1" dirty="0" smtClean="0">
                <a:solidFill>
                  <a:srgbClr val="0070C0"/>
                </a:solidFill>
              </a:rPr>
              <a:t>《</a:t>
            </a:r>
            <a:r>
              <a:rPr lang="zh-TW" altLang="en-US" sz="4000" b="1" dirty="0" smtClean="0">
                <a:solidFill>
                  <a:srgbClr val="0070C0"/>
                </a:solidFill>
              </a:rPr>
              <a:t>我的資安小動畫</a:t>
            </a:r>
            <a:r>
              <a:rPr lang="zh-TW" altLang="zh-TW" sz="4000" b="1" dirty="0" smtClean="0">
                <a:solidFill>
                  <a:srgbClr val="0070C0"/>
                </a:solidFill>
              </a:rPr>
              <a:t>》</a:t>
            </a:r>
            <a:endParaRPr lang="zh-TW" altLang="en-US" sz="4000" b="1" dirty="0">
              <a:solidFill>
                <a:srgbClr val="0070C0"/>
              </a:solidFill>
            </a:endParaRPr>
          </a:p>
        </p:txBody>
      </p:sp>
      <p:sp>
        <p:nvSpPr>
          <p:cNvPr id="5" name="文字版面配置區 4"/>
          <p:cNvSpPr>
            <a:spLocks noGrp="1"/>
          </p:cNvSpPr>
          <p:nvPr>
            <p:ph type="body" idx="1"/>
          </p:nvPr>
        </p:nvSpPr>
        <p:spPr/>
        <p:txBody>
          <a:bodyPr/>
          <a:lstStyle/>
          <a:p>
            <a:r>
              <a:rPr lang="en-US" altLang="zh-TW" dirty="0" smtClean="0"/>
              <a:t>Design by</a:t>
            </a:r>
          </a:p>
          <a:p>
            <a:r>
              <a:rPr lang="zh-TW" altLang="en-US" dirty="0" smtClean="0">
                <a:solidFill>
                  <a:srgbClr val="0070C0"/>
                </a:solidFill>
              </a:rPr>
              <a:t>簡良燕</a:t>
            </a:r>
            <a:r>
              <a:rPr lang="en-US" altLang="zh-TW" dirty="0" smtClean="0">
                <a:solidFill>
                  <a:srgbClr val="0070C0"/>
                </a:solidFill>
              </a:rPr>
              <a:t>2017</a:t>
            </a:r>
          </a:p>
        </p:txBody>
      </p:sp>
    </p:spTree>
    <p:extLst>
      <p:ext uri="{BB962C8B-B14F-4D97-AF65-F5344CB8AC3E}">
        <p14:creationId xmlns="" xmlns:p14="http://schemas.microsoft.com/office/powerpoint/2010/main" val="959460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專題簡介</a:t>
            </a:r>
            <a:endParaRPr lang="zh-TW" altLang="en-US" b="1" dirty="0"/>
          </a:p>
        </p:txBody>
      </p:sp>
      <p:sp>
        <p:nvSpPr>
          <p:cNvPr id="3" name="內容版面配置區 2"/>
          <p:cNvSpPr>
            <a:spLocks noGrp="1"/>
          </p:cNvSpPr>
          <p:nvPr>
            <p:ph idx="1"/>
          </p:nvPr>
        </p:nvSpPr>
        <p:spPr/>
        <p:txBody>
          <a:bodyPr>
            <a:normAutofit/>
          </a:bodyPr>
          <a:lstStyle/>
          <a:p>
            <a:pPr>
              <a:lnSpc>
                <a:spcPct val="100000"/>
              </a:lnSpc>
            </a:pPr>
            <a:r>
              <a:rPr lang="zh-TW" altLang="en-US" dirty="0" smtClean="0">
                <a:solidFill>
                  <a:srgbClr val="00B0F0"/>
                </a:solidFill>
              </a:rPr>
              <a:t>本專題引導學生思考動畫的創作過程</a:t>
            </a:r>
            <a:r>
              <a:rPr lang="en-US" altLang="zh-TW" dirty="0" smtClean="0">
                <a:solidFill>
                  <a:srgbClr val="00B0F0"/>
                </a:solidFill>
              </a:rPr>
              <a:t>, </a:t>
            </a:r>
            <a:r>
              <a:rPr lang="zh-TW" altLang="en-US" dirty="0" smtClean="0">
                <a:solidFill>
                  <a:srgbClr val="00B0F0"/>
                </a:solidFill>
              </a:rPr>
              <a:t>經由資安主題的資料整理</a:t>
            </a:r>
            <a:r>
              <a:rPr lang="en-US" altLang="zh-TW" dirty="0" smtClean="0">
                <a:solidFill>
                  <a:srgbClr val="00B0F0"/>
                </a:solidFill>
              </a:rPr>
              <a:t>, </a:t>
            </a:r>
            <a:r>
              <a:rPr lang="zh-TW" altLang="en-US" dirty="0" smtClean="0">
                <a:solidFill>
                  <a:srgbClr val="00B0F0"/>
                </a:solidFill>
              </a:rPr>
              <a:t>以小組討論合作共創出資安動畫</a:t>
            </a:r>
            <a:r>
              <a:rPr lang="en-US" altLang="zh-TW" dirty="0" smtClean="0">
                <a:solidFill>
                  <a:srgbClr val="00B0F0"/>
                </a:solidFill>
              </a:rPr>
              <a:t>, </a:t>
            </a:r>
            <a:r>
              <a:rPr lang="zh-TW" altLang="en-US" dirty="0" smtClean="0">
                <a:solidFill>
                  <a:srgbClr val="00B0F0"/>
                </a:solidFill>
              </a:rPr>
              <a:t>藉以了解程式函式結構、資訊安全的重要、並了解合作溝通的重要性。</a:t>
            </a:r>
            <a:endParaRPr lang="en-US" altLang="zh-TW" dirty="0" smtClean="0">
              <a:solidFill>
                <a:srgbClr val="00B0F0"/>
              </a:solidFill>
            </a:endParaRPr>
          </a:p>
          <a:p>
            <a:pPr>
              <a:lnSpc>
                <a:spcPct val="100000"/>
              </a:lnSpc>
            </a:pPr>
            <a:r>
              <a:rPr lang="zh-TW" altLang="en-US" dirty="0" smtClean="0">
                <a:solidFill>
                  <a:srgbClr val="00B0F0"/>
                </a:solidFill>
              </a:rPr>
              <a:t>專題重點為</a:t>
            </a:r>
            <a:r>
              <a:rPr lang="en-US" altLang="zh-TW" dirty="0" smtClean="0">
                <a:solidFill>
                  <a:srgbClr val="00B0F0"/>
                </a:solidFill>
              </a:rPr>
              <a:t>, </a:t>
            </a:r>
            <a:r>
              <a:rPr lang="zh-TW" altLang="en-US" dirty="0" smtClean="0">
                <a:solidFill>
                  <a:srgbClr val="00B0F0"/>
                </a:solidFill>
              </a:rPr>
              <a:t>協作平台的使用、分鏡圖的分析，循序、選擇與重複結構的教學。活動中透過資安動畫的製作</a:t>
            </a:r>
            <a:r>
              <a:rPr lang="en-US" altLang="zh-TW" dirty="0" smtClean="0">
                <a:solidFill>
                  <a:srgbClr val="00B0F0"/>
                </a:solidFill>
              </a:rPr>
              <a:t>, </a:t>
            </a:r>
            <a:r>
              <a:rPr lang="zh-TW" altLang="en-US" dirty="0" smtClean="0">
                <a:solidFill>
                  <a:srgbClr val="00B0F0"/>
                </a:solidFill>
              </a:rPr>
              <a:t>讓學生體驗分解問題、抽象化、資料分析等運算思維歷程</a:t>
            </a:r>
            <a:r>
              <a:rPr lang="en-US" altLang="zh-TW" dirty="0" smtClean="0">
                <a:solidFill>
                  <a:srgbClr val="00B0F0"/>
                </a:solidFill>
              </a:rPr>
              <a:t>, </a:t>
            </a:r>
            <a:r>
              <a:rPr lang="zh-TW" altLang="en-US" dirty="0" smtClean="0">
                <a:solidFill>
                  <a:srgbClr val="00B0F0"/>
                </a:solidFill>
              </a:rPr>
              <a:t>學習處理複雜任務。</a:t>
            </a:r>
            <a:endParaRPr lang="en-US" altLang="zh-TW" dirty="0" smtClean="0">
              <a:solidFill>
                <a:srgbClr val="00B0F0"/>
              </a:solidFill>
            </a:endParaRPr>
          </a:p>
        </p:txBody>
      </p:sp>
    </p:spTree>
    <p:extLst>
      <p:ext uri="{BB962C8B-B14F-4D97-AF65-F5344CB8AC3E}">
        <p14:creationId xmlns="" xmlns:p14="http://schemas.microsoft.com/office/powerpoint/2010/main" val="9071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重要概念</a:t>
            </a:r>
            <a:r>
              <a:rPr lang="en-US" altLang="zh-TW" b="1" dirty="0" smtClean="0"/>
              <a:t>(Big idea)</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smtClean="0">
                <a:solidFill>
                  <a:srgbClr val="00B0F0"/>
                </a:solidFill>
              </a:rPr>
              <a:t>資料表示法</a:t>
            </a:r>
            <a:endParaRPr lang="en-US" altLang="zh-TW" dirty="0" smtClean="0">
              <a:solidFill>
                <a:srgbClr val="00B0F0"/>
              </a:solidFill>
            </a:endParaRPr>
          </a:p>
          <a:p>
            <a:pPr>
              <a:lnSpc>
                <a:spcPct val="100000"/>
              </a:lnSpc>
            </a:pPr>
            <a:r>
              <a:rPr lang="zh-TW" altLang="en-US" dirty="0" smtClean="0">
                <a:solidFill>
                  <a:srgbClr val="00B0F0"/>
                </a:solidFill>
              </a:rPr>
              <a:t>循序結構</a:t>
            </a:r>
            <a:endParaRPr lang="en-US" altLang="zh-TW" dirty="0" smtClean="0">
              <a:solidFill>
                <a:srgbClr val="00B0F0"/>
              </a:solidFill>
            </a:endParaRPr>
          </a:p>
          <a:p>
            <a:pPr>
              <a:lnSpc>
                <a:spcPct val="100000"/>
              </a:lnSpc>
            </a:pPr>
            <a:r>
              <a:rPr lang="zh-TW" altLang="en-US" dirty="0" smtClean="0">
                <a:solidFill>
                  <a:srgbClr val="00B0F0"/>
                </a:solidFill>
              </a:rPr>
              <a:t>選擇結構</a:t>
            </a:r>
            <a:endParaRPr lang="en-US" altLang="zh-TW" dirty="0" smtClean="0">
              <a:solidFill>
                <a:srgbClr val="00B0F0"/>
              </a:solidFill>
            </a:endParaRPr>
          </a:p>
          <a:p>
            <a:pPr>
              <a:lnSpc>
                <a:spcPct val="100000"/>
              </a:lnSpc>
            </a:pPr>
            <a:r>
              <a:rPr lang="zh-TW" altLang="en-US" dirty="0" smtClean="0">
                <a:solidFill>
                  <a:srgbClr val="00B0F0"/>
                </a:solidFill>
              </a:rPr>
              <a:t>重複結構</a:t>
            </a:r>
            <a:endParaRPr lang="zh-TW" altLang="en-US" dirty="0">
              <a:solidFill>
                <a:srgbClr val="00B0F0"/>
              </a:solidFill>
            </a:endParaRPr>
          </a:p>
        </p:txBody>
      </p:sp>
    </p:spTree>
    <p:extLst>
      <p:ext uri="{BB962C8B-B14F-4D97-AF65-F5344CB8AC3E}">
        <p14:creationId xmlns="" xmlns:p14="http://schemas.microsoft.com/office/powerpoint/2010/main" val="3462143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主要問題 </a:t>
            </a:r>
            <a:r>
              <a:rPr lang="en-US" altLang="zh-TW" b="1" dirty="0"/>
              <a:t>(Essential questions</a:t>
            </a:r>
            <a:r>
              <a:rPr lang="en-US" altLang="zh-TW" b="1" dirty="0" smtClean="0"/>
              <a:t>)</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smtClean="0">
                <a:solidFill>
                  <a:srgbClr val="00B0F0"/>
                </a:solidFill>
              </a:rPr>
              <a:t>學生能分解問題</a:t>
            </a:r>
            <a:r>
              <a:rPr lang="en-US" altLang="zh-TW" dirty="0" smtClean="0">
                <a:solidFill>
                  <a:srgbClr val="00B0F0"/>
                </a:solidFill>
              </a:rPr>
              <a:t>, </a:t>
            </a:r>
            <a:r>
              <a:rPr lang="zh-TW" altLang="en-US" dirty="0" smtClean="0">
                <a:solidFill>
                  <a:srgbClr val="00B0F0"/>
                </a:solidFill>
              </a:rPr>
              <a:t>並從中找到問題解決的策略</a:t>
            </a:r>
            <a:endParaRPr lang="en-US" altLang="zh-TW" dirty="0" smtClean="0">
              <a:solidFill>
                <a:srgbClr val="00B0F0"/>
              </a:solidFill>
            </a:endParaRPr>
          </a:p>
          <a:p>
            <a:pPr>
              <a:lnSpc>
                <a:spcPct val="100000"/>
              </a:lnSpc>
            </a:pPr>
            <a:r>
              <a:rPr lang="zh-TW" altLang="en-US" dirty="0" smtClean="0">
                <a:solidFill>
                  <a:srgbClr val="00B0F0"/>
                </a:solidFill>
              </a:rPr>
              <a:t>學生能運用函式進行動作的定義</a:t>
            </a:r>
            <a:endParaRPr lang="en-US" altLang="zh-TW" dirty="0" smtClean="0">
              <a:solidFill>
                <a:srgbClr val="00B0F0"/>
              </a:solidFill>
            </a:endParaRPr>
          </a:p>
          <a:p>
            <a:pPr>
              <a:lnSpc>
                <a:spcPct val="100000"/>
              </a:lnSpc>
            </a:pPr>
            <a:r>
              <a:rPr lang="zh-TW" altLang="en-US" dirty="0" smtClean="0">
                <a:solidFill>
                  <a:srgbClr val="00B0F0"/>
                </a:solidFill>
              </a:rPr>
              <a:t>學生能循序結構、選擇結構、重複結構及廣播功能程式設計完成資安動畫</a:t>
            </a:r>
          </a:p>
          <a:p>
            <a:pPr>
              <a:lnSpc>
                <a:spcPct val="100000"/>
              </a:lnSpc>
            </a:pPr>
            <a:endParaRPr lang="en-US" altLang="zh-TW" dirty="0" smtClean="0">
              <a:solidFill>
                <a:srgbClr val="00B0F0"/>
              </a:solidFill>
            </a:endParaRPr>
          </a:p>
          <a:p>
            <a:pPr>
              <a:lnSpc>
                <a:spcPct val="100000"/>
              </a:lnSpc>
            </a:pPr>
            <a:endParaRPr lang="en-US" altLang="zh-TW" dirty="0" smtClean="0">
              <a:solidFill>
                <a:srgbClr val="00B0F0"/>
              </a:solidFill>
            </a:endParaRPr>
          </a:p>
          <a:p>
            <a:pPr>
              <a:lnSpc>
                <a:spcPct val="100000"/>
              </a:lnSpc>
            </a:pPr>
            <a:endParaRPr lang="zh-TW" altLang="en-US" dirty="0">
              <a:solidFill>
                <a:srgbClr val="00B0F0"/>
              </a:solidFill>
            </a:endParaRPr>
          </a:p>
        </p:txBody>
      </p:sp>
    </p:spTree>
    <p:extLst>
      <p:ext uri="{BB962C8B-B14F-4D97-AF65-F5344CB8AC3E}">
        <p14:creationId xmlns="" xmlns:p14="http://schemas.microsoft.com/office/powerpoint/2010/main" val="2547787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總體學習目標</a:t>
            </a:r>
            <a:endParaRPr lang="zh-TW" altLang="en-US" b="1" dirty="0"/>
          </a:p>
        </p:txBody>
      </p:sp>
      <p:sp>
        <p:nvSpPr>
          <p:cNvPr id="3" name="內容版面配置區 2"/>
          <p:cNvSpPr>
            <a:spLocks noGrp="1"/>
          </p:cNvSpPr>
          <p:nvPr>
            <p:ph idx="1"/>
          </p:nvPr>
        </p:nvSpPr>
        <p:spPr/>
        <p:txBody>
          <a:bodyPr>
            <a:normAutofit/>
          </a:bodyPr>
          <a:lstStyle/>
          <a:p>
            <a:pPr>
              <a:lnSpc>
                <a:spcPct val="100000"/>
              </a:lnSpc>
            </a:pPr>
            <a:r>
              <a:rPr lang="zh-TW" altLang="en-US" sz="2600" dirty="0" smtClean="0">
                <a:solidFill>
                  <a:srgbClr val="00B0F0"/>
                </a:solidFill>
                <a:latin typeface="+mn-ea"/>
              </a:rPr>
              <a:t>學生能經由概念抽象化的體驗</a:t>
            </a:r>
            <a:r>
              <a:rPr lang="en-US" altLang="zh-TW" sz="2600" dirty="0" smtClean="0">
                <a:solidFill>
                  <a:srgbClr val="00B0F0"/>
                </a:solidFill>
                <a:latin typeface="+mn-ea"/>
              </a:rPr>
              <a:t>, </a:t>
            </a:r>
            <a:r>
              <a:rPr lang="zh-TW" altLang="en-US" sz="2600" dirty="0" smtClean="0">
                <a:solidFill>
                  <a:srgbClr val="00B0F0"/>
                </a:solidFill>
                <a:latin typeface="+mn-ea"/>
              </a:rPr>
              <a:t>學習運算思維的表達。</a:t>
            </a:r>
            <a:endParaRPr lang="en-US" altLang="zh-TW" sz="2600" dirty="0" smtClean="0">
              <a:solidFill>
                <a:srgbClr val="00B0F0"/>
              </a:solidFill>
              <a:latin typeface="+mn-ea"/>
            </a:endParaRPr>
          </a:p>
          <a:p>
            <a:pPr>
              <a:lnSpc>
                <a:spcPct val="100000"/>
              </a:lnSpc>
            </a:pPr>
            <a:r>
              <a:rPr lang="zh-TW" altLang="en-US" sz="2600" dirty="0" smtClean="0">
                <a:solidFill>
                  <a:srgbClr val="00B0F0"/>
                </a:solidFill>
                <a:latin typeface="+mn-ea"/>
              </a:rPr>
              <a:t>學生能透過分鏡的拆解、尋找規則與抽象化等運算思維進行系統性思考</a:t>
            </a:r>
            <a:r>
              <a:rPr lang="en-US" altLang="zh-TW" sz="2600" dirty="0" smtClean="0">
                <a:solidFill>
                  <a:srgbClr val="00B0F0"/>
                </a:solidFill>
                <a:latin typeface="+mn-ea"/>
              </a:rPr>
              <a:t>, </a:t>
            </a:r>
            <a:r>
              <a:rPr lang="zh-TW" altLang="en-US" sz="2600" dirty="0" smtClean="0">
                <a:solidFill>
                  <a:srgbClr val="00B0F0"/>
                </a:solidFill>
                <a:latin typeface="+mn-ea"/>
              </a:rPr>
              <a:t>並發展有效解決方式。</a:t>
            </a:r>
            <a:endParaRPr lang="en-US" altLang="zh-TW" sz="2600" dirty="0" smtClean="0">
              <a:solidFill>
                <a:srgbClr val="00B0F0"/>
              </a:solidFill>
              <a:latin typeface="+mn-ea"/>
            </a:endParaRPr>
          </a:p>
          <a:p>
            <a:pPr lvl="1">
              <a:lnSpc>
                <a:spcPct val="100000"/>
              </a:lnSpc>
              <a:buNone/>
            </a:pPr>
            <a:r>
              <a:rPr lang="zh-TW" altLang="zh-TW" sz="2600" dirty="0" smtClean="0">
                <a:solidFill>
                  <a:srgbClr val="00B0F0"/>
                </a:solidFill>
                <a:latin typeface="+mn-ea"/>
              </a:rPr>
              <a:t>學生能透過程序性規畫與程式編寫整合運算思維與資訊科技解決問題的能力。</a:t>
            </a:r>
          </a:p>
          <a:p>
            <a:pPr lvl="1">
              <a:lnSpc>
                <a:spcPct val="100000"/>
              </a:lnSpc>
              <a:buNone/>
            </a:pPr>
            <a:r>
              <a:rPr lang="zh-TW" altLang="zh-TW" sz="2600" dirty="0" smtClean="0">
                <a:solidFill>
                  <a:srgbClr val="00B0F0"/>
                </a:solidFill>
                <a:latin typeface="+mn-ea"/>
              </a:rPr>
              <a:t>學生能將作品上傳於網路平臺，公開程式原始碼並進行傳播、分享與賞析，充分利用資訊科技與他人合作並進行創作。</a:t>
            </a:r>
          </a:p>
          <a:p>
            <a:pPr>
              <a:lnSpc>
                <a:spcPct val="100000"/>
              </a:lnSpc>
            </a:pPr>
            <a:endParaRPr lang="en-US" altLang="zh-TW" sz="2800" dirty="0" smtClean="0">
              <a:solidFill>
                <a:srgbClr val="00B0F0"/>
              </a:solidFill>
            </a:endParaRPr>
          </a:p>
          <a:p>
            <a:pPr>
              <a:lnSpc>
                <a:spcPct val="100000"/>
              </a:lnSpc>
            </a:pPr>
            <a:endParaRPr lang="zh-TW" altLang="en-US" sz="2800" dirty="0">
              <a:solidFill>
                <a:srgbClr val="00B0F0"/>
              </a:solidFill>
            </a:endParaRPr>
          </a:p>
        </p:txBody>
      </p:sp>
    </p:spTree>
    <p:extLst>
      <p:ext uri="{BB962C8B-B14F-4D97-AF65-F5344CB8AC3E}">
        <p14:creationId xmlns="" xmlns:p14="http://schemas.microsoft.com/office/powerpoint/2010/main" val="3265773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873544" y="3272094"/>
            <a:ext cx="3214071" cy="3214071"/>
          </a:xfrm>
          <a:prstGeom prst="rect">
            <a:avLst/>
          </a:prstGeom>
        </p:spPr>
      </p:pic>
      <p:sp>
        <p:nvSpPr>
          <p:cNvPr id="2" name="標題 1"/>
          <p:cNvSpPr>
            <a:spLocks noGrp="1"/>
          </p:cNvSpPr>
          <p:nvPr>
            <p:ph type="title"/>
          </p:nvPr>
        </p:nvSpPr>
        <p:spPr/>
        <p:txBody>
          <a:bodyPr/>
          <a:lstStyle/>
          <a:p>
            <a:r>
              <a:rPr lang="zh-TW" altLang="en-US" b="1" dirty="0" smtClean="0"/>
              <a:t>運算思維</a:t>
            </a:r>
            <a:endParaRPr lang="zh-TW" altLang="en-US" b="1" dirty="0"/>
          </a:p>
        </p:txBody>
      </p:sp>
      <p:sp>
        <p:nvSpPr>
          <p:cNvPr id="3" name="內容版面配置區 2"/>
          <p:cNvSpPr>
            <a:spLocks noGrp="1"/>
          </p:cNvSpPr>
          <p:nvPr>
            <p:ph idx="1"/>
          </p:nvPr>
        </p:nvSpPr>
        <p:spPr/>
        <p:txBody>
          <a:bodyPr>
            <a:normAutofit/>
          </a:bodyPr>
          <a:lstStyle/>
          <a:p>
            <a:pPr>
              <a:lnSpc>
                <a:spcPct val="150000"/>
              </a:lnSpc>
            </a:pPr>
            <a:r>
              <a:rPr lang="zh-TW" altLang="zh-TW" dirty="0">
                <a:solidFill>
                  <a:srgbClr val="00B0F0"/>
                </a:solidFill>
              </a:rPr>
              <a:t>問題拆解</a:t>
            </a:r>
            <a:r>
              <a:rPr lang="en-US" altLang="zh-TW" dirty="0">
                <a:solidFill>
                  <a:srgbClr val="00B0F0"/>
                </a:solidFill>
              </a:rPr>
              <a:t>(Decomposition</a:t>
            </a:r>
            <a:r>
              <a:rPr lang="en-US" altLang="zh-TW" dirty="0" smtClean="0">
                <a:solidFill>
                  <a:srgbClr val="00B0F0"/>
                </a:solidFill>
              </a:rPr>
              <a:t>): </a:t>
            </a:r>
            <a:r>
              <a:rPr lang="zh-TW" altLang="en-US" dirty="0" smtClean="0">
                <a:solidFill>
                  <a:srgbClr val="00B0F0"/>
                </a:solidFill>
              </a:rPr>
              <a:t>分析資料範圍</a:t>
            </a:r>
            <a:endParaRPr lang="zh-TW" altLang="zh-TW" dirty="0">
              <a:solidFill>
                <a:srgbClr val="00B0F0"/>
              </a:solidFill>
            </a:endParaRPr>
          </a:p>
          <a:p>
            <a:pPr>
              <a:lnSpc>
                <a:spcPct val="150000"/>
              </a:lnSpc>
            </a:pPr>
            <a:r>
              <a:rPr lang="zh-TW" altLang="zh-TW" dirty="0">
                <a:solidFill>
                  <a:srgbClr val="00B0F0"/>
                </a:solidFill>
              </a:rPr>
              <a:t>尋找規則</a:t>
            </a:r>
            <a:r>
              <a:rPr lang="en-US" altLang="zh-TW" dirty="0">
                <a:solidFill>
                  <a:srgbClr val="00B0F0"/>
                </a:solidFill>
              </a:rPr>
              <a:t>(Pattern Recognition): </a:t>
            </a:r>
            <a:r>
              <a:rPr lang="zh-TW" altLang="en-US" dirty="0" smtClean="0">
                <a:solidFill>
                  <a:srgbClr val="00B0F0"/>
                </a:solidFill>
              </a:rPr>
              <a:t>動畫重複動作規則</a:t>
            </a:r>
            <a:endParaRPr lang="en-US" altLang="zh-TW" dirty="0" smtClean="0">
              <a:solidFill>
                <a:srgbClr val="00B0F0"/>
              </a:solidFill>
            </a:endParaRPr>
          </a:p>
          <a:p>
            <a:pPr>
              <a:lnSpc>
                <a:spcPct val="150000"/>
              </a:lnSpc>
            </a:pPr>
            <a:r>
              <a:rPr lang="zh-TW" altLang="zh-TW" dirty="0" smtClean="0">
                <a:solidFill>
                  <a:srgbClr val="00B0F0"/>
                </a:solidFill>
              </a:rPr>
              <a:t>抽象</a:t>
            </a:r>
            <a:r>
              <a:rPr lang="zh-TW" altLang="zh-TW" dirty="0">
                <a:solidFill>
                  <a:srgbClr val="00B0F0"/>
                </a:solidFill>
              </a:rPr>
              <a:t>化</a:t>
            </a:r>
            <a:r>
              <a:rPr lang="en-US" altLang="zh-TW" dirty="0">
                <a:solidFill>
                  <a:srgbClr val="00B0F0"/>
                </a:solidFill>
              </a:rPr>
              <a:t>(Abstraction</a:t>
            </a:r>
            <a:r>
              <a:rPr lang="en-US" altLang="zh-TW" dirty="0" smtClean="0">
                <a:solidFill>
                  <a:srgbClr val="00B0F0"/>
                </a:solidFill>
              </a:rPr>
              <a:t>):</a:t>
            </a:r>
            <a:r>
              <a:rPr lang="zh-TW" altLang="en-US" dirty="0" smtClean="0">
                <a:solidFill>
                  <a:srgbClr val="00B0F0"/>
                </a:solidFill>
              </a:rPr>
              <a:t>分鏡圖製作</a:t>
            </a:r>
            <a:endParaRPr lang="zh-TW" altLang="zh-TW" dirty="0">
              <a:solidFill>
                <a:srgbClr val="00B0F0"/>
              </a:solidFill>
            </a:endParaRPr>
          </a:p>
          <a:p>
            <a:pPr>
              <a:lnSpc>
                <a:spcPct val="150000"/>
              </a:lnSpc>
            </a:pPr>
            <a:r>
              <a:rPr lang="zh-TW" altLang="zh-TW" dirty="0">
                <a:solidFill>
                  <a:srgbClr val="00B0F0"/>
                </a:solidFill>
              </a:rPr>
              <a:t>演算法設計</a:t>
            </a:r>
            <a:r>
              <a:rPr lang="en-US" altLang="zh-TW" dirty="0">
                <a:solidFill>
                  <a:srgbClr val="00B0F0"/>
                </a:solidFill>
              </a:rPr>
              <a:t>(Algorithm Design</a:t>
            </a:r>
            <a:r>
              <a:rPr lang="en-US" altLang="zh-TW" dirty="0" smtClean="0">
                <a:solidFill>
                  <a:srgbClr val="00B0F0"/>
                </a:solidFill>
              </a:rPr>
              <a:t>): </a:t>
            </a:r>
            <a:r>
              <a:rPr lang="zh-TW" altLang="en-US" dirty="0" smtClean="0">
                <a:solidFill>
                  <a:srgbClr val="00B0F0"/>
                </a:solidFill>
              </a:rPr>
              <a:t>運用重複結構等程式設計完成動畫</a:t>
            </a:r>
            <a:endParaRPr lang="zh-TW" altLang="zh-TW" dirty="0">
              <a:solidFill>
                <a:srgbClr val="00B0F0"/>
              </a:solidFill>
            </a:endParaRPr>
          </a:p>
        </p:txBody>
      </p:sp>
    </p:spTree>
    <p:extLst>
      <p:ext uri="{BB962C8B-B14F-4D97-AF65-F5344CB8AC3E}">
        <p14:creationId xmlns="" xmlns:p14="http://schemas.microsoft.com/office/powerpoint/2010/main" val="39276245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學習表現</a:t>
            </a:r>
            <a:endParaRPr lang="zh-TW" altLang="en-US" b="1" dirty="0"/>
          </a:p>
        </p:txBody>
      </p:sp>
      <p:sp>
        <p:nvSpPr>
          <p:cNvPr id="3" name="內容版面配置區 2"/>
          <p:cNvSpPr>
            <a:spLocks noGrp="1"/>
          </p:cNvSpPr>
          <p:nvPr>
            <p:ph idx="1"/>
          </p:nvPr>
        </p:nvSpPr>
        <p:spPr>
          <a:xfrm>
            <a:off x="1024128" y="2084832"/>
            <a:ext cx="10219128" cy="4224528"/>
          </a:xfrm>
          <a:ln>
            <a:prstDash val="dash"/>
          </a:ln>
        </p:spPr>
        <p:style>
          <a:lnRef idx="2">
            <a:schemeClr val="accent1"/>
          </a:lnRef>
          <a:fillRef idx="1">
            <a:schemeClr val="lt1"/>
          </a:fillRef>
          <a:effectRef idx="0">
            <a:schemeClr val="accent1"/>
          </a:effectRef>
          <a:fontRef idx="minor">
            <a:schemeClr val="dk1"/>
          </a:fontRef>
        </p:style>
        <p:txBody>
          <a:bodyPr>
            <a:noAutofit/>
          </a:bodyPr>
          <a:lstStyle/>
          <a:p>
            <a:pPr marL="514350" indent="-514350">
              <a:lnSpc>
                <a:spcPct val="150000"/>
              </a:lnSpc>
              <a:buFont typeface="+mj-lt"/>
              <a:buAutoNum type="arabicPeriod"/>
            </a:pPr>
            <a:r>
              <a:rPr lang="zh-TW" altLang="en-US" sz="2400" b="1" dirty="0" smtClean="0">
                <a:solidFill>
                  <a:schemeClr val="accent1"/>
                </a:solidFill>
              </a:rPr>
              <a:t>運算</a:t>
            </a:r>
            <a:r>
              <a:rPr lang="zh-TW" altLang="en-US" sz="2400" b="1" dirty="0">
                <a:solidFill>
                  <a:schemeClr val="accent1"/>
                </a:solidFill>
              </a:rPr>
              <a:t>思維與問題解決</a:t>
            </a:r>
            <a:r>
              <a:rPr lang="zh-TW" altLang="en-US" sz="2400" dirty="0"/>
              <a:t>：能具備運用運算工具之思維能力，藉以分析問題、發展解題方法，並進行有效的決策。</a:t>
            </a:r>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與合作共創</a:t>
            </a:r>
            <a:r>
              <a:rPr lang="zh-TW" altLang="en-US" sz="2400" dirty="0"/>
              <a:t>：能利用資訊科技與他人合作並進行創作。</a:t>
            </a:r>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與溝通表達</a:t>
            </a:r>
            <a:r>
              <a:rPr lang="zh-TW" altLang="en-US" sz="2400" dirty="0"/>
              <a:t>：能利用資訊科技表達想法並與他人溝通。</a:t>
            </a:r>
          </a:p>
          <a:p>
            <a:pPr marL="514350" indent="-514350">
              <a:lnSpc>
                <a:spcPct val="150000"/>
              </a:lnSpc>
              <a:buFont typeface="+mj-lt"/>
              <a:buAutoNum type="arabicPeriod"/>
            </a:pPr>
            <a:r>
              <a:rPr lang="zh-TW" altLang="en-US" sz="2400" b="1" dirty="0" smtClean="0">
                <a:solidFill>
                  <a:schemeClr val="accent1"/>
                </a:solidFill>
              </a:rPr>
              <a:t>資訊科技</a:t>
            </a:r>
            <a:r>
              <a:rPr lang="zh-TW" altLang="en-US" sz="2400" b="1" dirty="0">
                <a:solidFill>
                  <a:schemeClr val="accent1"/>
                </a:solidFill>
              </a:rPr>
              <a:t>的使用態度</a:t>
            </a:r>
            <a:r>
              <a:rPr lang="zh-TW" altLang="en-US" sz="2400" dirty="0"/>
              <a:t>：能建立康健、合理與合法的資訊科技使用態度與習慣，並樂於探索</a:t>
            </a:r>
          </a:p>
        </p:txBody>
      </p:sp>
    </p:spTree>
    <p:extLst>
      <p:ext uri="{BB962C8B-B14F-4D97-AF65-F5344CB8AC3E}">
        <p14:creationId xmlns="" xmlns:p14="http://schemas.microsoft.com/office/powerpoint/2010/main" val="4128009158"/>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學習表現</a:t>
            </a:r>
            <a:endParaRPr lang="zh-TW" altLang="en-US" b="1" dirty="0"/>
          </a:p>
        </p:txBody>
      </p:sp>
      <p:pic>
        <p:nvPicPr>
          <p:cNvPr id="4" name="圖片 3"/>
          <p:cNvPicPr>
            <a:picLocks noChangeAspect="1"/>
          </p:cNvPicPr>
          <p:nvPr/>
        </p:nvPicPr>
        <p:blipFill>
          <a:blip r:embed="rId2"/>
          <a:stretch>
            <a:fillRect/>
          </a:stretch>
        </p:blipFill>
        <p:spPr>
          <a:xfrm>
            <a:off x="6661583" y="174408"/>
            <a:ext cx="5367087" cy="3045309"/>
          </a:xfrm>
          <a:prstGeom prst="rect">
            <a:avLst/>
          </a:prstGeom>
        </p:spPr>
      </p:pic>
      <p:pic>
        <p:nvPicPr>
          <p:cNvPr id="5" name="圖片 4"/>
          <p:cNvPicPr>
            <a:picLocks noChangeAspect="1"/>
          </p:cNvPicPr>
          <p:nvPr/>
        </p:nvPicPr>
        <p:blipFill>
          <a:blip r:embed="rId3"/>
          <a:stretch>
            <a:fillRect/>
          </a:stretch>
        </p:blipFill>
        <p:spPr>
          <a:xfrm>
            <a:off x="6584776" y="3583674"/>
            <a:ext cx="5443894" cy="2361729"/>
          </a:xfrm>
          <a:prstGeom prst="rect">
            <a:avLst/>
          </a:prstGeom>
        </p:spPr>
      </p:pic>
      <p:sp>
        <p:nvSpPr>
          <p:cNvPr id="6" name="內容版面配置區 5"/>
          <p:cNvSpPr>
            <a:spLocks noGrp="1"/>
          </p:cNvSpPr>
          <p:nvPr>
            <p:ph idx="1"/>
          </p:nvPr>
        </p:nvSpPr>
        <p:spPr/>
        <p:txBody>
          <a:bodyPr/>
          <a:lstStyle/>
          <a:p>
            <a:pPr>
              <a:lnSpc>
                <a:spcPct val="150000"/>
              </a:lnSpc>
            </a:pPr>
            <a:r>
              <a:rPr lang="zh-TW" altLang="en-US" dirty="0" smtClean="0">
                <a:solidFill>
                  <a:srgbClr val="00B0F0"/>
                </a:solidFill>
              </a:rPr>
              <a:t>資</a:t>
            </a:r>
            <a:r>
              <a:rPr lang="en-US" altLang="zh-TW" dirty="0" smtClean="0">
                <a:solidFill>
                  <a:srgbClr val="00B0F0"/>
                </a:solidFill>
              </a:rPr>
              <a:t>t-IV-4  </a:t>
            </a:r>
            <a:r>
              <a:rPr lang="zh-TW" altLang="en-US" dirty="0" smtClean="0">
                <a:solidFill>
                  <a:srgbClr val="00B0F0"/>
                </a:solidFill>
              </a:rPr>
              <a:t>能應用運算思維解析問題</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e-IV-1 </a:t>
            </a:r>
            <a:r>
              <a:rPr lang="zh-TW" altLang="en-US" dirty="0" smtClean="0">
                <a:solidFill>
                  <a:srgbClr val="00B0F0"/>
                </a:solidFill>
              </a:rPr>
              <a:t>能熟悉資訊科技共創工具的使用方法</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e-IV-2 </a:t>
            </a:r>
            <a:r>
              <a:rPr lang="zh-TW" altLang="en-US" dirty="0" smtClean="0">
                <a:solidFill>
                  <a:srgbClr val="00B0F0"/>
                </a:solidFill>
              </a:rPr>
              <a:t>能選用適當的資訊科技與他人合作完成作品</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e-IV-3 </a:t>
            </a:r>
            <a:r>
              <a:rPr lang="zh-TW" altLang="en-US" dirty="0" smtClean="0">
                <a:solidFill>
                  <a:srgbClr val="00B0F0"/>
                </a:solidFill>
              </a:rPr>
              <a:t>能應用資訊科技與他人合作進行數位創作</a:t>
            </a:r>
            <a:endParaRPr lang="en-US" altLang="zh-TW" dirty="0" smtClean="0">
              <a:solidFill>
                <a:srgbClr val="00B0F0"/>
              </a:solidFill>
            </a:endParaRPr>
          </a:p>
          <a:p>
            <a:pPr>
              <a:lnSpc>
                <a:spcPct val="150000"/>
              </a:lnSpc>
            </a:pPr>
            <a:r>
              <a:rPr lang="zh-TW" altLang="zh-TW" dirty="0" smtClean="0">
                <a:solidFill>
                  <a:srgbClr val="00B0F0"/>
                </a:solidFill>
              </a:rPr>
              <a:t>資</a:t>
            </a:r>
            <a:r>
              <a:rPr lang="en-US" altLang="zh-TW" dirty="0" smtClean="0">
                <a:solidFill>
                  <a:srgbClr val="00B0F0"/>
                </a:solidFill>
              </a:rPr>
              <a:t>p-IV-1 </a:t>
            </a:r>
            <a:r>
              <a:rPr lang="zh-TW" altLang="zh-TW" dirty="0" smtClean="0">
                <a:solidFill>
                  <a:srgbClr val="00B0F0"/>
                </a:solidFill>
              </a:rPr>
              <a:t>能選用適當的資訊科技組織思維，並進行有效的表達。</a:t>
            </a:r>
            <a:endParaRPr lang="zh-TW" altLang="zh-TW" dirty="0">
              <a:solidFill>
                <a:srgbClr val="00B0F0"/>
              </a:solidFill>
            </a:endParaRPr>
          </a:p>
        </p:txBody>
      </p:sp>
    </p:spTree>
    <p:extLst>
      <p:ext uri="{BB962C8B-B14F-4D97-AF65-F5344CB8AC3E}">
        <p14:creationId xmlns="" xmlns:p14="http://schemas.microsoft.com/office/powerpoint/2010/main" val="1995458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學習內容</a:t>
            </a:r>
          </a:p>
        </p:txBody>
      </p:sp>
      <p:sp>
        <p:nvSpPr>
          <p:cNvPr id="3" name="內容版面配置區 2"/>
          <p:cNvSpPr>
            <a:spLocks noGrp="1"/>
          </p:cNvSpPr>
          <p:nvPr>
            <p:ph idx="1"/>
          </p:nvPr>
        </p:nvSpPr>
        <p:spPr>
          <a:xfrm>
            <a:off x="1024129" y="1815921"/>
            <a:ext cx="10335038" cy="4803820"/>
          </a:xfrm>
          <a:ln>
            <a:prstDash val="dash"/>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00000"/>
              </a:lnSpc>
              <a:buFont typeface="+mj-lt"/>
              <a:buAutoNum type="arabicPeriod"/>
            </a:pPr>
            <a:r>
              <a:rPr lang="zh-TW" altLang="en-US" sz="2400" b="1" dirty="0" smtClean="0">
                <a:solidFill>
                  <a:schemeClr val="accent1"/>
                </a:solidFill>
              </a:rPr>
              <a:t>演算法</a:t>
            </a:r>
            <a:r>
              <a:rPr lang="zh-TW" altLang="en-US" sz="2400" dirty="0"/>
              <a:t>：包含演算法的概念、原理、表示方法、設計應用及效能分析。</a:t>
            </a:r>
          </a:p>
          <a:p>
            <a:pPr marL="457200" indent="-457200">
              <a:lnSpc>
                <a:spcPct val="100000"/>
              </a:lnSpc>
              <a:buFont typeface="+mj-lt"/>
              <a:buAutoNum type="arabicPeriod"/>
            </a:pPr>
            <a:r>
              <a:rPr lang="zh-TW" altLang="en-US" sz="2400" b="1" dirty="0">
                <a:solidFill>
                  <a:schemeClr val="accent1"/>
                </a:solidFill>
              </a:rPr>
              <a:t>程式設計</a:t>
            </a:r>
            <a:r>
              <a:rPr lang="zh-TW" altLang="en-US" sz="2400" dirty="0"/>
              <a:t>：包含程式設計的概念、實作及應用。</a:t>
            </a:r>
          </a:p>
          <a:p>
            <a:pPr marL="457200" indent="-457200">
              <a:lnSpc>
                <a:spcPct val="100000"/>
              </a:lnSpc>
              <a:buFont typeface="+mj-lt"/>
              <a:buAutoNum type="arabicPeriod"/>
            </a:pPr>
            <a:r>
              <a:rPr lang="zh-TW" altLang="en-US" sz="2400" b="1" dirty="0" smtClean="0">
                <a:solidFill>
                  <a:schemeClr val="accent1"/>
                </a:solidFill>
              </a:rPr>
              <a:t>系統</a:t>
            </a:r>
            <a:r>
              <a:rPr lang="zh-TW" altLang="en-US" sz="2400" b="1" dirty="0">
                <a:solidFill>
                  <a:schemeClr val="accent1"/>
                </a:solidFill>
              </a:rPr>
              <a:t>平台</a:t>
            </a:r>
            <a:r>
              <a:rPr lang="zh-TW" altLang="en-US" sz="2400" dirty="0"/>
              <a:t>：包含各式資訊系統平台（例如：個人電腦、行動裝置、網際網路、雲端運算平台）之使用方法、基本架構、工作原理及未來發展。</a:t>
            </a:r>
          </a:p>
          <a:p>
            <a:pPr marL="457200" indent="-457200">
              <a:lnSpc>
                <a:spcPct val="100000"/>
              </a:lnSpc>
              <a:buFont typeface="+mj-lt"/>
              <a:buAutoNum type="arabicPeriod"/>
            </a:pPr>
            <a:r>
              <a:rPr lang="zh-TW" altLang="en-US" sz="2400" b="1" dirty="0">
                <a:solidFill>
                  <a:schemeClr val="accent1"/>
                </a:solidFill>
              </a:rPr>
              <a:t>資料表示、處理及分析</a:t>
            </a:r>
            <a:r>
              <a:rPr lang="zh-TW" altLang="en-US" sz="2400" dirty="0"/>
              <a:t>：包含數位資料的屬性、表示、轉換、分析及應用。</a:t>
            </a:r>
          </a:p>
          <a:p>
            <a:pPr marL="457200" indent="-457200">
              <a:lnSpc>
                <a:spcPct val="100000"/>
              </a:lnSpc>
              <a:buFont typeface="+mj-lt"/>
              <a:buAutoNum type="arabicPeriod"/>
            </a:pPr>
            <a:r>
              <a:rPr lang="zh-TW" altLang="en-US" sz="2400" b="1" dirty="0">
                <a:solidFill>
                  <a:schemeClr val="accent1"/>
                </a:solidFill>
              </a:rPr>
              <a:t>資訊科技應用</a:t>
            </a:r>
            <a:r>
              <a:rPr lang="zh-TW" altLang="en-US" sz="2400" dirty="0"/>
              <a:t>：包含各式常見資訊科技應用軟體與網路服務的使用方法。</a:t>
            </a:r>
          </a:p>
          <a:p>
            <a:pPr marL="457200" indent="-457200">
              <a:lnSpc>
                <a:spcPct val="100000"/>
              </a:lnSpc>
              <a:buFont typeface="+mj-lt"/>
              <a:buAutoNum type="arabicPeriod"/>
            </a:pPr>
            <a:r>
              <a:rPr lang="zh-TW" altLang="en-US" sz="2400" b="1" dirty="0">
                <a:solidFill>
                  <a:schemeClr val="accent1"/>
                </a:solidFill>
              </a:rPr>
              <a:t>資訊科技與人類社會</a:t>
            </a:r>
            <a:r>
              <a:rPr lang="zh-TW" altLang="en-US" sz="2400" dirty="0"/>
              <a:t>：包含資訊科技合理使用原則，以及資訊倫理、法律及社會相關</a:t>
            </a:r>
          </a:p>
        </p:txBody>
      </p:sp>
    </p:spTree>
    <p:extLst>
      <p:ext uri="{BB962C8B-B14F-4D97-AF65-F5344CB8AC3E}">
        <p14:creationId xmlns="" xmlns:p14="http://schemas.microsoft.com/office/powerpoint/2010/main" val="366758518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學習內容</a:t>
            </a:r>
            <a:r>
              <a:rPr lang="en-US" altLang="zh-TW" dirty="0" smtClean="0"/>
              <a:t>(</a:t>
            </a:r>
            <a:r>
              <a:rPr lang="zh-TW" altLang="en-US" dirty="0" smtClean="0"/>
              <a:t>國中</a:t>
            </a:r>
            <a:r>
              <a:rPr lang="en-US" altLang="zh-TW" dirty="0" smtClean="0"/>
              <a:t>)</a:t>
            </a:r>
            <a:endParaRPr lang="zh-TW" altLang="en-US" dirty="0"/>
          </a:p>
        </p:txBody>
      </p:sp>
      <p:sp>
        <p:nvSpPr>
          <p:cNvPr id="3" name="內容版面配置區 2"/>
          <p:cNvSpPr>
            <a:spLocks noGrp="1"/>
          </p:cNvSpPr>
          <p:nvPr>
            <p:ph idx="1"/>
          </p:nvPr>
        </p:nvSpPr>
        <p:spPr/>
        <p:txBody>
          <a:bodyPr/>
          <a:lstStyle/>
          <a:p>
            <a:pPr>
              <a:lnSpc>
                <a:spcPct val="150000"/>
              </a:lnSpc>
            </a:pPr>
            <a:r>
              <a:rPr lang="zh-TW" altLang="en-US" dirty="0" smtClean="0">
                <a:solidFill>
                  <a:srgbClr val="00B0F0"/>
                </a:solidFill>
              </a:rPr>
              <a:t>資</a:t>
            </a:r>
            <a:r>
              <a:rPr lang="en-US" altLang="zh-TW" dirty="0" smtClean="0">
                <a:solidFill>
                  <a:srgbClr val="00B0F0"/>
                </a:solidFill>
              </a:rPr>
              <a:t>P-IV-1 </a:t>
            </a:r>
            <a:r>
              <a:rPr lang="zh-TW" altLang="en-US" dirty="0" smtClean="0">
                <a:solidFill>
                  <a:srgbClr val="00B0F0"/>
                </a:solidFill>
              </a:rPr>
              <a:t>程式語言基本概念、功能及應用</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P-IV-2 </a:t>
            </a:r>
            <a:r>
              <a:rPr lang="zh-TW" altLang="en-US" dirty="0" smtClean="0">
                <a:solidFill>
                  <a:srgbClr val="00B0F0"/>
                </a:solidFill>
              </a:rPr>
              <a:t>結構化程式設計</a:t>
            </a:r>
            <a:r>
              <a:rPr lang="en-US" altLang="zh-TW" dirty="0" smtClean="0">
                <a:solidFill>
                  <a:srgbClr val="00B0F0"/>
                </a:solidFill>
              </a:rPr>
              <a:t>- </a:t>
            </a:r>
            <a:r>
              <a:rPr lang="zh-TW" altLang="en-US" dirty="0" smtClean="0">
                <a:solidFill>
                  <a:srgbClr val="00B0F0"/>
                </a:solidFill>
              </a:rPr>
              <a:t>循序與選擇結構</a:t>
            </a:r>
            <a:r>
              <a:rPr lang="en-US" altLang="zh-TW" dirty="0" smtClean="0">
                <a:solidFill>
                  <a:srgbClr val="00B0F0"/>
                </a:solidFill>
              </a:rPr>
              <a:t/>
            </a:r>
            <a:br>
              <a:rPr lang="en-US" altLang="zh-TW" dirty="0" smtClean="0">
                <a:solidFill>
                  <a:srgbClr val="00B0F0"/>
                </a:solidFill>
              </a:rPr>
            </a:br>
            <a:r>
              <a:rPr lang="en-US" altLang="zh-TW" dirty="0" smtClean="0">
                <a:solidFill>
                  <a:srgbClr val="00B0F0"/>
                </a:solidFill>
              </a:rPr>
              <a:t>			      - </a:t>
            </a:r>
            <a:r>
              <a:rPr lang="zh-TW" altLang="en-US" dirty="0" smtClean="0">
                <a:solidFill>
                  <a:srgbClr val="00B0F0"/>
                </a:solidFill>
              </a:rPr>
              <a:t>重複結構</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H-IV-1 </a:t>
            </a:r>
            <a:r>
              <a:rPr lang="zh-TW" altLang="en-US" dirty="0" smtClean="0">
                <a:solidFill>
                  <a:srgbClr val="00B0F0"/>
                </a:solidFill>
              </a:rPr>
              <a:t>個人資料保護</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P-IV-2 </a:t>
            </a:r>
            <a:r>
              <a:rPr lang="zh-TW" altLang="en-US" dirty="0" smtClean="0">
                <a:solidFill>
                  <a:srgbClr val="00B0F0"/>
                </a:solidFill>
              </a:rPr>
              <a:t>資訊科技合理使用原則</a:t>
            </a:r>
            <a:endParaRPr lang="en-US" altLang="zh-TW" dirty="0" smtClean="0">
              <a:solidFill>
                <a:srgbClr val="00B0F0"/>
              </a:solidFill>
            </a:endParaRPr>
          </a:p>
          <a:p>
            <a:pPr>
              <a:lnSpc>
                <a:spcPct val="150000"/>
              </a:lnSpc>
            </a:pPr>
            <a:r>
              <a:rPr lang="zh-TW" altLang="en-US" dirty="0" smtClean="0">
                <a:solidFill>
                  <a:srgbClr val="00B0F0"/>
                </a:solidFill>
              </a:rPr>
              <a:t>資</a:t>
            </a:r>
            <a:r>
              <a:rPr lang="en-US" altLang="zh-TW" dirty="0" smtClean="0">
                <a:solidFill>
                  <a:srgbClr val="00B0F0"/>
                </a:solidFill>
              </a:rPr>
              <a:t>P-IV-3 </a:t>
            </a:r>
            <a:r>
              <a:rPr lang="zh-TW" altLang="en-US" dirty="0" smtClean="0">
                <a:solidFill>
                  <a:srgbClr val="00B0F0"/>
                </a:solidFill>
              </a:rPr>
              <a:t>資訊安全</a:t>
            </a:r>
            <a:endParaRPr lang="en-US" altLang="zh-TW" dirty="0" smtClean="0">
              <a:solidFill>
                <a:srgbClr val="00B0F0"/>
              </a:solidFill>
            </a:endParaRPr>
          </a:p>
          <a:p>
            <a:pPr>
              <a:lnSpc>
                <a:spcPct val="150000"/>
              </a:lnSpc>
            </a:pPr>
            <a:endParaRPr lang="zh-TW" altLang="en-US" dirty="0">
              <a:solidFill>
                <a:srgbClr val="00B0F0"/>
              </a:solidFill>
            </a:endParaRPr>
          </a:p>
        </p:txBody>
      </p:sp>
      <p:pic>
        <p:nvPicPr>
          <p:cNvPr id="4" name="圖片 3"/>
          <p:cNvPicPr>
            <a:picLocks noChangeAspect="1"/>
          </p:cNvPicPr>
          <p:nvPr/>
        </p:nvPicPr>
        <p:blipFill>
          <a:blip r:embed="rId2"/>
          <a:stretch>
            <a:fillRect/>
          </a:stretch>
        </p:blipFill>
        <p:spPr>
          <a:xfrm>
            <a:off x="7399153" y="-38438"/>
            <a:ext cx="3915886" cy="1246321"/>
          </a:xfrm>
          <a:prstGeom prst="rect">
            <a:avLst/>
          </a:prstGeom>
        </p:spPr>
      </p:pic>
      <p:pic>
        <p:nvPicPr>
          <p:cNvPr id="5" name="圖片 4"/>
          <p:cNvPicPr>
            <a:picLocks noChangeAspect="1"/>
          </p:cNvPicPr>
          <p:nvPr/>
        </p:nvPicPr>
        <p:blipFill>
          <a:blip r:embed="rId3"/>
          <a:stretch>
            <a:fillRect/>
          </a:stretch>
        </p:blipFill>
        <p:spPr>
          <a:xfrm>
            <a:off x="7399153" y="1100586"/>
            <a:ext cx="3915886" cy="2211092"/>
          </a:xfrm>
          <a:prstGeom prst="rect">
            <a:avLst/>
          </a:prstGeom>
        </p:spPr>
      </p:pic>
      <p:pic>
        <p:nvPicPr>
          <p:cNvPr id="6" name="圖片 5"/>
          <p:cNvPicPr>
            <a:picLocks noChangeAspect="1"/>
          </p:cNvPicPr>
          <p:nvPr/>
        </p:nvPicPr>
        <p:blipFill>
          <a:blip r:embed="rId4"/>
          <a:stretch>
            <a:fillRect/>
          </a:stretch>
        </p:blipFill>
        <p:spPr>
          <a:xfrm>
            <a:off x="7399153" y="3294935"/>
            <a:ext cx="3972892" cy="3627729"/>
          </a:xfrm>
          <a:prstGeom prst="rect">
            <a:avLst/>
          </a:prstGeom>
        </p:spPr>
      </p:pic>
    </p:spTree>
    <p:extLst>
      <p:ext uri="{BB962C8B-B14F-4D97-AF65-F5344CB8AC3E}">
        <p14:creationId xmlns="" xmlns:p14="http://schemas.microsoft.com/office/powerpoint/2010/main" val="1988499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b="1" dirty="0" smtClean="0"/>
              <a:t>科技</a:t>
            </a:r>
            <a:r>
              <a:rPr lang="zh-TW" altLang="en-US" b="1" dirty="0"/>
              <a:t>領域學習重點與 科技領域學習重點</a:t>
            </a:r>
            <a:r>
              <a:rPr lang="zh-TW" altLang="en-US" b="1" dirty="0" smtClean="0"/>
              <a:t>與核心</a:t>
            </a:r>
            <a:r>
              <a:rPr lang="zh-TW" altLang="en-US" b="1" dirty="0"/>
              <a:t>素養呼應表參考示例</a:t>
            </a:r>
          </a:p>
        </p:txBody>
      </p:sp>
      <p:sp>
        <p:nvSpPr>
          <p:cNvPr id="3" name="內容版面配置區 2"/>
          <p:cNvSpPr>
            <a:spLocks noGrp="1"/>
          </p:cNvSpPr>
          <p:nvPr>
            <p:ph idx="1"/>
          </p:nvPr>
        </p:nvSpPr>
        <p:spPr>
          <a:xfrm>
            <a:off x="1024129" y="2286000"/>
            <a:ext cx="5724402" cy="4023360"/>
          </a:xfrm>
        </p:spPr>
        <p:txBody>
          <a:bodyPr/>
          <a:lstStyle/>
          <a:p>
            <a:r>
              <a:rPr lang="zh-TW" altLang="en-US" sz="2400" u="sng" dirty="0">
                <a:hlinkClick r:id="rId2"/>
              </a:rPr>
              <a:t>十二年國民基本教育課程綱要科技領域（草案） </a:t>
            </a:r>
            <a:r>
              <a:rPr lang="en-US" altLang="zh-TW" sz="2400" u="sng" dirty="0">
                <a:hlinkClick r:id="rId2"/>
              </a:rPr>
              <a:t>- </a:t>
            </a:r>
            <a:r>
              <a:rPr lang="zh-TW" altLang="en-US" sz="2400" u="sng" dirty="0">
                <a:hlinkClick r:id="rId2"/>
              </a:rPr>
              <a:t>國家教育研究院</a:t>
            </a:r>
            <a:r>
              <a:rPr lang="en-US" altLang="zh-TW" sz="2400" u="sng" dirty="0"/>
              <a:t>(2016.2)</a:t>
            </a:r>
            <a:r>
              <a:rPr lang="zh-TW" altLang="en-US" sz="2400" dirty="0" smtClean="0"/>
              <a:t>。</a:t>
            </a:r>
            <a:endParaRPr lang="en-US" altLang="zh-TW" sz="2400" dirty="0" smtClean="0"/>
          </a:p>
          <a:p>
            <a:r>
              <a:rPr lang="zh-TW" altLang="en-US" sz="2400" dirty="0" smtClean="0"/>
              <a:t>取</a:t>
            </a:r>
            <a:r>
              <a:rPr lang="zh-TW" altLang="en-US" sz="2400" dirty="0"/>
              <a:t>自</a:t>
            </a:r>
            <a:r>
              <a:rPr lang="en-US" altLang="zh-TW" sz="2400" dirty="0"/>
              <a:t>http://www.naer.edu.tw/ezfiles/0/1000/attach/92/pta_10229_131308_94274.pdf</a:t>
            </a:r>
            <a:endParaRPr lang="zh-TW" altLang="en-US" sz="2400" dirty="0"/>
          </a:p>
          <a:p>
            <a:r>
              <a:rPr lang="en-US" altLang="zh-TW" dirty="0" smtClean="0"/>
              <a:t>P.28-32</a:t>
            </a:r>
            <a:endParaRPr lang="zh-TW" altLang="en-US" dirty="0"/>
          </a:p>
        </p:txBody>
      </p:sp>
      <p:pic>
        <p:nvPicPr>
          <p:cNvPr id="5" name="圖片 4"/>
          <p:cNvPicPr>
            <a:picLocks noChangeAspect="1"/>
          </p:cNvPicPr>
          <p:nvPr/>
        </p:nvPicPr>
        <p:blipFill>
          <a:blip r:embed="rId3"/>
          <a:stretch>
            <a:fillRect/>
          </a:stretch>
        </p:blipFill>
        <p:spPr>
          <a:xfrm>
            <a:off x="7511484" y="2176916"/>
            <a:ext cx="4211711" cy="4241528"/>
          </a:xfrm>
          <a:prstGeom prst="rect">
            <a:avLst/>
          </a:prstGeom>
        </p:spPr>
      </p:pic>
    </p:spTree>
    <p:extLst>
      <p:ext uri="{BB962C8B-B14F-4D97-AF65-F5344CB8AC3E}">
        <p14:creationId xmlns="" xmlns:p14="http://schemas.microsoft.com/office/powerpoint/2010/main" val="332852649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領綱</a:t>
            </a:r>
            <a:r>
              <a:rPr lang="zh-TW" altLang="en-US" b="1" dirty="0" smtClean="0"/>
              <a:t>核心素養</a:t>
            </a:r>
            <a:endParaRPr lang="zh-TW" altLang="en-US" b="1" dirty="0"/>
          </a:p>
        </p:txBody>
      </p:sp>
      <p:sp>
        <p:nvSpPr>
          <p:cNvPr id="3" name="內容版面配置區 2"/>
          <p:cNvSpPr>
            <a:spLocks noGrp="1"/>
          </p:cNvSpPr>
          <p:nvPr>
            <p:ph idx="1"/>
          </p:nvPr>
        </p:nvSpPr>
        <p:spPr/>
        <p:txBody>
          <a:bodyPr>
            <a:normAutofit fontScale="92500" lnSpcReduction="10000"/>
          </a:bodyPr>
          <a:lstStyle/>
          <a:p>
            <a:pPr>
              <a:lnSpc>
                <a:spcPct val="120000"/>
              </a:lnSpc>
            </a:pPr>
            <a:r>
              <a:rPr lang="zh-TW" altLang="zh-TW" b="1" dirty="0" smtClean="0">
                <a:solidFill>
                  <a:srgbClr val="0070C0"/>
                </a:solidFill>
              </a:rPr>
              <a:t>科</a:t>
            </a:r>
            <a:r>
              <a:rPr lang="en-US" altLang="zh-TW" b="1" dirty="0" smtClean="0">
                <a:solidFill>
                  <a:srgbClr val="0070C0"/>
                </a:solidFill>
              </a:rPr>
              <a:t>-J-A1 </a:t>
            </a:r>
            <a:endParaRPr lang="zh-TW" altLang="zh-TW" dirty="0" smtClean="0">
              <a:solidFill>
                <a:srgbClr val="0070C0"/>
              </a:solidFill>
            </a:endParaRPr>
          </a:p>
          <a:p>
            <a:pPr>
              <a:lnSpc>
                <a:spcPct val="120000"/>
              </a:lnSpc>
            </a:pPr>
            <a:r>
              <a:rPr lang="zh-TW" altLang="zh-TW" dirty="0" smtClean="0">
                <a:solidFill>
                  <a:srgbClr val="0070C0"/>
                </a:solidFill>
              </a:rPr>
              <a:t>具備良好的身心發展知能與態度，並展現自我潛能、探索人性、自我價值與生命意義、積極實踐</a:t>
            </a:r>
          </a:p>
          <a:p>
            <a:pPr>
              <a:lnSpc>
                <a:spcPct val="120000"/>
              </a:lnSpc>
            </a:pPr>
            <a:r>
              <a:rPr lang="zh-TW" altLang="zh-TW" b="1" dirty="0" smtClean="0">
                <a:solidFill>
                  <a:srgbClr val="0070C0"/>
                </a:solidFill>
              </a:rPr>
              <a:t>科</a:t>
            </a:r>
            <a:r>
              <a:rPr lang="en-US" altLang="zh-TW" b="1" dirty="0" smtClean="0">
                <a:solidFill>
                  <a:srgbClr val="0070C0"/>
                </a:solidFill>
              </a:rPr>
              <a:t>-J-A2</a:t>
            </a:r>
            <a:endParaRPr lang="zh-TW" altLang="zh-TW" dirty="0" smtClean="0">
              <a:solidFill>
                <a:srgbClr val="0070C0"/>
              </a:solidFill>
            </a:endParaRPr>
          </a:p>
          <a:p>
            <a:pPr>
              <a:lnSpc>
                <a:spcPct val="120000"/>
              </a:lnSpc>
            </a:pPr>
            <a:r>
              <a:rPr lang="zh-TW" altLang="zh-TW" dirty="0" smtClean="0">
                <a:solidFill>
                  <a:srgbClr val="0070C0"/>
                </a:solidFill>
              </a:rPr>
              <a:t>具備理解情境與獨立思考的能力，並運用適當科技工具與策略，處理與解決生活問題與生命議題。</a:t>
            </a:r>
          </a:p>
          <a:p>
            <a:pPr>
              <a:lnSpc>
                <a:spcPct val="120000"/>
              </a:lnSpc>
            </a:pPr>
            <a:r>
              <a:rPr lang="zh-TW" altLang="zh-TW" b="1" dirty="0" smtClean="0">
                <a:solidFill>
                  <a:srgbClr val="0070C0"/>
                </a:solidFill>
              </a:rPr>
              <a:t>科</a:t>
            </a:r>
            <a:r>
              <a:rPr lang="en-US" altLang="zh-TW" b="1" dirty="0" smtClean="0">
                <a:solidFill>
                  <a:srgbClr val="0070C0"/>
                </a:solidFill>
              </a:rPr>
              <a:t>-J-B1</a:t>
            </a:r>
            <a:endParaRPr lang="zh-TW" altLang="zh-TW" dirty="0" smtClean="0">
              <a:solidFill>
                <a:srgbClr val="0070C0"/>
              </a:solidFill>
            </a:endParaRPr>
          </a:p>
          <a:p>
            <a:pPr>
              <a:lnSpc>
                <a:spcPct val="120000"/>
              </a:lnSpc>
            </a:pPr>
            <a:r>
              <a:rPr lang="zh-TW" altLang="zh-TW" dirty="0" smtClean="0">
                <a:solidFill>
                  <a:srgbClr val="0070C0"/>
                </a:solidFill>
              </a:rPr>
              <a:t>具備運用各種科技符號與運算思維表達溝通的素養，並理解日常生活中科技與運算的基本概念，應用於日常生活。</a:t>
            </a:r>
          </a:p>
          <a:p>
            <a:pPr>
              <a:lnSpc>
                <a:spcPct val="100000"/>
              </a:lnSpc>
            </a:pPr>
            <a:endParaRPr lang="zh-TW" altLang="en-US" dirty="0">
              <a:solidFill>
                <a:srgbClr val="00B0F0"/>
              </a:solidFill>
            </a:endParaRPr>
          </a:p>
        </p:txBody>
      </p:sp>
    </p:spTree>
    <p:extLst>
      <p:ext uri="{BB962C8B-B14F-4D97-AF65-F5344CB8AC3E}">
        <p14:creationId xmlns="" xmlns:p14="http://schemas.microsoft.com/office/powerpoint/2010/main" val="3895402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教學對象</a:t>
            </a:r>
            <a:endParaRPr lang="zh-TW" altLang="en-US" b="1" dirty="0"/>
          </a:p>
        </p:txBody>
      </p:sp>
      <p:sp>
        <p:nvSpPr>
          <p:cNvPr id="3" name="內容版面配置區 2"/>
          <p:cNvSpPr>
            <a:spLocks noGrp="1"/>
          </p:cNvSpPr>
          <p:nvPr>
            <p:ph idx="1"/>
          </p:nvPr>
        </p:nvSpPr>
        <p:spPr/>
        <p:txBody>
          <a:bodyPr/>
          <a:lstStyle/>
          <a:p>
            <a:pPr>
              <a:lnSpc>
                <a:spcPct val="100000"/>
              </a:lnSpc>
            </a:pPr>
            <a:r>
              <a:rPr lang="zh-TW" altLang="en-US" dirty="0" smtClean="0">
                <a:solidFill>
                  <a:srgbClr val="00B0F0"/>
                </a:solidFill>
              </a:rPr>
              <a:t>國中</a:t>
            </a:r>
            <a:r>
              <a:rPr lang="en-US" altLang="zh-TW" dirty="0" smtClean="0">
                <a:solidFill>
                  <a:srgbClr val="00B0F0"/>
                </a:solidFill>
              </a:rPr>
              <a:t>7</a:t>
            </a:r>
            <a:r>
              <a:rPr lang="zh-TW" altLang="en-US" dirty="0" smtClean="0">
                <a:solidFill>
                  <a:srgbClr val="00B0F0"/>
                </a:solidFill>
              </a:rPr>
              <a:t>年級學生</a:t>
            </a:r>
            <a:endParaRPr lang="zh-TW" altLang="en-US" dirty="0">
              <a:solidFill>
                <a:srgbClr val="00B0F0"/>
              </a:solidFill>
            </a:endParaRPr>
          </a:p>
        </p:txBody>
      </p:sp>
    </p:spTree>
    <p:extLst>
      <p:ext uri="{BB962C8B-B14F-4D97-AF65-F5344CB8AC3E}">
        <p14:creationId xmlns="" xmlns:p14="http://schemas.microsoft.com/office/powerpoint/2010/main" val="3450997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學習工具 </a:t>
            </a:r>
            <a:r>
              <a:rPr lang="en-US" altLang="zh-TW" b="1" dirty="0" smtClean="0"/>
              <a:t>| </a:t>
            </a:r>
            <a:r>
              <a:rPr lang="zh-TW" altLang="en-US" b="1" dirty="0" smtClean="0"/>
              <a:t>參考資源</a:t>
            </a:r>
            <a:endParaRPr lang="zh-TW" altLang="en-US" b="1" dirty="0"/>
          </a:p>
        </p:txBody>
      </p:sp>
      <p:sp>
        <p:nvSpPr>
          <p:cNvPr id="3" name="內容版面配置區 2"/>
          <p:cNvSpPr>
            <a:spLocks noGrp="1"/>
          </p:cNvSpPr>
          <p:nvPr>
            <p:ph idx="1"/>
          </p:nvPr>
        </p:nvSpPr>
        <p:spPr/>
        <p:txBody>
          <a:bodyPr>
            <a:normAutofit/>
          </a:bodyPr>
          <a:lstStyle/>
          <a:p>
            <a:r>
              <a:rPr lang="zh-TW" altLang="en-US" dirty="0" smtClean="0">
                <a:solidFill>
                  <a:srgbClr val="0070C0"/>
                </a:solidFill>
              </a:rPr>
              <a:t>學習工具</a:t>
            </a:r>
            <a:endParaRPr lang="en-US" altLang="zh-TW" dirty="0" smtClean="0">
              <a:solidFill>
                <a:srgbClr val="0070C0"/>
              </a:solidFill>
            </a:endParaRPr>
          </a:p>
          <a:p>
            <a:r>
              <a:rPr lang="zh-TW" altLang="en-US" dirty="0" smtClean="0">
                <a:solidFill>
                  <a:srgbClr val="0070C0"/>
                </a:solidFill>
              </a:rPr>
              <a:t>個人電腦、網路、分鏡圖學習單、簡報、範例程式、</a:t>
            </a:r>
            <a:r>
              <a:rPr lang="en-US" altLang="zh-TW" dirty="0" smtClean="0">
                <a:solidFill>
                  <a:srgbClr val="0070C0"/>
                </a:solidFill>
              </a:rPr>
              <a:t>GOOGLE</a:t>
            </a:r>
            <a:r>
              <a:rPr lang="zh-TW" altLang="en-US" dirty="0" smtClean="0">
                <a:solidFill>
                  <a:srgbClr val="0070C0"/>
                </a:solidFill>
              </a:rPr>
              <a:t>協作平台</a:t>
            </a:r>
            <a:endParaRPr lang="en-US" altLang="zh-TW" dirty="0" smtClean="0">
              <a:solidFill>
                <a:srgbClr val="0070C0"/>
              </a:solidFill>
            </a:endParaRPr>
          </a:p>
          <a:p>
            <a:r>
              <a:rPr lang="en-US" altLang="zh-TW" dirty="0" smtClean="0">
                <a:solidFill>
                  <a:srgbClr val="0070C0"/>
                </a:solidFill>
              </a:rPr>
              <a:t>MIT </a:t>
            </a:r>
            <a:r>
              <a:rPr lang="zh-TW" altLang="zh-TW" dirty="0" smtClean="0">
                <a:solidFill>
                  <a:srgbClr val="0070C0"/>
                </a:solidFill>
              </a:rPr>
              <a:t>線上程式編輯器</a:t>
            </a:r>
            <a:r>
              <a:rPr lang="en-US" altLang="zh-TW" dirty="0" smtClean="0">
                <a:solidFill>
                  <a:srgbClr val="0070C0"/>
                </a:solidFill>
              </a:rPr>
              <a:t> : </a:t>
            </a:r>
            <a:r>
              <a:rPr lang="en-US" altLang="zh-TW" u="sng" dirty="0" smtClean="0">
                <a:solidFill>
                  <a:srgbClr val="0070C0"/>
                </a:solidFill>
                <a:hlinkClick r:id="rId2"/>
              </a:rPr>
              <a:t>https://scratch.mit.edu/projects/editor/</a:t>
            </a:r>
            <a:endParaRPr lang="zh-TW" altLang="zh-TW" dirty="0" smtClean="0">
              <a:solidFill>
                <a:srgbClr val="0070C0"/>
              </a:solidFill>
            </a:endParaRPr>
          </a:p>
          <a:p>
            <a:pPr lvl="0"/>
            <a:endParaRPr lang="en-US" altLang="zh-TW" dirty="0" smtClean="0">
              <a:solidFill>
                <a:srgbClr val="FF3399"/>
              </a:solidFill>
            </a:endParaRPr>
          </a:p>
          <a:p>
            <a:pPr lvl="0"/>
            <a:r>
              <a:rPr lang="zh-TW" altLang="zh-TW" dirty="0" smtClean="0">
                <a:solidFill>
                  <a:srgbClr val="0070C0"/>
                </a:solidFill>
              </a:rPr>
              <a:t>參考資源</a:t>
            </a:r>
          </a:p>
          <a:p>
            <a:r>
              <a:rPr lang="en-US" altLang="zh-TW" dirty="0" smtClean="0">
                <a:hlinkClick r:id="rId3"/>
              </a:rPr>
              <a:t>http://ct.fg.tp.edu.tw/</a:t>
            </a:r>
            <a:endParaRPr lang="en-US" altLang="zh-TW" dirty="0" smtClean="0"/>
          </a:p>
          <a:p>
            <a:endParaRPr lang="en-US" altLang="zh-TW" dirty="0" smtClean="0"/>
          </a:p>
          <a:p>
            <a:endParaRPr lang="en-US" altLang="zh-TW" dirty="0" smtClean="0"/>
          </a:p>
          <a:p>
            <a:endParaRPr lang="zh-TW" altLang="en-US" dirty="0"/>
          </a:p>
        </p:txBody>
      </p:sp>
    </p:spTree>
    <p:extLst>
      <p:ext uri="{BB962C8B-B14F-4D97-AF65-F5344CB8AC3E}">
        <p14:creationId xmlns="" xmlns:p14="http://schemas.microsoft.com/office/powerpoint/2010/main" val="3149934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教學設計</a:t>
            </a:r>
            <a:endParaRPr lang="zh-TW" altLang="en-US" b="1" dirty="0"/>
          </a:p>
        </p:txBody>
      </p:sp>
      <p:sp>
        <p:nvSpPr>
          <p:cNvPr id="3" name="內容版面配置區 2"/>
          <p:cNvSpPr>
            <a:spLocks noGrp="1"/>
          </p:cNvSpPr>
          <p:nvPr>
            <p:ph idx="1"/>
          </p:nvPr>
        </p:nvSpPr>
        <p:spPr/>
        <p:txBody>
          <a:bodyPr>
            <a:normAutofit fontScale="92500"/>
          </a:bodyPr>
          <a:lstStyle/>
          <a:p>
            <a:pPr>
              <a:lnSpc>
                <a:spcPct val="150000"/>
              </a:lnSpc>
            </a:pPr>
            <a:r>
              <a:rPr lang="zh-TW" altLang="en-US" dirty="0" smtClean="0">
                <a:solidFill>
                  <a:srgbClr val="00B0F0"/>
                </a:solidFill>
              </a:rPr>
              <a:t>本專題活動以四個主要步驟進行設計</a:t>
            </a:r>
            <a:r>
              <a:rPr lang="en-US" altLang="zh-TW" dirty="0" smtClean="0">
                <a:solidFill>
                  <a:srgbClr val="00B0F0"/>
                </a:solidFill>
              </a:rPr>
              <a:t>: 1. </a:t>
            </a:r>
            <a:r>
              <a:rPr lang="zh-TW" altLang="en-US" dirty="0" smtClean="0">
                <a:solidFill>
                  <a:srgbClr val="00B0F0"/>
                </a:solidFill>
              </a:rPr>
              <a:t>以視覺化樣式展示引發學習動機</a:t>
            </a:r>
            <a:r>
              <a:rPr lang="en-US" altLang="zh-TW" dirty="0" smtClean="0">
                <a:solidFill>
                  <a:srgbClr val="00B0F0"/>
                </a:solidFill>
              </a:rPr>
              <a:t>; 2. </a:t>
            </a:r>
            <a:r>
              <a:rPr lang="zh-TW" altLang="en-US" dirty="0" smtClean="0">
                <a:solidFill>
                  <a:srgbClr val="00B0F0"/>
                </a:solidFill>
              </a:rPr>
              <a:t>引導學生運用協作平台</a:t>
            </a:r>
            <a:r>
              <a:rPr lang="en-US" altLang="zh-TW" dirty="0" smtClean="0">
                <a:solidFill>
                  <a:srgbClr val="00B0F0"/>
                </a:solidFill>
              </a:rPr>
              <a:t>, </a:t>
            </a:r>
            <a:r>
              <a:rPr lang="zh-TW" altLang="en-US" dirty="0" smtClean="0">
                <a:solidFill>
                  <a:srgbClr val="00B0F0"/>
                </a:solidFill>
              </a:rPr>
              <a:t>以合作共創模式</a:t>
            </a:r>
            <a:r>
              <a:rPr lang="en-US" altLang="zh-TW" dirty="0" smtClean="0">
                <a:solidFill>
                  <a:srgbClr val="00B0F0"/>
                </a:solidFill>
              </a:rPr>
              <a:t>, </a:t>
            </a:r>
            <a:r>
              <a:rPr lang="zh-TW" altLang="en-US" dirty="0" smtClean="0">
                <a:solidFill>
                  <a:srgbClr val="00B0F0"/>
                </a:solidFill>
              </a:rPr>
              <a:t>將抽象思考以分鏡圖表示</a:t>
            </a:r>
            <a:r>
              <a:rPr lang="en-US" altLang="zh-TW" dirty="0" smtClean="0">
                <a:solidFill>
                  <a:srgbClr val="00B0F0"/>
                </a:solidFill>
              </a:rPr>
              <a:t>; 3. </a:t>
            </a:r>
            <a:r>
              <a:rPr lang="zh-TW" altLang="en-US" dirty="0" smtClean="0">
                <a:solidFill>
                  <a:srgbClr val="00B0F0"/>
                </a:solidFill>
              </a:rPr>
              <a:t>透過資料與結構的概念說明、程式語法說明</a:t>
            </a:r>
            <a:r>
              <a:rPr lang="en-US" altLang="zh-TW" dirty="0" smtClean="0">
                <a:solidFill>
                  <a:srgbClr val="00B0F0"/>
                </a:solidFill>
              </a:rPr>
              <a:t>, </a:t>
            </a:r>
            <a:r>
              <a:rPr lang="zh-TW" altLang="en-US" dirty="0" smtClean="0">
                <a:solidFill>
                  <a:srgbClr val="00B0F0"/>
                </a:solidFill>
              </a:rPr>
              <a:t>帶領學生進入程式實作、創作與除錯的學習歷程</a:t>
            </a:r>
            <a:r>
              <a:rPr lang="en-US" altLang="zh-TW" dirty="0" smtClean="0">
                <a:solidFill>
                  <a:srgbClr val="00B0F0"/>
                </a:solidFill>
              </a:rPr>
              <a:t>; 4. </a:t>
            </a:r>
            <a:r>
              <a:rPr lang="zh-TW" altLang="en-US" dirty="0" smtClean="0">
                <a:solidFill>
                  <a:srgbClr val="00B0F0"/>
                </a:solidFill>
              </a:rPr>
              <a:t>最後成果發表</a:t>
            </a:r>
            <a:r>
              <a:rPr lang="en-US" altLang="zh-TW" dirty="0" smtClean="0">
                <a:solidFill>
                  <a:srgbClr val="00B0F0"/>
                </a:solidFill>
              </a:rPr>
              <a:t>, </a:t>
            </a:r>
            <a:r>
              <a:rPr lang="zh-TW" altLang="en-US" dirty="0" smtClean="0">
                <a:solidFill>
                  <a:srgbClr val="00B0F0"/>
                </a:solidFill>
              </a:rPr>
              <a:t>除影片展示外</a:t>
            </a:r>
            <a:r>
              <a:rPr lang="en-US" altLang="zh-TW" dirty="0" smtClean="0">
                <a:solidFill>
                  <a:srgbClr val="00B0F0"/>
                </a:solidFill>
              </a:rPr>
              <a:t>, </a:t>
            </a:r>
            <a:r>
              <a:rPr lang="zh-TW" altLang="en-US" dirty="0" smtClean="0">
                <a:solidFill>
                  <a:srgbClr val="00B0F0"/>
                </a:solidFill>
              </a:rPr>
              <a:t>另需公開其程式碼</a:t>
            </a:r>
            <a:r>
              <a:rPr lang="en-US" altLang="zh-TW" dirty="0" smtClean="0">
                <a:solidFill>
                  <a:srgbClr val="00B0F0"/>
                </a:solidFill>
              </a:rPr>
              <a:t>, </a:t>
            </a:r>
            <a:r>
              <a:rPr lang="zh-TW" altLang="en-US" dirty="0" smtClean="0">
                <a:solidFill>
                  <a:srgbClr val="00B0F0"/>
                </a:solidFill>
              </a:rPr>
              <a:t>以達合作共享共創之目標。</a:t>
            </a:r>
            <a:endParaRPr lang="en-US" altLang="zh-TW" dirty="0" smtClean="0">
              <a:solidFill>
                <a:srgbClr val="00B0F0"/>
              </a:solidFill>
            </a:endParaRPr>
          </a:p>
          <a:p>
            <a:pPr>
              <a:lnSpc>
                <a:spcPct val="150000"/>
              </a:lnSpc>
            </a:pPr>
            <a:r>
              <a:rPr lang="zh-TW" altLang="en-US" dirty="0" smtClean="0">
                <a:solidFill>
                  <a:srgbClr val="00B0F0"/>
                </a:solidFill>
              </a:rPr>
              <a:t>活動以兩人一組進行</a:t>
            </a:r>
            <a:r>
              <a:rPr lang="en-US" altLang="zh-TW" dirty="0" smtClean="0">
                <a:solidFill>
                  <a:srgbClr val="00B0F0"/>
                </a:solidFill>
              </a:rPr>
              <a:t>, </a:t>
            </a:r>
            <a:r>
              <a:rPr lang="zh-TW" altLang="en-US" dirty="0" smtClean="0">
                <a:solidFill>
                  <a:srgbClr val="00B0F0"/>
                </a:solidFill>
              </a:rPr>
              <a:t>共分三個單元。</a:t>
            </a:r>
            <a:r>
              <a:rPr lang="en-US" altLang="zh-TW" dirty="0" smtClean="0">
                <a:solidFill>
                  <a:srgbClr val="00B0F0"/>
                </a:solidFill>
              </a:rPr>
              <a:t>1. </a:t>
            </a:r>
            <a:r>
              <a:rPr lang="zh-TW" altLang="en-US" dirty="0" smtClean="0">
                <a:solidFill>
                  <a:srgbClr val="00B0F0"/>
                </a:solidFill>
              </a:rPr>
              <a:t>協作平台應用</a:t>
            </a:r>
            <a:r>
              <a:rPr lang="en-US" altLang="zh-TW" dirty="0" smtClean="0">
                <a:solidFill>
                  <a:srgbClr val="00B0F0"/>
                </a:solidFill>
              </a:rPr>
              <a:t>: </a:t>
            </a:r>
            <a:r>
              <a:rPr lang="zh-TW" altLang="en-US" dirty="0" smtClean="0">
                <a:solidFill>
                  <a:srgbClr val="00B0F0"/>
                </a:solidFill>
              </a:rPr>
              <a:t>資安資料搜尋整理、角色設計、分鏡圖設計。</a:t>
            </a:r>
            <a:r>
              <a:rPr lang="en-US" altLang="zh-TW" dirty="0" smtClean="0">
                <a:solidFill>
                  <a:srgbClr val="00B0F0"/>
                </a:solidFill>
              </a:rPr>
              <a:t>2. Scratch</a:t>
            </a:r>
            <a:r>
              <a:rPr lang="zh-TW" altLang="en-US" dirty="0" smtClean="0">
                <a:solidFill>
                  <a:srgbClr val="00B0F0"/>
                </a:solidFill>
              </a:rPr>
              <a:t>程式教學</a:t>
            </a:r>
            <a:r>
              <a:rPr lang="en-US" altLang="zh-TW" dirty="0" smtClean="0">
                <a:solidFill>
                  <a:srgbClr val="00B0F0"/>
                </a:solidFill>
              </a:rPr>
              <a:t>—</a:t>
            </a:r>
            <a:r>
              <a:rPr lang="zh-TW" altLang="en-US" dirty="0" smtClean="0">
                <a:solidFill>
                  <a:srgbClr val="00B0F0"/>
                </a:solidFill>
              </a:rPr>
              <a:t>從場景、角色繪製</a:t>
            </a:r>
            <a:r>
              <a:rPr lang="en-US" altLang="zh-TW" dirty="0" smtClean="0">
                <a:solidFill>
                  <a:srgbClr val="00B0F0"/>
                </a:solidFill>
              </a:rPr>
              <a:t>, </a:t>
            </a:r>
            <a:r>
              <a:rPr lang="zh-TW" altLang="en-US" dirty="0" smtClean="0">
                <a:solidFill>
                  <a:srgbClr val="00B0F0"/>
                </a:solidFill>
              </a:rPr>
              <a:t>到</a:t>
            </a:r>
            <a:r>
              <a:rPr lang="en-US" altLang="zh-TW" dirty="0" smtClean="0">
                <a:solidFill>
                  <a:srgbClr val="00B0F0"/>
                </a:solidFill>
              </a:rPr>
              <a:t>Scratch</a:t>
            </a:r>
            <a:r>
              <a:rPr lang="zh-TW" altLang="en-US" dirty="0" smtClean="0">
                <a:solidFill>
                  <a:srgbClr val="00B0F0"/>
                </a:solidFill>
              </a:rPr>
              <a:t>循序、選擇、重複結構及度播功能</a:t>
            </a:r>
            <a:r>
              <a:rPr lang="en-US" altLang="zh-TW" dirty="0" smtClean="0">
                <a:solidFill>
                  <a:srgbClr val="00B0F0"/>
                </a:solidFill>
              </a:rPr>
              <a:t>, </a:t>
            </a:r>
            <a:r>
              <a:rPr lang="zh-TW" altLang="en-US" dirty="0" smtClean="0">
                <a:solidFill>
                  <a:srgbClr val="00B0F0"/>
                </a:solidFill>
              </a:rPr>
              <a:t>逐步引導學生思考程式動畫的創作過程。 </a:t>
            </a:r>
            <a:r>
              <a:rPr lang="en-US" altLang="zh-TW" dirty="0" smtClean="0">
                <a:solidFill>
                  <a:srgbClr val="00B0F0"/>
                </a:solidFill>
              </a:rPr>
              <a:t>3. </a:t>
            </a:r>
            <a:r>
              <a:rPr lang="zh-TW" altLang="en-US" dirty="0" smtClean="0">
                <a:solidFill>
                  <a:srgbClr val="00B0F0"/>
                </a:solidFill>
              </a:rPr>
              <a:t>成果發表</a:t>
            </a:r>
            <a:r>
              <a:rPr lang="en-US" altLang="zh-TW" dirty="0" smtClean="0">
                <a:solidFill>
                  <a:srgbClr val="00B0F0"/>
                </a:solidFill>
              </a:rPr>
              <a:t>: </a:t>
            </a:r>
            <a:r>
              <a:rPr lang="zh-TW" altLang="en-US" dirty="0" smtClean="0">
                <a:solidFill>
                  <a:srgbClr val="00B0F0"/>
                </a:solidFill>
              </a:rPr>
              <a:t>上傳至</a:t>
            </a:r>
            <a:r>
              <a:rPr lang="en-US" altLang="zh-TW" dirty="0" smtClean="0">
                <a:solidFill>
                  <a:srgbClr val="00B0F0"/>
                </a:solidFill>
              </a:rPr>
              <a:t>scratch</a:t>
            </a:r>
            <a:r>
              <a:rPr lang="zh-TW" altLang="en-US" dirty="0" smtClean="0">
                <a:solidFill>
                  <a:srgbClr val="00B0F0"/>
                </a:solidFill>
              </a:rPr>
              <a:t>網站</a:t>
            </a:r>
            <a:r>
              <a:rPr lang="en-US" altLang="zh-TW" dirty="0" smtClean="0">
                <a:solidFill>
                  <a:srgbClr val="00B0F0"/>
                </a:solidFill>
              </a:rPr>
              <a:t>, </a:t>
            </a:r>
            <a:r>
              <a:rPr lang="zh-TW" altLang="en-US" dirty="0" smtClean="0">
                <a:solidFill>
                  <a:srgbClr val="00B0F0"/>
                </a:solidFill>
              </a:rPr>
              <a:t>同學觀摩後分享其優缺點。</a:t>
            </a:r>
            <a:endParaRPr lang="zh-TW" altLang="zh-TW" dirty="0" smtClean="0">
              <a:solidFill>
                <a:srgbClr val="FF3399"/>
              </a:solidFill>
            </a:endParaRPr>
          </a:p>
          <a:p>
            <a:pPr>
              <a:lnSpc>
                <a:spcPct val="150000"/>
              </a:lnSpc>
            </a:pPr>
            <a:endParaRPr lang="en-US" altLang="zh-TW" dirty="0" smtClean="0">
              <a:solidFill>
                <a:srgbClr val="00B0F0"/>
              </a:solidFill>
            </a:endParaRPr>
          </a:p>
          <a:p>
            <a:pPr>
              <a:lnSpc>
                <a:spcPct val="150000"/>
              </a:lnSpc>
            </a:pPr>
            <a:endParaRPr lang="zh-TW" altLang="en-US" dirty="0">
              <a:solidFill>
                <a:srgbClr val="00B0F0"/>
              </a:solidFill>
            </a:endParaRPr>
          </a:p>
        </p:txBody>
      </p:sp>
    </p:spTree>
    <p:extLst>
      <p:ext uri="{BB962C8B-B14F-4D97-AF65-F5344CB8AC3E}">
        <p14:creationId xmlns="" xmlns:p14="http://schemas.microsoft.com/office/powerpoint/2010/main" val="3277214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教學設計</a:t>
            </a:r>
          </a:p>
        </p:txBody>
      </p:sp>
      <p:graphicFrame>
        <p:nvGraphicFramePr>
          <p:cNvPr id="4" name="內容版面配置區 3"/>
          <p:cNvGraphicFramePr>
            <a:graphicFrameLocks noGrp="1"/>
          </p:cNvGraphicFramePr>
          <p:nvPr>
            <p:ph idx="1"/>
            <p:extLst>
              <p:ext uri="{D42A27DB-BD31-4B8C-83A1-F6EECF244321}">
                <p14:modId xmlns="" xmlns:p14="http://schemas.microsoft.com/office/powerpoint/2010/main" val="3967469358"/>
              </p:ext>
            </p:extLst>
          </p:nvPr>
        </p:nvGraphicFramePr>
        <p:xfrm>
          <a:off x="1024128" y="1855303"/>
          <a:ext cx="10500006" cy="4503090"/>
        </p:xfrm>
        <a:graphic>
          <a:graphicData uri="http://schemas.openxmlformats.org/drawingml/2006/table">
            <a:tbl>
              <a:tblPr firstRow="1" bandRow="1">
                <a:tableStyleId>{F2DE63D5-997A-4646-A377-4702673A728D}</a:tableStyleId>
              </a:tblPr>
              <a:tblGrid>
                <a:gridCol w="2504683">
                  <a:extLst>
                    <a:ext uri="{9D8B030D-6E8A-4147-A177-3AD203B41FA5}">
                      <a16:colId xmlns="" xmlns:a16="http://schemas.microsoft.com/office/drawing/2014/main" val="449050379"/>
                    </a:ext>
                  </a:extLst>
                </a:gridCol>
                <a:gridCol w="2726215">
                  <a:extLst>
                    <a:ext uri="{9D8B030D-6E8A-4147-A177-3AD203B41FA5}">
                      <a16:colId xmlns="" xmlns:a16="http://schemas.microsoft.com/office/drawing/2014/main" val="3975654716"/>
                    </a:ext>
                  </a:extLst>
                </a:gridCol>
                <a:gridCol w="5269108">
                  <a:extLst>
                    <a:ext uri="{9D8B030D-6E8A-4147-A177-3AD203B41FA5}">
                      <a16:colId xmlns="" xmlns:a16="http://schemas.microsoft.com/office/drawing/2014/main" val="3935418586"/>
                    </a:ext>
                  </a:extLst>
                </a:gridCol>
              </a:tblGrid>
              <a:tr h="499405">
                <a:tc>
                  <a:txBody>
                    <a:bodyPr/>
                    <a:lstStyle/>
                    <a:p>
                      <a:pPr algn="ctr">
                        <a:spcAft>
                          <a:spcPts val="0"/>
                        </a:spcAft>
                      </a:pPr>
                      <a:r>
                        <a:rPr lang="zh-TW" sz="2400" kern="0" dirty="0">
                          <a:effectLst/>
                        </a:rPr>
                        <a:t>教學設計</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zh-TW" sz="2400" kern="0" dirty="0">
                          <a:effectLst/>
                        </a:rPr>
                        <a:t>教學活動</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zh-TW" sz="2400" kern="0" dirty="0">
                          <a:effectLst/>
                        </a:rPr>
                        <a:t>活動內容</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364175911"/>
                  </a:ext>
                </a:extLst>
              </a:tr>
              <a:tr h="468005">
                <a:tc rowSpan="2">
                  <a:txBody>
                    <a:bodyPr/>
                    <a:lstStyle/>
                    <a:p>
                      <a:pPr>
                        <a:spcAft>
                          <a:spcPts val="0"/>
                        </a:spcAft>
                      </a:pPr>
                      <a:r>
                        <a:rPr lang="zh-TW" altLang="zh-TW" sz="1800" kern="100" dirty="0" smtClean="0">
                          <a:solidFill>
                            <a:srgbClr val="00B0F0"/>
                          </a:solidFill>
                          <a:effectLst/>
                        </a:rPr>
                        <a:t>視覺化樣式展示與操作</a:t>
                      </a:r>
                      <a:endParaRPr lang="zh-TW" altLang="zh-TW" sz="1800" kern="100" dirty="0">
                        <a:solidFill>
                          <a:srgbClr val="00B0F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0" dirty="0" smtClean="0">
                          <a:effectLst/>
                        </a:rPr>
                        <a:t>引發學生動機</a:t>
                      </a:r>
                      <a:endParaRPr lang="zh-TW" altLang="en-US" dirty="0"/>
                    </a:p>
                  </a:txBody>
                  <a:tcPr/>
                </a:tc>
                <a:tc>
                  <a:txBody>
                    <a:bodyPr/>
                    <a:lstStyle/>
                    <a:p>
                      <a:r>
                        <a:rPr lang="zh-TW" altLang="en-US" dirty="0" smtClean="0"/>
                        <a:t>展示優良動畫影片</a:t>
                      </a:r>
                      <a:endParaRPr lang="zh-TW" altLang="en-US" dirty="0"/>
                    </a:p>
                  </a:txBody>
                  <a:tcPr/>
                </a:tc>
                <a:extLst>
                  <a:ext uri="{0D108BD9-81ED-4DB2-BD59-A6C34878D82A}">
                    <a16:rowId xmlns="" xmlns:a16="http://schemas.microsoft.com/office/drawing/2014/main" val="524629855"/>
                  </a:ext>
                </a:extLst>
              </a:tr>
              <a:tr h="320040">
                <a:tc vMerge="1">
                  <a:txBody>
                    <a:bodyPr/>
                    <a:lstStyle/>
                    <a:p>
                      <a:endParaRPr lang="zh-TW" altLang="en-US"/>
                    </a:p>
                  </a:txBody>
                  <a:tcPr/>
                </a:tc>
                <a:tc>
                  <a:txBody>
                    <a:bodyPr/>
                    <a:lstStyle/>
                    <a:p>
                      <a:r>
                        <a:rPr lang="zh-TW" altLang="en-US" dirty="0" smtClean="0"/>
                        <a:t>分組討論</a:t>
                      </a:r>
                      <a:endParaRPr lang="zh-TW" altLang="en-US" dirty="0"/>
                    </a:p>
                  </a:txBody>
                  <a:tcPr/>
                </a:tc>
                <a:tc>
                  <a:txBody>
                    <a:bodyPr/>
                    <a:lstStyle/>
                    <a:p>
                      <a:r>
                        <a:rPr lang="zh-TW" altLang="en-US" dirty="0" smtClean="0"/>
                        <a:t>介紹協作平台</a:t>
                      </a:r>
                      <a:endParaRPr lang="en-US" altLang="zh-TW" dirty="0" smtClean="0"/>
                    </a:p>
                    <a:p>
                      <a:r>
                        <a:rPr lang="zh-TW" altLang="en-US" dirty="0" smtClean="0"/>
                        <a:t>引導學生思考傳統動畫與利用程式做動畫的差異</a:t>
                      </a:r>
                      <a:endParaRPr lang="zh-TW" altLang="en-US" dirty="0"/>
                    </a:p>
                  </a:txBody>
                  <a:tcPr/>
                </a:tc>
              </a:tr>
              <a:tr h="35052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000" kern="100" dirty="0" smtClean="0">
                          <a:solidFill>
                            <a:srgbClr val="00B0F0"/>
                          </a:solidFill>
                          <a:effectLst/>
                        </a:rPr>
                        <a:t>抽象運算視覺化</a:t>
                      </a:r>
                      <a:endParaRPr lang="zh-TW" altLang="zh-TW" sz="2000" kern="100" dirty="0" smtClean="0">
                        <a:solidFill>
                          <a:srgbClr val="00B0F0"/>
                        </a:solidFill>
                        <a:effectLst/>
                        <a:latin typeface="Calibri" panose="020F0502020204030204" pitchFamily="34" charset="0"/>
                        <a:ea typeface="新細明體" panose="02020500000000000000" pitchFamily="18" charset="-120"/>
                        <a:cs typeface="Times New Roman" panose="02020603050405020304" pitchFamily="18" charset="0"/>
                      </a:endParaRPr>
                    </a:p>
                    <a:p>
                      <a:endParaRPr lang="en-US" altLang="zh-TW" sz="2000" b="1" dirty="0" smtClean="0">
                        <a:solidFill>
                          <a:srgbClr val="FF3399"/>
                        </a:solidFill>
                      </a:endParaRPr>
                    </a:p>
                  </a:txBody>
                  <a:tcPr/>
                </a:tc>
                <a:tc>
                  <a:txBody>
                    <a:bodyPr/>
                    <a:lstStyle/>
                    <a:p>
                      <a:r>
                        <a:rPr lang="zh-TW" altLang="en-US" dirty="0" smtClean="0"/>
                        <a:t>分鏡圖分析</a:t>
                      </a:r>
                      <a:endParaRPr lang="zh-TW" altLang="en-US" dirty="0"/>
                    </a:p>
                  </a:txBody>
                  <a:tcPr/>
                </a:tc>
                <a:tc>
                  <a:txBody>
                    <a:bodyPr/>
                    <a:lstStyle/>
                    <a:p>
                      <a:r>
                        <a:rPr lang="zh-TW" altLang="en-US" dirty="0" smtClean="0"/>
                        <a:t>學生透過協作平台討論分析呈現內容</a:t>
                      </a:r>
                      <a:endParaRPr lang="zh-TW" altLang="en-US" dirty="0"/>
                    </a:p>
                  </a:txBody>
                  <a:tcPr/>
                </a:tc>
                <a:extLst>
                  <a:ext uri="{0D108BD9-81ED-4DB2-BD59-A6C34878D82A}">
                    <a16:rowId xmlns="" xmlns:a16="http://schemas.microsoft.com/office/drawing/2014/main" val="686334562"/>
                  </a:ext>
                </a:extLst>
              </a:tr>
              <a:tr h="350520">
                <a:tc vMerge="1">
                  <a:txBody>
                    <a:bodyPr/>
                    <a:lstStyle/>
                    <a:p>
                      <a:endParaRPr lang="zh-TW" altLang="en-US"/>
                    </a:p>
                  </a:txBody>
                  <a:tcPr/>
                </a:tc>
                <a:tc>
                  <a:txBody>
                    <a:bodyPr/>
                    <a:lstStyle/>
                    <a:p>
                      <a:r>
                        <a:rPr lang="zh-TW" altLang="en-US" dirty="0" smtClean="0"/>
                        <a:t>動作與函式對應</a:t>
                      </a:r>
                      <a:endParaRPr lang="zh-TW" altLang="en-US" dirty="0"/>
                    </a:p>
                  </a:txBody>
                  <a:tcPr/>
                </a:tc>
                <a:tc>
                  <a:txBody>
                    <a:bodyPr/>
                    <a:lstStyle/>
                    <a:p>
                      <a:r>
                        <a:rPr lang="zh-TW" altLang="zh-TW" sz="1800" kern="0" dirty="0" smtClean="0">
                          <a:effectLst/>
                        </a:rPr>
                        <a:t>範例程式</a:t>
                      </a:r>
                      <a:r>
                        <a:rPr lang="zh-TW" altLang="en-US" sz="1800" kern="0" dirty="0" smtClean="0">
                          <a:effectLst/>
                        </a:rPr>
                        <a:t>示範</a:t>
                      </a:r>
                      <a:r>
                        <a:rPr lang="en-US" altLang="zh-TW" sz="1800" kern="0" dirty="0" smtClean="0">
                          <a:effectLst/>
                        </a:rPr>
                        <a:t>-</a:t>
                      </a:r>
                      <a:r>
                        <a:rPr lang="zh-TW" altLang="en-US" sz="1800" kern="0" dirty="0" smtClean="0">
                          <a:effectLst/>
                        </a:rPr>
                        <a:t>動作函式程式說明</a:t>
                      </a:r>
                      <a:endParaRPr lang="zh-TW" altLang="en-US" dirty="0"/>
                    </a:p>
                  </a:txBody>
                  <a:tcPr/>
                </a:tc>
              </a:tr>
              <a:tr h="3200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100" dirty="0" smtClean="0">
                          <a:solidFill>
                            <a:srgbClr val="00B0F0"/>
                          </a:solidFill>
                          <a:effectLst/>
                        </a:rPr>
                        <a:t>程式概念說明</a:t>
                      </a:r>
                      <a:endParaRPr lang="zh-TW" altLang="zh-TW" sz="1800" kern="100" dirty="0" smtClean="0">
                        <a:solidFill>
                          <a:srgbClr val="00B0F0"/>
                        </a:solidFill>
                        <a:effectLst/>
                        <a:latin typeface="Calibri" panose="020F0502020204030204" pitchFamily="34" charset="0"/>
                        <a:ea typeface="新細明體" panose="02020500000000000000" pitchFamily="18" charset="-120"/>
                        <a:cs typeface="Times New Roman" panose="02020603050405020304" pitchFamily="18" charset="0"/>
                      </a:endParaRPr>
                    </a:p>
                    <a:p>
                      <a:endParaRPr lang="en-US" altLang="zh-TW" dirty="0" smtClean="0"/>
                    </a:p>
                  </a:txBody>
                  <a:tcPr/>
                </a:tc>
                <a:tc>
                  <a:txBody>
                    <a:bodyPr/>
                    <a:lstStyle/>
                    <a:p>
                      <a:pPr>
                        <a:spcAft>
                          <a:spcPts val="0"/>
                        </a:spcAft>
                      </a:pPr>
                      <a:r>
                        <a:rPr lang="zh-TW" altLang="zh-TW" sz="1800" kern="0" dirty="0" smtClean="0">
                          <a:effectLst/>
                        </a:rPr>
                        <a:t>函式概念與說明</a:t>
                      </a:r>
                      <a:endParaRPr lang="zh-TW" altLang="en-US" dirty="0"/>
                    </a:p>
                  </a:txBody>
                  <a:tcPr/>
                </a:tc>
                <a:tc>
                  <a:txBody>
                    <a:bodyPr/>
                    <a:lstStyle/>
                    <a:p>
                      <a:r>
                        <a:rPr lang="zh-TW" altLang="zh-TW" sz="1800" kern="0" dirty="0" smtClean="0">
                          <a:effectLst/>
                        </a:rPr>
                        <a:t>範例程式操作</a:t>
                      </a:r>
                      <a:r>
                        <a:rPr lang="en-US" altLang="zh-TW" sz="1800" kern="0" dirty="0" smtClean="0">
                          <a:effectLst/>
                        </a:rPr>
                        <a:t>-</a:t>
                      </a:r>
                      <a:r>
                        <a:rPr lang="zh-TW" altLang="en-US" sz="1800" kern="0" dirty="0" smtClean="0">
                          <a:effectLst/>
                        </a:rPr>
                        <a:t>循序結構、選擇結構、重複結構</a:t>
                      </a:r>
                      <a:endParaRPr lang="zh-TW" altLang="en-US" dirty="0"/>
                    </a:p>
                  </a:txBody>
                  <a:tcPr/>
                </a:tc>
                <a:extLst>
                  <a:ext uri="{0D108BD9-81ED-4DB2-BD59-A6C34878D82A}">
                    <a16:rowId xmlns="" xmlns:a16="http://schemas.microsoft.com/office/drawing/2014/main" val="2254817823"/>
                  </a:ext>
                </a:extLst>
              </a:tr>
              <a:tr h="320040">
                <a:tc v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0" dirty="0" smtClean="0">
                          <a:effectLst/>
                        </a:rPr>
                        <a:t>控制流程概念與說明</a:t>
                      </a:r>
                      <a:endParaRPr lang="zh-TW" altLang="en-US" dirty="0"/>
                    </a:p>
                  </a:txBody>
                  <a:tcPr/>
                </a:tc>
                <a:tc>
                  <a:txBody>
                    <a:bodyPr/>
                    <a:lstStyle/>
                    <a:p>
                      <a:r>
                        <a:rPr lang="zh-TW" altLang="zh-TW" sz="1800" kern="0" dirty="0" smtClean="0">
                          <a:effectLst/>
                        </a:rPr>
                        <a:t>範例程式操作</a:t>
                      </a:r>
                      <a:r>
                        <a:rPr lang="en-US" altLang="zh-TW" sz="1800" kern="0" dirty="0" smtClean="0">
                          <a:effectLst/>
                        </a:rPr>
                        <a:t>-</a:t>
                      </a:r>
                      <a:r>
                        <a:rPr lang="zh-TW" altLang="en-US" sz="1800" kern="0" dirty="0" smtClean="0">
                          <a:effectLst/>
                        </a:rPr>
                        <a:t>廣播功能</a:t>
                      </a:r>
                      <a:endParaRPr lang="zh-TW" altLang="en-US" dirty="0"/>
                    </a:p>
                  </a:txBody>
                  <a:tcPr/>
                </a:tc>
              </a:tr>
              <a:tr h="792480">
                <a:tc>
                  <a:txBody>
                    <a:bodyPr/>
                    <a:lstStyle/>
                    <a:p>
                      <a:pPr>
                        <a:spcAft>
                          <a:spcPts val="0"/>
                        </a:spcAft>
                      </a:pPr>
                      <a:r>
                        <a:rPr lang="zh-TW" altLang="en-US" sz="1800" kern="100" dirty="0" smtClean="0">
                          <a:solidFill>
                            <a:srgbClr val="00B0F0"/>
                          </a:solidFill>
                          <a:effectLst/>
                        </a:rPr>
                        <a:t>動畫</a:t>
                      </a:r>
                      <a:r>
                        <a:rPr lang="zh-TW" altLang="zh-TW" sz="1800" kern="100" dirty="0" smtClean="0">
                          <a:solidFill>
                            <a:srgbClr val="00B0F0"/>
                          </a:solidFill>
                          <a:effectLst/>
                        </a:rPr>
                        <a:t>程式實作</a:t>
                      </a:r>
                      <a:endParaRPr lang="zh-TW" altLang="zh-TW" sz="1800" kern="100" dirty="0" smtClean="0">
                        <a:solidFill>
                          <a:srgbClr val="00B0F0"/>
                        </a:solidFill>
                        <a:effectLst/>
                        <a:latin typeface="Calibri" panose="020F0502020204030204" pitchFamily="34" charset="0"/>
                        <a:ea typeface="新細明體" panose="02020500000000000000" pitchFamily="18" charset="-120"/>
                        <a:cs typeface="Times New Roman" panose="02020603050405020304" pitchFamily="18" charset="0"/>
                      </a:endParaRPr>
                    </a:p>
                    <a:p>
                      <a:endParaRPr lang="en-US" altLang="zh-TW" dirty="0" smtClean="0">
                        <a:solidFill>
                          <a:srgbClr val="00B0F0"/>
                        </a:solidFill>
                      </a:endParaRPr>
                    </a:p>
                  </a:txBody>
                  <a:tcPr/>
                </a:tc>
                <a:tc>
                  <a:txBody>
                    <a:bodyPr/>
                    <a:lstStyle/>
                    <a:p>
                      <a:r>
                        <a:rPr lang="zh-TW" altLang="en-US" dirty="0" smtClean="0"/>
                        <a:t>資安動畫實作</a:t>
                      </a:r>
                      <a:endParaRPr lang="zh-TW" altLang="en-US" dirty="0"/>
                    </a:p>
                  </a:txBody>
                  <a:tcPr/>
                </a:tc>
                <a:tc>
                  <a:txBody>
                    <a:bodyPr/>
                    <a:lstStyle/>
                    <a:p>
                      <a:r>
                        <a:rPr lang="zh-TW" altLang="en-US" sz="1800" kern="0" dirty="0" smtClean="0">
                          <a:effectLst/>
                        </a:rPr>
                        <a:t>學生利用協作平台共用完成創作</a:t>
                      </a:r>
                      <a:endParaRPr lang="zh-TW" altLang="en-US" dirty="0"/>
                    </a:p>
                  </a:txBody>
                  <a:tcPr/>
                </a:tc>
              </a:tr>
              <a:tr h="4588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100" dirty="0" smtClean="0">
                          <a:solidFill>
                            <a:srgbClr val="00B0F0"/>
                          </a:solidFill>
                          <a:effectLst/>
                        </a:rPr>
                        <a:t>觀摩與討論</a:t>
                      </a:r>
                      <a:endParaRPr lang="zh-TW" altLang="zh-TW" sz="1800" kern="100" dirty="0" smtClean="0">
                        <a:solidFill>
                          <a:srgbClr val="00B0F0"/>
                        </a:solidFill>
                        <a:effectLst/>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solidFill>
                          <a:srgbClr val="00B0F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0" dirty="0" smtClean="0">
                          <a:effectLst/>
                        </a:rPr>
                        <a:t>展示學生作品</a:t>
                      </a:r>
                      <a:endParaRPr lang="zh-TW" altLang="zh-TW" sz="1800" kern="100" dirty="0" smtClean="0">
                        <a:effectLst/>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0" dirty="0" smtClean="0">
                          <a:effectLst/>
                        </a:rPr>
                        <a:t>觀摩與學習</a:t>
                      </a:r>
                      <a:endParaRPr lang="en-US" altLang="zh-TW" dirty="0" smtClean="0"/>
                    </a:p>
                    <a:p>
                      <a:endParaRPr lang="zh-TW" altLang="en-US" dirty="0"/>
                    </a:p>
                  </a:txBody>
                  <a:tcPr/>
                </a:tc>
                <a:extLst>
                  <a:ext uri="{0D108BD9-81ED-4DB2-BD59-A6C34878D82A}">
                    <a16:rowId xmlns="" xmlns:a16="http://schemas.microsoft.com/office/drawing/2014/main" val="2773595889"/>
                  </a:ext>
                </a:extLst>
              </a:tr>
            </a:tbl>
          </a:graphicData>
        </a:graphic>
      </p:graphicFrame>
    </p:spTree>
    <p:extLst>
      <p:ext uri="{BB962C8B-B14F-4D97-AF65-F5344CB8AC3E}">
        <p14:creationId xmlns="" xmlns:p14="http://schemas.microsoft.com/office/powerpoint/2010/main" val="1672288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Reference</a:t>
            </a:r>
            <a:endParaRPr lang="zh-TW" altLang="en-US" dirty="0"/>
          </a:p>
        </p:txBody>
      </p:sp>
      <p:sp>
        <p:nvSpPr>
          <p:cNvPr id="3" name="內容版面配置區 2"/>
          <p:cNvSpPr>
            <a:spLocks noGrp="1"/>
          </p:cNvSpPr>
          <p:nvPr>
            <p:ph idx="1"/>
          </p:nvPr>
        </p:nvSpPr>
        <p:spPr>
          <a:xfrm>
            <a:off x="850006" y="1893194"/>
            <a:ext cx="10573555" cy="4700789"/>
          </a:xfrm>
        </p:spPr>
        <p:txBody>
          <a:bodyPr>
            <a:noAutofit/>
          </a:bodyPr>
          <a:lstStyle/>
          <a:p>
            <a:pPr>
              <a:lnSpc>
                <a:spcPct val="120000"/>
              </a:lnSpc>
            </a:pPr>
            <a:r>
              <a:rPr lang="en-US" altLang="zh-TW" sz="1400" dirty="0" smtClean="0"/>
              <a:t>http://ct.fg.tp.edu.tw/</a:t>
            </a:r>
          </a:p>
          <a:p>
            <a:pPr>
              <a:lnSpc>
                <a:spcPct val="120000"/>
              </a:lnSpc>
            </a:pPr>
            <a:r>
              <a:rPr lang="zh-TW" altLang="en-US" sz="1400" dirty="0" smtClean="0"/>
              <a:t>十二年國民基本教育課程綱要總綱</a:t>
            </a:r>
            <a:r>
              <a:rPr lang="en-US" altLang="zh-TW" sz="1400" dirty="0" smtClean="0"/>
              <a:t>(</a:t>
            </a:r>
            <a:r>
              <a:rPr lang="zh-TW" altLang="en-US" sz="1400" dirty="0" smtClean="0"/>
              <a:t>教育部發布版</a:t>
            </a:r>
            <a:r>
              <a:rPr lang="en-US" altLang="zh-TW" sz="1400" dirty="0" smtClean="0"/>
              <a:t>)(2014.11.28)</a:t>
            </a:r>
            <a:r>
              <a:rPr lang="zh-TW" altLang="en-US" sz="1400" dirty="0" smtClean="0"/>
              <a:t>。取自</a:t>
            </a:r>
            <a:r>
              <a:rPr lang="en-US" altLang="zh-TW" sz="1400" dirty="0" smtClean="0">
                <a:hlinkClick r:id="rId2"/>
              </a:rPr>
              <a:t>http://www.naer.edu.tw/files/15-1000-7944,c639-1.php?Lang=zh-tw</a:t>
            </a:r>
            <a:endParaRPr lang="en-US" altLang="zh-TW" sz="1400" dirty="0" smtClean="0"/>
          </a:p>
          <a:p>
            <a:pPr>
              <a:lnSpc>
                <a:spcPct val="120000"/>
              </a:lnSpc>
            </a:pPr>
            <a:r>
              <a:rPr lang="zh-TW" altLang="en-US" sz="1400" u="sng" dirty="0" smtClean="0">
                <a:hlinkClick r:id="rId3"/>
              </a:rPr>
              <a:t>十二年國民基本教育課程綱要科技領域（草案） </a:t>
            </a:r>
            <a:r>
              <a:rPr lang="en-US" altLang="zh-TW" sz="1400" u="sng" dirty="0" smtClean="0">
                <a:hlinkClick r:id="rId3"/>
              </a:rPr>
              <a:t>- </a:t>
            </a:r>
            <a:r>
              <a:rPr lang="zh-TW" altLang="en-US" sz="1400" u="sng" dirty="0" smtClean="0">
                <a:hlinkClick r:id="rId3"/>
              </a:rPr>
              <a:t>國家教育研究院</a:t>
            </a:r>
            <a:r>
              <a:rPr lang="en-US" altLang="zh-TW" sz="1400" u="sng" dirty="0" smtClean="0"/>
              <a:t>(2016.2)</a:t>
            </a:r>
            <a:r>
              <a:rPr lang="zh-TW" altLang="en-US" sz="1400" dirty="0" smtClean="0"/>
              <a:t>。取自</a:t>
            </a:r>
            <a:r>
              <a:rPr lang="en-US" altLang="zh-TW" sz="1400" dirty="0" smtClean="0"/>
              <a:t>http://www.naer.edu.tw/ezfiles/0/1000/attach/92/pta_10229_131308_94274.pdf</a:t>
            </a:r>
            <a:endParaRPr lang="zh-TW" altLang="en-US" sz="1400" dirty="0" smtClean="0"/>
          </a:p>
          <a:p>
            <a:pPr>
              <a:lnSpc>
                <a:spcPct val="100000"/>
              </a:lnSpc>
            </a:pPr>
            <a:endParaRPr lang="zh-TW" altLang="en-US" sz="1400" dirty="0">
              <a:solidFill>
                <a:schemeClr val="accent1"/>
              </a:solidFill>
            </a:endParaRPr>
          </a:p>
        </p:txBody>
      </p:sp>
    </p:spTree>
    <p:extLst>
      <p:ext uri="{BB962C8B-B14F-4D97-AF65-F5344CB8AC3E}">
        <p14:creationId xmlns="" xmlns:p14="http://schemas.microsoft.com/office/powerpoint/2010/main" val="37473236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積分">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317</TotalTime>
  <Words>1136</Words>
  <Application>Microsoft Office PowerPoint</Application>
  <PresentationFormat>自訂</PresentationFormat>
  <Paragraphs>104</Paragraphs>
  <Slides>17</Slides>
  <Notes>0</Notes>
  <HiddenSlides>3</HiddenSlides>
  <MMClips>0</MMClips>
  <ScaleCrop>false</ScaleCrop>
  <HeadingPairs>
    <vt:vector size="4" baseType="variant">
      <vt:variant>
        <vt:lpstr>佈景主題</vt:lpstr>
      </vt:variant>
      <vt:variant>
        <vt:i4>1</vt:i4>
      </vt:variant>
      <vt:variant>
        <vt:lpstr>投影片標題</vt:lpstr>
      </vt:variant>
      <vt:variant>
        <vt:i4>17</vt:i4>
      </vt:variant>
    </vt:vector>
  </HeadingPairs>
  <TitlesOfParts>
    <vt:vector size="18" baseType="lpstr">
      <vt:lpstr>積分</vt:lpstr>
      <vt:lpstr>專題名稱 動畫製作《我的資安小動畫》</vt:lpstr>
      <vt:lpstr>專題簡介</vt:lpstr>
      <vt:lpstr>重要概念(Big idea)</vt:lpstr>
      <vt:lpstr>主要問題 (Essential questions)</vt:lpstr>
      <vt:lpstr>總體學習目標</vt:lpstr>
      <vt:lpstr>運算思維</vt:lpstr>
      <vt:lpstr>學習表現</vt:lpstr>
      <vt:lpstr>學習表現</vt:lpstr>
      <vt:lpstr>學習內容</vt:lpstr>
      <vt:lpstr>學習內容(國中)</vt:lpstr>
      <vt:lpstr>科技領域學習重點與 科技領域學習重點與核心素養呼應表參考示例</vt:lpstr>
      <vt:lpstr>領綱核心素養</vt:lpstr>
      <vt:lpstr>教學對象</vt:lpstr>
      <vt:lpstr>學習工具 | 參考資源</vt:lpstr>
      <vt:lpstr>教學設計</vt:lpstr>
      <vt:lpstr>教學設計</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Thinking - A Skill To Learn At An Early Age</dc:title>
  <dc:creator>anny</dc:creator>
  <cp:lastModifiedBy>liangyen</cp:lastModifiedBy>
  <cp:revision>81</cp:revision>
  <dcterms:created xsi:type="dcterms:W3CDTF">2017-05-13T06:57:53Z</dcterms:created>
  <dcterms:modified xsi:type="dcterms:W3CDTF">2017-06-13T12:53:35Z</dcterms:modified>
</cp:coreProperties>
</file>