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68" r:id="rId4"/>
    <p:sldId id="275" r:id="rId5"/>
    <p:sldId id="257" r:id="rId6"/>
    <p:sldId id="277" r:id="rId7"/>
    <p:sldId id="258" r:id="rId8"/>
    <p:sldId id="278" r:id="rId9"/>
    <p:sldId id="259" r:id="rId10"/>
    <p:sldId id="279" r:id="rId11"/>
    <p:sldId id="274" r:id="rId12"/>
    <p:sldId id="280" r:id="rId13"/>
    <p:sldId id="290" r:id="rId14"/>
    <p:sldId id="291" r:id="rId15"/>
    <p:sldId id="260" r:id="rId16"/>
    <p:sldId id="282" r:id="rId17"/>
    <p:sldId id="269" r:id="rId18"/>
    <p:sldId id="281" r:id="rId19"/>
    <p:sldId id="272" r:id="rId20"/>
    <p:sldId id="273" r:id="rId21"/>
    <p:sldId id="270" r:id="rId22"/>
    <p:sldId id="271" r:id="rId23"/>
    <p:sldId id="283" r:id="rId24"/>
    <p:sldId id="261" r:id="rId25"/>
    <p:sldId id="284" r:id="rId26"/>
    <p:sldId id="285" r:id="rId27"/>
    <p:sldId id="262" r:id="rId28"/>
    <p:sldId id="289" r:id="rId29"/>
    <p:sldId id="266" r:id="rId30"/>
    <p:sldId id="292" r:id="rId31"/>
    <p:sldId id="286" r:id="rId32"/>
    <p:sldId id="287" r:id="rId33"/>
    <p:sldId id="263" r:id="rId34"/>
    <p:sldId id="288" r:id="rId35"/>
    <p:sldId id="276" r:id="rId36"/>
    <p:sldId id="293"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ECEFB"/>
    <a:srgbClr val="FEF5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淺色樣式 2 - 輔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9093" autoAdjust="0"/>
  </p:normalViewPr>
  <p:slideViewPr>
    <p:cSldViewPr snapToGrid="0">
      <p:cViewPr>
        <p:scale>
          <a:sx n="99" d="100"/>
          <a:sy n="99" d="100"/>
        </p:scale>
        <p:origin x="-72" y="12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5A61015F-7CC6-4D0A-9D87-873EA4C304CC}"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6/10/2017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1024128" y="2967788"/>
            <a:ext cx="4754880" cy="334157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zh-TW" altLang="en-US" smtClean="0"/>
              <a:t>編輯母片文字樣式</a:t>
            </a:r>
          </a:p>
        </p:txBody>
      </p:sp>
      <p:sp>
        <p:nvSpPr>
          <p:cNvPr id="6" name="Content Placeholder 5"/>
          <p:cNvSpPr>
            <a:spLocks noGrp="1"/>
          </p:cNvSpPr>
          <p:nvPr>
            <p:ph sz="quarter" idx="4"/>
          </p:nvPr>
        </p:nvSpPr>
        <p:spPr>
          <a:xfrm>
            <a:off x="5990888" y="2967788"/>
            <a:ext cx="4754880" cy="334157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6/10/2017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6/10/2017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6/10/2017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05C68B11-C5A8-448C-8CE9-B1A273C79CFC}" type="datetimeFigureOut">
              <a:rPr lang="en-US" dirty="0"/>
              <a:t>6/10/2017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C7616CA0-919D-4A49-9C8A-62FDFB3A5183}" type="datetimeFigureOut">
              <a:rPr lang="en-US" dirty="0"/>
              <a:t>6/10/2017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6/10/2017</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yfchen@gapps.fg.tp.edu.tw"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naer.edu.tw/ezfiles/0/1000/attach/92/pta_10229_131308_94274.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scratch.mit.edu/projects/editor/"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scratch.mit.edu/projects/editor/"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naer.edu.tw/files/15-1000-7944,c639-1.php?Lang=zh-tw" TargetMode="External"/><Relationship Id="rId2" Type="http://schemas.openxmlformats.org/officeDocument/2006/relationships/hyperlink" Target="http://csexp.csie.ntnu.edu.tw/" TargetMode="External"/><Relationship Id="rId1" Type="http://schemas.openxmlformats.org/officeDocument/2006/relationships/slideLayout" Target="../slideLayouts/slideLayout2.xml"/><Relationship Id="rId4" Type="http://schemas.openxmlformats.org/officeDocument/2006/relationships/hyperlink" Target="http://www.naer.edu.tw/ezfiles/0/1000/attach/92/pta_10229_131308_94274.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sz="4400" b="1" dirty="0" smtClean="0"/>
              <a:t>運算思維導向課程設計實戰</a:t>
            </a:r>
            <a:endParaRPr lang="zh-TW" altLang="en-US" sz="4400" b="1" dirty="0"/>
          </a:p>
        </p:txBody>
      </p:sp>
      <p:sp>
        <p:nvSpPr>
          <p:cNvPr id="3" name="副標題 2"/>
          <p:cNvSpPr>
            <a:spLocks noGrp="1"/>
          </p:cNvSpPr>
          <p:nvPr>
            <p:ph type="subTitle" idx="1"/>
          </p:nvPr>
        </p:nvSpPr>
        <p:spPr/>
        <p:txBody>
          <a:bodyPr/>
          <a:lstStyle/>
          <a:p>
            <a:r>
              <a:rPr lang="zh-TW" altLang="en-US" dirty="0" smtClean="0"/>
              <a:t>陳怡芬 </a:t>
            </a:r>
            <a:endParaRPr lang="en-US" altLang="zh-TW" dirty="0" smtClean="0"/>
          </a:p>
          <a:p>
            <a:r>
              <a:rPr lang="en-US" altLang="zh-TW" dirty="0" smtClean="0">
                <a:hlinkClick r:id="rId2"/>
              </a:rPr>
              <a:t>yfchen@gapps.fg.tp.edu.tw</a:t>
            </a:r>
            <a:endParaRPr lang="en-US" altLang="zh-TW" dirty="0" smtClean="0"/>
          </a:p>
          <a:p>
            <a:r>
              <a:rPr lang="en-US" altLang="zh-TW" dirty="0" smtClean="0"/>
              <a:t>2017.06.10</a:t>
            </a:r>
            <a:endParaRPr lang="zh-TW" altLang="en-US" dirty="0"/>
          </a:p>
        </p:txBody>
      </p:sp>
    </p:spTree>
    <p:extLst>
      <p:ext uri="{BB962C8B-B14F-4D97-AF65-F5344CB8AC3E}">
        <p14:creationId xmlns:p14="http://schemas.microsoft.com/office/powerpoint/2010/main" val="3774092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smtClean="0">
                <a:latin typeface="微軟正黑體" panose="020B0604030504040204" pitchFamily="34" charset="-120"/>
              </a:rPr>
              <a:t>素養</a:t>
            </a:r>
            <a:r>
              <a:rPr lang="zh-TW" altLang="en-US" sz="4000" b="1" dirty="0">
                <a:latin typeface="微軟正黑體" panose="020B0604030504040204" pitchFamily="34" charset="-120"/>
              </a:rPr>
              <a:t>導向教材開發</a:t>
            </a:r>
            <a:endParaRPr lang="zh-TW" altLang="en-US" sz="4000" dirty="0"/>
          </a:p>
        </p:txBody>
      </p:sp>
      <p:sp>
        <p:nvSpPr>
          <p:cNvPr id="3" name="內容版面配置區 2"/>
          <p:cNvSpPr>
            <a:spLocks noGrp="1"/>
          </p:cNvSpPr>
          <p:nvPr>
            <p:ph idx="1"/>
          </p:nvPr>
        </p:nvSpPr>
        <p:spPr/>
        <p:txBody>
          <a:bodyPr>
            <a:normAutofit/>
          </a:bodyPr>
          <a:lstStyle/>
          <a:p>
            <a:endParaRPr lang="en-US" altLang="zh-TW" dirty="0">
              <a:latin typeface="Times New Roman" panose="02020603050405020304" pitchFamily="18" charset="0"/>
              <a:cs typeface="Times New Roman" panose="02020603050405020304" pitchFamily="18" charset="0"/>
            </a:endParaRPr>
          </a:p>
          <a:p>
            <a:endParaRPr lang="zh-TW" altLang="en-US" dirty="0">
              <a:latin typeface="Times New Roman" panose="02020603050405020304" pitchFamily="18" charset="0"/>
              <a:cs typeface="Times New Roman" panose="02020603050405020304" pitchFamily="18" charset="0"/>
            </a:endParaRPr>
          </a:p>
        </p:txBody>
      </p:sp>
      <p:sp>
        <p:nvSpPr>
          <p:cNvPr id="5" name="內容版面配置區 2"/>
          <p:cNvSpPr txBox="1">
            <a:spLocks/>
          </p:cNvSpPr>
          <p:nvPr/>
        </p:nvSpPr>
        <p:spPr>
          <a:xfrm>
            <a:off x="1024128" y="2084832"/>
            <a:ext cx="9720073" cy="4224528"/>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zh-TW" altLang="en-US" sz="2800" b="1" dirty="0" smtClean="0">
                <a:solidFill>
                  <a:schemeClr val="accent1"/>
                </a:solidFill>
                <a:latin typeface="微軟正黑體" panose="020B0604030504040204" pitchFamily="34" charset="-120"/>
                <a:ea typeface="微軟正黑體" panose="020B0604030504040204" pitchFamily="34" charset="-120"/>
              </a:rPr>
              <a:t>學習</a:t>
            </a:r>
            <a:r>
              <a:rPr lang="zh-TW" altLang="en-US" sz="2800" dirty="0" smtClean="0">
                <a:latin typeface="微軟正黑體" panose="020B0604030504040204" pitchFamily="34" charset="-120"/>
                <a:ea typeface="微軟正黑體" panose="020B0604030504040204" pitchFamily="34" charset="-120"/>
              </a:rPr>
              <a:t>是以</a:t>
            </a:r>
            <a:r>
              <a:rPr lang="zh-TW" altLang="en-US" sz="2800" b="1" dirty="0" smtClean="0">
                <a:solidFill>
                  <a:srgbClr val="FF3399"/>
                </a:solidFill>
                <a:latin typeface="微軟正黑體" panose="020B0604030504040204" pitchFamily="34" charset="-120"/>
                <a:ea typeface="微軟正黑體" panose="020B0604030504040204" pitchFamily="34" charset="-120"/>
              </a:rPr>
              <a:t>素養培養</a:t>
            </a:r>
            <a:r>
              <a:rPr lang="zh-TW" altLang="en-US" sz="2800" dirty="0" smtClean="0">
                <a:latin typeface="微軟正黑體" panose="020B0604030504040204" pitchFamily="34" charset="-120"/>
                <a:ea typeface="微軟正黑體" panose="020B0604030504040204" pitchFamily="34" charset="-120"/>
              </a:rPr>
              <a:t>為目標</a:t>
            </a:r>
            <a:endParaRPr lang="en-US" altLang="zh-TW" sz="2800" dirty="0" smtClean="0">
              <a:latin typeface="微軟正黑體" panose="020B0604030504040204" pitchFamily="34" charset="-120"/>
              <a:ea typeface="微軟正黑體" panose="020B0604030504040204" pitchFamily="34" charset="-120"/>
            </a:endParaRPr>
          </a:p>
          <a:p>
            <a:r>
              <a:rPr lang="zh-TW" altLang="en-US" sz="2800" dirty="0" smtClean="0">
                <a:latin typeface="微軟正黑體" panose="020B0604030504040204" pitchFamily="34" charset="-120"/>
                <a:ea typeface="微軟正黑體" panose="020B0604030504040204" pitchFamily="34" charset="-120"/>
              </a:rPr>
              <a:t>不是侷限於某一主題或單元的知識或能力指標</a:t>
            </a:r>
            <a:endParaRPr lang="en-US" altLang="zh-TW" sz="2800" dirty="0" smtClean="0">
              <a:latin typeface="微軟正黑體" panose="020B0604030504040204" pitchFamily="34" charset="-120"/>
              <a:ea typeface="微軟正黑體" panose="020B0604030504040204" pitchFamily="34" charset="-120"/>
            </a:endParaRPr>
          </a:p>
          <a:p>
            <a:r>
              <a:rPr lang="zh-TW" altLang="en-US" sz="2800" b="1" dirty="0" smtClean="0">
                <a:solidFill>
                  <a:schemeClr val="accent1"/>
                </a:solidFill>
                <a:latin typeface="微軟正黑體" panose="020B0604030504040204" pitchFamily="34" charset="-120"/>
                <a:ea typeface="微軟正黑體" panose="020B0604030504040204" pitchFamily="34" charset="-120"/>
              </a:rPr>
              <a:t>教材設計</a:t>
            </a:r>
            <a:r>
              <a:rPr lang="zh-TW" altLang="en-US" sz="2800" dirty="0" smtClean="0">
                <a:latin typeface="微軟正黑體" panose="020B0604030504040204" pitchFamily="34" charset="-120"/>
                <a:ea typeface="微軟正黑體" panose="020B0604030504040204" pitchFamily="34" charset="-120"/>
              </a:rPr>
              <a:t>亦當如此</a:t>
            </a:r>
            <a:endParaRPr lang="en-US" altLang="zh-TW" sz="2800" dirty="0" smtClean="0">
              <a:latin typeface="微軟正黑體" panose="020B0604030504040204" pitchFamily="34" charset="-120"/>
              <a:ea typeface="微軟正黑體" panose="020B0604030504040204" pitchFamily="34" charset="-120"/>
            </a:endParaRPr>
          </a:p>
          <a:p>
            <a:r>
              <a:rPr lang="zh-TW" altLang="en-US" sz="2800" dirty="0" smtClean="0">
                <a:latin typeface="微軟正黑體" panose="020B0604030504040204" pitchFamily="34" charset="-120"/>
                <a:ea typeface="微軟正黑體" panose="020B0604030504040204" pitchFamily="34" charset="-120"/>
              </a:rPr>
              <a:t>強調</a:t>
            </a:r>
            <a:r>
              <a:rPr lang="zh-TW" altLang="en-US" sz="2800" b="1" dirty="0" smtClean="0">
                <a:latin typeface="微軟正黑體" panose="020B0604030504040204" pitchFamily="34" charset="-120"/>
                <a:ea typeface="微軟正黑體" panose="020B0604030504040204" pitchFamily="34" charset="-120"/>
              </a:rPr>
              <a:t> </a:t>
            </a:r>
            <a:r>
              <a:rPr lang="en-US" altLang="zh-TW" sz="2800" b="1" dirty="0" smtClean="0">
                <a:solidFill>
                  <a:srgbClr val="FF3399"/>
                </a:solidFill>
                <a:latin typeface="微軟正黑體" panose="020B0604030504040204" pitchFamily="34" charset="-120"/>
                <a:ea typeface="微軟正黑體" panose="020B0604030504040204" pitchFamily="34" charset="-120"/>
              </a:rPr>
              <a:t>big ideas </a:t>
            </a:r>
          </a:p>
          <a:p>
            <a:r>
              <a:rPr lang="zh-TW" altLang="en-US" sz="2800" dirty="0" smtClean="0">
                <a:latin typeface="微軟正黑體" panose="020B0604030504040204" pitchFamily="34" charset="-120"/>
                <a:ea typeface="微軟正黑體" panose="020B0604030504040204" pitchFamily="34" charset="-120"/>
              </a:rPr>
              <a:t>才是內化素養的學習、思維能力的培養</a:t>
            </a:r>
            <a:endParaRPr lang="zh-TW" altLang="en-US" sz="2800"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213130" y="5847695"/>
            <a:ext cx="6494085" cy="461665"/>
          </a:xfrm>
          <a:prstGeom prst="rect">
            <a:avLst/>
          </a:prstGeom>
          <a:noFill/>
        </p:spPr>
        <p:txBody>
          <a:bodyPr wrap="none" rtlCol="0">
            <a:spAutoFit/>
          </a:bodyPr>
          <a:lstStyle/>
          <a:p>
            <a:r>
              <a:rPr lang="zh-TW" altLang="en-US" sz="2400" dirty="0" smtClean="0">
                <a:latin typeface="微軟正黑體" panose="020B0604030504040204" pitchFamily="34" charset="-120"/>
                <a:ea typeface="微軟正黑體" panose="020B0604030504040204" pitchFamily="34" charset="-120"/>
              </a:rPr>
              <a:t>國立臺灣師範大學 資訊教育研究所 吳正己教授</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15244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4000" b="1" dirty="0" smtClean="0"/>
              <a:t>Understanding </a:t>
            </a:r>
            <a:r>
              <a:rPr lang="en-US" altLang="zh-TW" sz="4000" b="1" dirty="0"/>
              <a:t>by Design</a:t>
            </a:r>
            <a:br>
              <a:rPr lang="en-US" altLang="zh-TW" sz="4000" b="1" dirty="0"/>
            </a:br>
            <a:r>
              <a:rPr lang="zh-TW" altLang="en-US" sz="4000" b="1" dirty="0"/>
              <a:t>重視理解的課程設計</a:t>
            </a:r>
            <a:endParaRPr lang="zh-TW" altLang="en-US" sz="4000" dirty="0"/>
          </a:p>
        </p:txBody>
      </p:sp>
      <p:sp>
        <p:nvSpPr>
          <p:cNvPr id="3" name="內容版面配置區 2"/>
          <p:cNvSpPr>
            <a:spLocks noGrp="1"/>
          </p:cNvSpPr>
          <p:nvPr>
            <p:ph idx="1"/>
          </p:nvPr>
        </p:nvSpPr>
        <p:spPr/>
        <p:txBody>
          <a:bodyPr>
            <a:normAutofit/>
          </a:bodyPr>
          <a:lstStyle/>
          <a:p>
            <a:endParaRPr lang="en-US" altLang="zh-TW" dirty="0">
              <a:latin typeface="Times New Roman" panose="02020603050405020304" pitchFamily="18" charset="0"/>
              <a:cs typeface="Times New Roman" panose="02020603050405020304" pitchFamily="18" charset="0"/>
            </a:endParaRPr>
          </a:p>
          <a:p>
            <a:endParaRPr lang="zh-TW" altLang="en-US" dirty="0">
              <a:latin typeface="Times New Roman" panose="02020603050405020304" pitchFamily="18" charset="0"/>
              <a:cs typeface="Times New Roman" panose="02020603050405020304" pitchFamily="18" charset="0"/>
            </a:endParaRPr>
          </a:p>
        </p:txBody>
      </p:sp>
      <p:graphicFrame>
        <p:nvGraphicFramePr>
          <p:cNvPr id="7" name="表格 6"/>
          <p:cNvGraphicFramePr>
            <a:graphicFrameLocks noGrp="1"/>
          </p:cNvGraphicFramePr>
          <p:nvPr>
            <p:extLst>
              <p:ext uri="{D42A27DB-BD31-4B8C-83A1-F6EECF244321}">
                <p14:modId xmlns:p14="http://schemas.microsoft.com/office/powerpoint/2010/main" val="2123417160"/>
              </p:ext>
            </p:extLst>
          </p:nvPr>
        </p:nvGraphicFramePr>
        <p:xfrm>
          <a:off x="226393" y="2367821"/>
          <a:ext cx="11745310" cy="2673413"/>
        </p:xfrm>
        <a:graphic>
          <a:graphicData uri="http://schemas.openxmlformats.org/drawingml/2006/table">
            <a:tbl>
              <a:tblPr>
                <a:tableStyleId>{E8B1032C-EA38-4F05-BA0D-38AFFFC7BED3}</a:tableStyleId>
              </a:tblPr>
              <a:tblGrid>
                <a:gridCol w="6017859">
                  <a:extLst>
                    <a:ext uri="{9D8B030D-6E8A-4147-A177-3AD203B41FA5}">
                      <a16:colId xmlns:a16="http://schemas.microsoft.com/office/drawing/2014/main" xmlns="" val="20000"/>
                    </a:ext>
                  </a:extLst>
                </a:gridCol>
                <a:gridCol w="5727451">
                  <a:extLst>
                    <a:ext uri="{9D8B030D-6E8A-4147-A177-3AD203B41FA5}">
                      <a16:colId xmlns:a16="http://schemas.microsoft.com/office/drawing/2014/main" xmlns="" val="20001"/>
                    </a:ext>
                  </a:extLst>
                </a:gridCol>
              </a:tblGrid>
              <a:tr h="668353">
                <a:tc>
                  <a:txBody>
                    <a:bodyPr/>
                    <a:lstStyle/>
                    <a:p>
                      <a:pPr algn="ctr"/>
                      <a:r>
                        <a:rPr lang="zh-TW" altLang="en-US" sz="2800" b="1" dirty="0">
                          <a:solidFill>
                            <a:schemeClr val="accent2"/>
                          </a:solidFill>
                          <a:effectLst/>
                          <a:latin typeface="微軟正黑體" panose="020B0604030504040204" pitchFamily="34" charset="-120"/>
                          <a:ea typeface="微軟正黑體" panose="020B0604030504040204" pitchFamily="34" charset="-120"/>
                        </a:rPr>
                        <a:t> </a:t>
                      </a:r>
                      <a:r>
                        <a:rPr lang="zh-TW" altLang="en-US" sz="2800" b="1" dirty="0" smtClean="0">
                          <a:solidFill>
                            <a:schemeClr val="accent2"/>
                          </a:solidFill>
                          <a:effectLst/>
                          <a:latin typeface="微軟正黑體" panose="020B0604030504040204" pitchFamily="34" charset="-120"/>
                          <a:ea typeface="微軟正黑體" panose="020B0604030504040204" pitchFamily="34" charset="-120"/>
                        </a:rPr>
                        <a:t>重要概念 </a:t>
                      </a:r>
                      <a:r>
                        <a:rPr lang="en-US" altLang="zh-TW" sz="2800" b="1" dirty="0">
                          <a:solidFill>
                            <a:schemeClr val="accent2"/>
                          </a:solidFill>
                          <a:effectLst/>
                          <a:latin typeface="微軟正黑體" panose="020B0604030504040204" pitchFamily="34" charset="-120"/>
                          <a:ea typeface="微軟正黑體" panose="020B0604030504040204" pitchFamily="34" charset="-120"/>
                        </a:rPr>
                        <a:t>(</a:t>
                      </a:r>
                      <a:r>
                        <a:rPr lang="en-US" sz="2800" b="1" dirty="0">
                          <a:solidFill>
                            <a:schemeClr val="accent2"/>
                          </a:solidFill>
                          <a:effectLst/>
                          <a:latin typeface="微軟正黑體" panose="020B0604030504040204" pitchFamily="34" charset="-120"/>
                          <a:ea typeface="微軟正黑體" panose="020B0604030504040204" pitchFamily="34" charset="-120"/>
                        </a:rPr>
                        <a:t>Big ideas)</a:t>
                      </a:r>
                    </a:p>
                  </a:txBody>
                  <a:tcPr marL="0" marR="0" marT="0" marB="0" anchor="ctr"/>
                </a:tc>
                <a:tc>
                  <a:txBody>
                    <a:bodyPr/>
                    <a:lstStyle/>
                    <a:p>
                      <a:pPr algn="ctr"/>
                      <a:r>
                        <a:rPr lang="zh-TW" altLang="en-US" sz="2800" b="1" dirty="0">
                          <a:solidFill>
                            <a:schemeClr val="accent2"/>
                          </a:solidFill>
                          <a:effectLst/>
                          <a:latin typeface="微軟正黑體" panose="020B0604030504040204" pitchFamily="34" charset="-120"/>
                          <a:ea typeface="微軟正黑體" panose="020B0604030504040204" pitchFamily="34" charset="-120"/>
                        </a:rPr>
                        <a:t> </a:t>
                      </a:r>
                      <a:r>
                        <a:rPr lang="zh-TW" altLang="en-US" sz="2800" b="1" dirty="0" smtClean="0">
                          <a:solidFill>
                            <a:schemeClr val="accent2"/>
                          </a:solidFill>
                          <a:effectLst/>
                          <a:latin typeface="微軟正黑體" panose="020B0604030504040204" pitchFamily="34" charset="-120"/>
                          <a:ea typeface="微軟正黑體" panose="020B0604030504040204" pitchFamily="34" charset="-120"/>
                        </a:rPr>
                        <a:t>主要問題 </a:t>
                      </a:r>
                      <a:r>
                        <a:rPr lang="en-US" altLang="zh-TW" sz="2800" b="1" dirty="0" smtClean="0">
                          <a:solidFill>
                            <a:schemeClr val="accent2"/>
                          </a:solidFill>
                          <a:effectLst/>
                          <a:latin typeface="微軟正黑體" panose="020B0604030504040204" pitchFamily="34" charset="-120"/>
                          <a:ea typeface="微軟正黑體" panose="020B0604030504040204" pitchFamily="34" charset="-120"/>
                        </a:rPr>
                        <a:t>(</a:t>
                      </a:r>
                      <a:r>
                        <a:rPr lang="en-US" sz="2800" b="1" dirty="0">
                          <a:solidFill>
                            <a:schemeClr val="accent2"/>
                          </a:solidFill>
                          <a:effectLst/>
                          <a:latin typeface="微軟正黑體" panose="020B0604030504040204" pitchFamily="34" charset="-120"/>
                          <a:ea typeface="微軟正黑體" panose="020B0604030504040204" pitchFamily="34" charset="-120"/>
                        </a:rPr>
                        <a:t>Essential questions)</a:t>
                      </a:r>
                    </a:p>
                  </a:txBody>
                  <a:tcPr marL="0" marR="0" marT="0" marB="0" anchor="ctr"/>
                </a:tc>
                <a:extLst>
                  <a:ext uri="{0D108BD9-81ED-4DB2-BD59-A6C34878D82A}">
                    <a16:rowId xmlns:a16="http://schemas.microsoft.com/office/drawing/2014/main" xmlns="" val="10000"/>
                  </a:ext>
                </a:extLst>
              </a:tr>
              <a:tr h="2005060">
                <a:tc>
                  <a:txBody>
                    <a:bodyPr/>
                    <a:lstStyle/>
                    <a:p>
                      <a:pPr marL="536575" indent="-363538" algn="l">
                        <a:lnSpc>
                          <a:spcPct val="150000"/>
                        </a:lnSpc>
                        <a:buFont typeface="Arial" panose="020B0604020202020204" pitchFamily="34" charset="0"/>
                        <a:buChar char="•"/>
                      </a:pPr>
                      <a:r>
                        <a:rPr lang="zh-TW" altLang="en-US" sz="2400" dirty="0">
                          <a:effectLst/>
                          <a:latin typeface="微軟正黑體" panose="020B0604030504040204" pitchFamily="34" charset="-120"/>
                          <a:ea typeface="微軟正黑體" panose="020B0604030504040204" pitchFamily="34" charset="-120"/>
                        </a:rPr>
                        <a:t>學科內容的「核心」</a:t>
                      </a:r>
                      <a:r>
                        <a:rPr lang="zh-TW" altLang="en-US" sz="2400" dirty="0" smtClean="0">
                          <a:effectLst/>
                          <a:latin typeface="微軟正黑體" panose="020B0604030504040204" pitchFamily="34" charset="-120"/>
                          <a:ea typeface="微軟正黑體" panose="020B0604030504040204" pitchFamily="34" charset="-120"/>
                        </a:rPr>
                        <a:t>概念</a:t>
                      </a:r>
                      <a:endParaRPr lang="zh-TW" altLang="en-US" sz="2400" dirty="0">
                        <a:effectLst/>
                        <a:latin typeface="微軟正黑體" panose="020B0604030504040204" pitchFamily="34" charset="-120"/>
                        <a:ea typeface="微軟正黑體" panose="020B0604030504040204" pitchFamily="34" charset="-120"/>
                      </a:endParaRPr>
                    </a:p>
                    <a:p>
                      <a:pPr marL="536575" indent="-363538" algn="l">
                        <a:buFont typeface="Arial" panose="020B0604020202020204" pitchFamily="34" charset="0"/>
                        <a:buChar char="•"/>
                      </a:pPr>
                      <a:r>
                        <a:rPr lang="zh-TW" altLang="en-US" sz="2400" dirty="0" smtClean="0">
                          <a:effectLst/>
                          <a:latin typeface="微軟正黑體" panose="020B0604030504040204" pitchFamily="34" charset="-120"/>
                          <a:ea typeface="微軟正黑體" panose="020B0604030504040204" pitchFamily="34" charset="-120"/>
                        </a:rPr>
                        <a:t>能</a:t>
                      </a:r>
                      <a:r>
                        <a:rPr lang="zh-TW" altLang="en-US" sz="2400" dirty="0">
                          <a:solidFill>
                            <a:srgbClr val="FF3399"/>
                          </a:solidFill>
                          <a:effectLst/>
                          <a:latin typeface="微軟正黑體" panose="020B0604030504040204" pitchFamily="34" charset="-120"/>
                          <a:ea typeface="微軟正黑體" panose="020B0604030504040204" pitchFamily="34" charset="-120"/>
                        </a:rPr>
                        <a:t>有效連結</a:t>
                      </a:r>
                      <a:r>
                        <a:rPr lang="zh-TW" altLang="en-US" sz="2400" dirty="0">
                          <a:effectLst/>
                          <a:latin typeface="微軟正黑體" panose="020B0604030504040204" pitchFamily="34" charset="-120"/>
                          <a:ea typeface="微軟正黑體" panose="020B0604030504040204" pitchFamily="34" charset="-120"/>
                        </a:rPr>
                        <a:t>學科內容的事實與</a:t>
                      </a:r>
                      <a:r>
                        <a:rPr lang="zh-TW" altLang="en-US" sz="2400" dirty="0" smtClean="0">
                          <a:effectLst/>
                          <a:latin typeface="微軟正黑體" panose="020B0604030504040204" pitchFamily="34" charset="-120"/>
                          <a:ea typeface="微軟正黑體" panose="020B0604030504040204" pitchFamily="34" charset="-120"/>
                        </a:rPr>
                        <a:t>技能</a:t>
                      </a:r>
                      <a:r>
                        <a:rPr lang="zh-TW" altLang="en-US" sz="2400" dirty="0">
                          <a:effectLst/>
                          <a:latin typeface="微軟正黑體" panose="020B0604030504040204" pitchFamily="34" charset="-120"/>
                          <a:ea typeface="微軟正黑體" panose="020B0604030504040204" pitchFamily="34" charset="-120"/>
                        </a:rPr>
                        <a:t> </a:t>
                      </a:r>
                    </a:p>
                    <a:p>
                      <a:pPr marL="536575" indent="-363538" algn="l">
                        <a:buFont typeface="Arial" panose="020B0604020202020204" pitchFamily="34" charset="0"/>
                        <a:buChar char="•"/>
                      </a:pPr>
                      <a:r>
                        <a:rPr lang="zh-TW" altLang="en-US" sz="2400" dirty="0">
                          <a:effectLst/>
                          <a:latin typeface="微軟正黑體" panose="020B0604030504040204" pitchFamily="34" charset="-120"/>
                          <a:ea typeface="微軟正黑體" panose="020B0604030504040204" pitchFamily="34" charset="-120"/>
                        </a:rPr>
                        <a:t>教學設計時不能只將知識內容</a:t>
                      </a:r>
                      <a:r>
                        <a:rPr lang="zh-TW" altLang="en-US" sz="2400" dirty="0" smtClean="0">
                          <a:effectLst/>
                          <a:latin typeface="微軟正黑體" panose="020B0604030504040204" pitchFamily="34" charset="-120"/>
                          <a:ea typeface="微軟正黑體" panose="020B0604030504040204" pitchFamily="34" charset="-120"/>
                        </a:rPr>
                        <a:t>照本宣科</a:t>
                      </a:r>
                      <a:endParaRPr lang="en-US" altLang="zh-TW" sz="2400" dirty="0" smtClean="0">
                        <a:effectLst/>
                        <a:latin typeface="微軟正黑體" panose="020B0604030504040204" pitchFamily="34" charset="-120"/>
                        <a:ea typeface="微軟正黑體" panose="020B0604030504040204" pitchFamily="34" charset="-120"/>
                      </a:endParaRPr>
                    </a:p>
                    <a:p>
                      <a:pPr marL="536575" indent="-363538" algn="l">
                        <a:buFont typeface="Arial" panose="020B0604020202020204" pitchFamily="34" charset="0"/>
                        <a:buChar char="•"/>
                      </a:pPr>
                      <a:r>
                        <a:rPr lang="zh-TW" altLang="en-US" sz="2400" dirty="0" smtClean="0">
                          <a:effectLst/>
                          <a:latin typeface="微軟正黑體" panose="020B0604030504040204" pitchFamily="34" charset="-120"/>
                          <a:ea typeface="微軟正黑體" panose="020B0604030504040204" pitchFamily="34" charset="-120"/>
                        </a:rPr>
                        <a:t>而是</a:t>
                      </a:r>
                      <a:r>
                        <a:rPr lang="zh-TW" altLang="en-US" sz="2400" dirty="0">
                          <a:effectLst/>
                          <a:latin typeface="微軟正黑體" panose="020B0604030504040204" pitchFamily="34" charset="-120"/>
                          <a:ea typeface="微軟正黑體" panose="020B0604030504040204" pitchFamily="34" charset="-120"/>
                        </a:rPr>
                        <a:t>要解構、綜合後再理解、建</a:t>
                      </a:r>
                      <a:r>
                        <a:rPr lang="zh-TW" altLang="en-US" sz="2400" dirty="0" smtClean="0">
                          <a:effectLst/>
                          <a:latin typeface="微軟正黑體" panose="020B0604030504040204" pitchFamily="34" charset="-120"/>
                          <a:ea typeface="微軟正黑體" panose="020B0604030504040204" pitchFamily="34" charset="-120"/>
                        </a:rPr>
                        <a:t>構</a:t>
                      </a:r>
                      <a:endParaRPr lang="zh-TW" altLang="en-US" sz="2400" dirty="0">
                        <a:solidFill>
                          <a:srgbClr val="333333"/>
                        </a:solidFill>
                        <a:effectLst/>
                        <a:latin typeface="微軟正黑體" panose="020B0604030504040204" pitchFamily="34" charset="-120"/>
                        <a:ea typeface="微軟正黑體" panose="020B0604030504040204" pitchFamily="34" charset="-120"/>
                      </a:endParaRPr>
                    </a:p>
                  </a:txBody>
                  <a:tcPr marL="0" marR="0" marT="0" marB="0"/>
                </a:tc>
                <a:tc>
                  <a:txBody>
                    <a:bodyPr/>
                    <a:lstStyle/>
                    <a:p>
                      <a:pPr marL="725488" indent="-457200" algn="l">
                        <a:lnSpc>
                          <a:spcPct val="100000"/>
                        </a:lnSpc>
                        <a:buFont typeface="Arial" panose="020B0604020202020204" pitchFamily="34" charset="0"/>
                        <a:buChar char="•"/>
                      </a:pPr>
                      <a:r>
                        <a:rPr lang="zh-TW" altLang="en-US" sz="2400" dirty="0" smtClean="0">
                          <a:effectLst/>
                          <a:latin typeface="微軟正黑體" panose="020B0604030504040204" pitchFamily="34" charset="-120"/>
                          <a:ea typeface="微軟正黑體" panose="020B0604030504040204" pitchFamily="34" charset="-120"/>
                        </a:rPr>
                        <a:t>生活中經常</a:t>
                      </a:r>
                      <a:r>
                        <a:rPr lang="zh-TW" altLang="en-US" sz="2400" dirty="0">
                          <a:effectLst/>
                          <a:latin typeface="微軟正黑體" panose="020B0604030504040204" pitchFamily="34" charset="-120"/>
                          <a:ea typeface="微軟正黑體" panose="020B0604030504040204" pitchFamily="34" charset="-120"/>
                        </a:rPr>
                        <a:t>面對與解決的重要</a:t>
                      </a:r>
                      <a:r>
                        <a:rPr lang="zh-TW" altLang="en-US" sz="2400" dirty="0" smtClean="0">
                          <a:effectLst/>
                          <a:latin typeface="微軟正黑體" panose="020B0604030504040204" pitchFamily="34" charset="-120"/>
                          <a:ea typeface="微軟正黑體" panose="020B0604030504040204" pitchFamily="34" charset="-120"/>
                        </a:rPr>
                        <a:t>問題</a:t>
                      </a:r>
                      <a:endParaRPr lang="zh-TW" altLang="en-US" sz="2400" dirty="0">
                        <a:effectLst/>
                        <a:latin typeface="微軟正黑體" panose="020B0604030504040204" pitchFamily="34" charset="-120"/>
                        <a:ea typeface="微軟正黑體" panose="020B0604030504040204" pitchFamily="34" charset="-120"/>
                      </a:endParaRPr>
                    </a:p>
                    <a:p>
                      <a:pPr marL="725488" indent="-457200" algn="l">
                        <a:lnSpc>
                          <a:spcPct val="100000"/>
                        </a:lnSpc>
                        <a:buFont typeface="Arial" panose="020B0604020202020204" pitchFamily="34" charset="0"/>
                        <a:buChar char="•"/>
                      </a:pPr>
                      <a:r>
                        <a:rPr lang="zh-TW" altLang="en-US" sz="2400" dirty="0">
                          <a:effectLst/>
                          <a:latin typeface="微軟正黑體" panose="020B0604030504040204" pitchFamily="34" charset="-120"/>
                          <a:ea typeface="微軟正黑體" panose="020B0604030504040204" pitchFamily="34" charset="-120"/>
                        </a:rPr>
                        <a:t>學習</a:t>
                      </a:r>
                      <a:r>
                        <a:rPr lang="zh-TW" altLang="en-US" sz="2400" dirty="0" smtClean="0">
                          <a:effectLst/>
                          <a:latin typeface="微軟正黑體" panose="020B0604030504040204" pitchFamily="34" charset="-120"/>
                          <a:ea typeface="微軟正黑體" panose="020B0604030504040204" pitchFamily="34" charset="-120"/>
                        </a:rPr>
                        <a:t>者藉</a:t>
                      </a:r>
                      <a:r>
                        <a:rPr lang="zh-TW" altLang="en-US" sz="2400" dirty="0">
                          <a:effectLst/>
                          <a:latin typeface="微軟正黑體" panose="020B0604030504040204" pitchFamily="34" charset="-120"/>
                          <a:ea typeface="微軟正黑體" panose="020B0604030504040204" pitchFamily="34" charset="-120"/>
                        </a:rPr>
                        <a:t>由主要問題來</a:t>
                      </a:r>
                      <a:r>
                        <a:rPr lang="zh-TW" altLang="en-US" sz="2400" dirty="0" smtClean="0">
                          <a:effectLst/>
                          <a:latin typeface="微軟正黑體" panose="020B0604030504040204" pitchFamily="34" charset="-120"/>
                          <a:ea typeface="微軟正黑體" panose="020B0604030504040204" pitchFamily="34" charset="-120"/>
                        </a:rPr>
                        <a:t>掌握</a:t>
                      </a:r>
                      <a:r>
                        <a:rPr lang="en-US" altLang="zh-TW" sz="2400" dirty="0" smtClean="0">
                          <a:solidFill>
                            <a:srgbClr val="FF3399"/>
                          </a:solidFill>
                          <a:effectLst/>
                          <a:latin typeface="微軟正黑體" panose="020B0604030504040204" pitchFamily="34" charset="-120"/>
                          <a:ea typeface="微軟正黑體" panose="020B0604030504040204" pitchFamily="34" charset="-120"/>
                        </a:rPr>
                        <a:t>big idea</a:t>
                      </a:r>
                      <a:r>
                        <a:rPr lang="zh-TW" altLang="en-US" sz="2400" dirty="0" smtClean="0">
                          <a:effectLst/>
                          <a:latin typeface="微軟正黑體" panose="020B0604030504040204" pitchFamily="34" charset="-120"/>
                          <a:ea typeface="微軟正黑體" panose="020B0604030504040204" pitchFamily="34" charset="-120"/>
                        </a:rPr>
                        <a:t>並</a:t>
                      </a:r>
                      <a:r>
                        <a:rPr lang="zh-TW" altLang="en-US" sz="2400" dirty="0">
                          <a:effectLst/>
                          <a:latin typeface="微軟正黑體" panose="020B0604030504040204" pitchFamily="34" charset="-120"/>
                          <a:ea typeface="微軟正黑體" panose="020B0604030504040204" pitchFamily="34" charset="-120"/>
                        </a:rPr>
                        <a:t>做出相關</a:t>
                      </a:r>
                      <a:r>
                        <a:rPr lang="zh-TW" altLang="en-US" sz="2400" dirty="0" smtClean="0">
                          <a:effectLst/>
                          <a:latin typeface="微軟正黑體" panose="020B0604030504040204" pitchFamily="34" charset="-120"/>
                          <a:ea typeface="微軟正黑體" panose="020B0604030504040204" pitchFamily="34" charset="-120"/>
                        </a:rPr>
                        <a:t>決策</a:t>
                      </a:r>
                      <a:endParaRPr lang="zh-TW" altLang="en-US" sz="2400" dirty="0">
                        <a:effectLst/>
                        <a:latin typeface="微軟正黑體" panose="020B0604030504040204" pitchFamily="34" charset="-120"/>
                        <a:ea typeface="微軟正黑體" panose="020B0604030504040204" pitchFamily="34" charset="-120"/>
                      </a:endParaRPr>
                    </a:p>
                    <a:p>
                      <a:pPr marL="725488" indent="-457200" algn="l">
                        <a:lnSpc>
                          <a:spcPct val="100000"/>
                        </a:lnSpc>
                        <a:buFont typeface="Arial" panose="020B0604020202020204" pitchFamily="34" charset="0"/>
                        <a:buChar char="•"/>
                      </a:pPr>
                      <a:r>
                        <a:rPr lang="zh-TW" altLang="en-US" sz="2400" dirty="0">
                          <a:solidFill>
                            <a:srgbClr val="FF3399"/>
                          </a:solidFill>
                          <a:effectLst/>
                          <a:latin typeface="微軟正黑體" panose="020B0604030504040204" pitchFamily="34" charset="-120"/>
                          <a:ea typeface="微軟正黑體" panose="020B0604030504040204" pitchFamily="34" charset="-120"/>
                        </a:rPr>
                        <a:t>切中學科知識主題與引起學習動機的</a:t>
                      </a:r>
                      <a:r>
                        <a:rPr lang="zh-TW" altLang="en-US" sz="2400" dirty="0" smtClean="0">
                          <a:solidFill>
                            <a:srgbClr val="FF3399"/>
                          </a:solidFill>
                          <a:effectLst/>
                          <a:latin typeface="微軟正黑體" panose="020B0604030504040204" pitchFamily="34" charset="-120"/>
                          <a:ea typeface="微軟正黑體" panose="020B0604030504040204" pitchFamily="34" charset="-120"/>
                        </a:rPr>
                        <a:t>問題</a:t>
                      </a:r>
                      <a:endParaRPr lang="zh-TW" altLang="en-US" sz="2800" dirty="0">
                        <a:solidFill>
                          <a:srgbClr val="FF3399"/>
                        </a:solidFill>
                        <a:effectLst/>
                        <a:latin typeface="微軟正黑體" panose="020B0604030504040204" pitchFamily="34" charset="-120"/>
                        <a:ea typeface="微軟正黑體" panose="020B0604030504040204" pitchFamily="34" charset="-120"/>
                      </a:endParaRPr>
                    </a:p>
                  </a:txBody>
                  <a:tcPr marL="0" marR="0" marT="0" marB="0"/>
                </a:tc>
                <a:extLst>
                  <a:ext uri="{0D108BD9-81ED-4DB2-BD59-A6C34878D82A}">
                    <a16:rowId xmlns:a16="http://schemas.microsoft.com/office/drawing/2014/main" xmlns="" val="10001"/>
                  </a:ext>
                </a:extLst>
              </a:tr>
            </a:tbl>
          </a:graphicData>
        </a:graphic>
      </p:graphicFrame>
      <p:sp>
        <p:nvSpPr>
          <p:cNvPr id="4" name="矩形 3"/>
          <p:cNvSpPr/>
          <p:nvPr/>
        </p:nvSpPr>
        <p:spPr>
          <a:xfrm>
            <a:off x="226393" y="5287647"/>
            <a:ext cx="11745310" cy="947824"/>
          </a:xfrm>
          <a:prstGeom prst="rect">
            <a:avLst/>
          </a:prstGeom>
        </p:spPr>
        <p:txBody>
          <a:bodyPr wrap="square">
            <a:spAutoFit/>
          </a:bodyPr>
          <a:lstStyle/>
          <a:p>
            <a:pPr algn="r"/>
            <a:r>
              <a:rPr lang="en-US" altLang="zh-TW" sz="2400" dirty="0" err="1">
                <a:latin typeface="+mj-ea"/>
                <a:ea typeface="+mj-ea"/>
              </a:rPr>
              <a:t>UbD</a:t>
            </a:r>
            <a:r>
              <a:rPr lang="zh-TW" altLang="en-US" sz="2400" dirty="0">
                <a:latin typeface="+mj-ea"/>
                <a:ea typeface="+mj-ea"/>
              </a:rPr>
              <a:t>是美國的教育專家</a:t>
            </a:r>
            <a:r>
              <a:rPr lang="en-US" altLang="zh-TW" sz="2400" dirty="0">
                <a:latin typeface="+mj-ea"/>
                <a:ea typeface="+mj-ea"/>
              </a:rPr>
              <a:t>Grant Wiggins</a:t>
            </a:r>
            <a:r>
              <a:rPr lang="zh-TW" altLang="en-US" sz="2400" dirty="0">
                <a:latin typeface="+mj-ea"/>
                <a:ea typeface="+mj-ea"/>
              </a:rPr>
              <a:t>與</a:t>
            </a:r>
            <a:r>
              <a:rPr lang="en-US" altLang="zh-TW" sz="2400" dirty="0">
                <a:latin typeface="+mj-ea"/>
                <a:ea typeface="+mj-ea"/>
              </a:rPr>
              <a:t>Jay </a:t>
            </a:r>
            <a:r>
              <a:rPr lang="en-US" altLang="zh-TW" sz="2400" dirty="0" err="1">
                <a:latin typeface="+mj-ea"/>
                <a:ea typeface="+mj-ea"/>
              </a:rPr>
              <a:t>McTighe</a:t>
            </a:r>
            <a:r>
              <a:rPr lang="zh-TW" altLang="en-US" sz="2400" dirty="0">
                <a:latin typeface="+mj-ea"/>
                <a:ea typeface="+mj-ea"/>
              </a:rPr>
              <a:t>於</a:t>
            </a:r>
            <a:r>
              <a:rPr lang="en-US" altLang="zh-TW" sz="2400" dirty="0">
                <a:latin typeface="+mj-ea"/>
                <a:ea typeface="+mj-ea"/>
              </a:rPr>
              <a:t>1998</a:t>
            </a:r>
            <a:r>
              <a:rPr lang="zh-TW" altLang="en-US" sz="2400" dirty="0">
                <a:latin typeface="+mj-ea"/>
                <a:ea typeface="+mj-ea"/>
              </a:rPr>
              <a:t>年所提出</a:t>
            </a:r>
            <a:endParaRPr lang="en-US" altLang="zh-TW" sz="2400" dirty="0">
              <a:latin typeface="+mj-ea"/>
              <a:ea typeface="+mj-ea"/>
            </a:endParaRPr>
          </a:p>
          <a:p>
            <a:pPr algn="r">
              <a:lnSpc>
                <a:spcPct val="150000"/>
              </a:lnSpc>
            </a:pPr>
            <a:r>
              <a:rPr lang="zh-TW" altLang="en-US" sz="2400" b="1" dirty="0">
                <a:solidFill>
                  <a:srgbClr val="333333"/>
                </a:solidFill>
                <a:latin typeface="+mj-ea"/>
                <a:ea typeface="+mj-ea"/>
              </a:rPr>
              <a:t>利用</a:t>
            </a:r>
            <a:r>
              <a:rPr lang="en-US" altLang="zh-TW" sz="2400" b="1" dirty="0">
                <a:solidFill>
                  <a:srgbClr val="C00000"/>
                </a:solidFill>
                <a:latin typeface="+mj-ea"/>
                <a:ea typeface="+mj-ea"/>
              </a:rPr>
              <a:t>Big ideas </a:t>
            </a:r>
            <a:r>
              <a:rPr lang="zh-TW" altLang="en-US" sz="2400" b="1" dirty="0">
                <a:solidFill>
                  <a:srgbClr val="333333"/>
                </a:solidFill>
                <a:latin typeface="+mj-ea"/>
                <a:ea typeface="+mj-ea"/>
              </a:rPr>
              <a:t>引導學習者積極學習</a:t>
            </a:r>
            <a:endParaRPr lang="zh-TW" altLang="en-US" sz="2400" dirty="0">
              <a:solidFill>
                <a:srgbClr val="333333"/>
              </a:solidFill>
              <a:latin typeface="+mj-ea"/>
              <a:ea typeface="+mj-ea"/>
            </a:endParaRPr>
          </a:p>
        </p:txBody>
      </p:sp>
    </p:spTree>
    <p:extLst>
      <p:ext uri="{BB962C8B-B14F-4D97-AF65-F5344CB8AC3E}">
        <p14:creationId xmlns:p14="http://schemas.microsoft.com/office/powerpoint/2010/main" val="984395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b="1" dirty="0" smtClean="0"/>
              <a:t>課程發展重點</a:t>
            </a:r>
            <a:endParaRPr lang="zh-TW" altLang="en-US" b="1" dirty="0"/>
          </a:p>
        </p:txBody>
      </p:sp>
      <p:sp>
        <p:nvSpPr>
          <p:cNvPr id="3" name="內容版面配置區 2"/>
          <p:cNvSpPr>
            <a:spLocks noGrp="1"/>
          </p:cNvSpPr>
          <p:nvPr>
            <p:ph idx="1"/>
          </p:nvPr>
        </p:nvSpPr>
        <p:spPr>
          <a:xfrm>
            <a:off x="811370" y="1880315"/>
            <a:ext cx="10534918" cy="4610637"/>
          </a:xfrm>
          <a:ln>
            <a:prstDash val="dash"/>
          </a:ln>
        </p:spPr>
        <p:style>
          <a:lnRef idx="2">
            <a:schemeClr val="accent1"/>
          </a:lnRef>
          <a:fillRef idx="1">
            <a:schemeClr val="lt1"/>
          </a:fillRef>
          <a:effectRef idx="0">
            <a:schemeClr val="accent1"/>
          </a:effectRef>
          <a:fontRef idx="minor">
            <a:schemeClr val="dk1"/>
          </a:fontRef>
        </p:style>
        <p:txBody>
          <a:bodyPr>
            <a:noAutofit/>
          </a:bodyPr>
          <a:lstStyle/>
          <a:p>
            <a:pPr>
              <a:lnSpc>
                <a:spcPct val="160000"/>
              </a:lnSpc>
            </a:pPr>
            <a:r>
              <a:rPr lang="zh-TW" altLang="en-US" sz="2400" dirty="0"/>
              <a:t>資訊科技之課程設計</a:t>
            </a:r>
            <a:r>
              <a:rPr lang="zh-TW" altLang="en-US" sz="2400" b="1" dirty="0">
                <a:solidFill>
                  <a:schemeClr val="accent1"/>
                </a:solidFill>
              </a:rPr>
              <a:t>以運算思維為主軸</a:t>
            </a:r>
            <a:r>
              <a:rPr lang="zh-TW" altLang="en-US" sz="2400" dirty="0"/>
              <a:t>，透過電腦科學相關知能的學習，培養邏輯思考、系統化思考等運算思維，並</a:t>
            </a:r>
            <a:r>
              <a:rPr lang="zh-TW" altLang="en-US" sz="2400" u="sng" dirty="0"/>
              <a:t>藉由資訊科技之設計與實作</a:t>
            </a:r>
            <a:r>
              <a:rPr lang="zh-TW" altLang="en-US" sz="2400" dirty="0"/>
              <a:t>，增進運算思維的應用能力、問題解決能力、團隊合作以及創新思考</a:t>
            </a:r>
            <a:r>
              <a:rPr lang="zh-TW" altLang="en-US" sz="2400" dirty="0" smtClean="0"/>
              <a:t>。</a:t>
            </a:r>
            <a:endParaRPr lang="en-US" altLang="zh-TW" sz="2400" dirty="0" smtClean="0"/>
          </a:p>
          <a:p>
            <a:pPr marL="450850" indent="-450850">
              <a:lnSpc>
                <a:spcPct val="160000"/>
              </a:lnSpc>
              <a:buFont typeface="Wingdings" panose="05000000000000000000" pitchFamily="2" charset="2"/>
              <a:buChar char="p"/>
            </a:pPr>
            <a:r>
              <a:rPr lang="zh-TW" altLang="en-US" sz="1800" b="1" dirty="0" smtClean="0">
                <a:solidFill>
                  <a:schemeClr val="accent1"/>
                </a:solidFill>
              </a:rPr>
              <a:t>國民</a:t>
            </a:r>
            <a:r>
              <a:rPr lang="zh-TW" altLang="en-US" sz="1800" b="1" dirty="0">
                <a:solidFill>
                  <a:schemeClr val="accent1"/>
                </a:solidFill>
              </a:rPr>
              <a:t>中學教育階段</a:t>
            </a:r>
            <a:r>
              <a:rPr lang="zh-TW" altLang="en-US" sz="1800" dirty="0"/>
              <a:t>著重於培養學生</a:t>
            </a:r>
            <a:r>
              <a:rPr lang="zh-TW" altLang="en-US" sz="1800" dirty="0" smtClean="0"/>
              <a:t>利用</a:t>
            </a:r>
            <a:r>
              <a:rPr lang="zh-TW" altLang="en-US" sz="1800" dirty="0"/>
              <a:t>運算思維與資訊科技解決問題之</a:t>
            </a:r>
            <a:r>
              <a:rPr lang="zh-TW" altLang="en-US" sz="1800" dirty="0" smtClean="0"/>
              <a:t>能力</a:t>
            </a:r>
            <a:endParaRPr lang="en-US" altLang="zh-TW" sz="1800" dirty="0" smtClean="0"/>
          </a:p>
          <a:p>
            <a:pPr marL="450850" indent="-450850">
              <a:lnSpc>
                <a:spcPct val="160000"/>
              </a:lnSpc>
              <a:buFont typeface="Wingdings" panose="05000000000000000000" pitchFamily="2" charset="2"/>
              <a:buChar char="p"/>
            </a:pPr>
            <a:r>
              <a:rPr lang="zh-TW" altLang="en-US" sz="1800" b="1" dirty="0" smtClean="0">
                <a:solidFill>
                  <a:schemeClr val="accent1"/>
                </a:solidFill>
              </a:rPr>
              <a:t>高級</a:t>
            </a:r>
            <a:r>
              <a:rPr lang="zh-TW" altLang="en-US" sz="1800" b="1" dirty="0">
                <a:solidFill>
                  <a:schemeClr val="accent1"/>
                </a:solidFill>
              </a:rPr>
              <a:t>中等學校教育階段</a:t>
            </a:r>
            <a:r>
              <a:rPr lang="zh-TW" altLang="en-US" sz="1800" dirty="0"/>
              <a:t>則逐步進行電腦科學探索，以了解運算思維之原理而能進一步整合應用</a:t>
            </a:r>
            <a:r>
              <a:rPr lang="zh-TW" altLang="en-US" sz="1800" dirty="0" smtClean="0"/>
              <a:t>。</a:t>
            </a:r>
            <a:endParaRPr lang="en-US" altLang="zh-TW" sz="1800" dirty="0" smtClean="0"/>
          </a:p>
          <a:p>
            <a:pPr marL="450850" indent="-450850">
              <a:lnSpc>
                <a:spcPct val="160000"/>
              </a:lnSpc>
              <a:buFont typeface="Wingdings" panose="05000000000000000000" pitchFamily="2" charset="2"/>
              <a:buChar char="p"/>
            </a:pPr>
            <a:r>
              <a:rPr lang="zh-TW" altLang="en-US" sz="1800" dirty="0" smtClean="0"/>
              <a:t>國民</a:t>
            </a:r>
            <a:r>
              <a:rPr lang="zh-TW" altLang="en-US" sz="1800" dirty="0"/>
              <a:t>中學教育階段授課時，建議應考量學生先備知識與學習起點行為，教師</a:t>
            </a:r>
            <a:r>
              <a:rPr lang="zh-TW" altLang="en-US" sz="1800" u="sng" dirty="0"/>
              <a:t>可彈性調整課程內容的深度與廣度</a:t>
            </a:r>
            <a:r>
              <a:rPr lang="zh-TW" altLang="en-US" sz="1800" dirty="0" smtClean="0"/>
              <a:t>。以</a:t>
            </a:r>
            <a:r>
              <a:rPr lang="zh-TW" altLang="en-US" sz="1800" dirty="0"/>
              <a:t>「資訊應用」為例，國民中學教育階段可強調軟體的整合應用，輔以實作的概念與原則，解決問題或表達想法，而</a:t>
            </a:r>
            <a:r>
              <a:rPr lang="zh-TW" altLang="en-US" sz="1800" u="sng" dirty="0"/>
              <a:t>並非要求學生熟練各類應用軟體之操作技能</a:t>
            </a:r>
            <a:r>
              <a:rPr lang="zh-TW" altLang="en-US" sz="1800" dirty="0"/>
              <a:t>。</a:t>
            </a:r>
          </a:p>
        </p:txBody>
      </p:sp>
    </p:spTree>
    <p:extLst>
      <p:ext uri="{BB962C8B-B14F-4D97-AF65-F5344CB8AC3E}">
        <p14:creationId xmlns:p14="http://schemas.microsoft.com/office/powerpoint/2010/main" val="3322325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l"/>
            <a:r>
              <a:rPr lang="zh-TW" altLang="en-US" sz="4400" b="1" dirty="0" smtClean="0"/>
              <a:t>專題名稱</a:t>
            </a:r>
            <a:r>
              <a:rPr lang="en-US" altLang="zh-TW" sz="4400" b="1" dirty="0" smtClean="0"/>
              <a:t/>
            </a:r>
            <a:br>
              <a:rPr lang="en-US" altLang="zh-TW" sz="4400" b="1" dirty="0" smtClean="0"/>
            </a:br>
            <a:r>
              <a:rPr lang="zh-TW" altLang="en-US" sz="3200" b="1" dirty="0" smtClean="0">
                <a:solidFill>
                  <a:srgbClr val="C00000"/>
                </a:solidFill>
              </a:rPr>
              <a:t>非允勿入</a:t>
            </a:r>
            <a:r>
              <a:rPr lang="en-US" altLang="zh-TW" sz="3200" b="1" dirty="0" smtClean="0">
                <a:solidFill>
                  <a:srgbClr val="C00000"/>
                </a:solidFill>
              </a:rPr>
              <a:t>-</a:t>
            </a:r>
            <a:r>
              <a:rPr lang="zh-TW" altLang="en-US" sz="3200" b="1" dirty="0" smtClean="0">
                <a:solidFill>
                  <a:srgbClr val="C00000"/>
                </a:solidFill>
              </a:rPr>
              <a:t>教室</a:t>
            </a:r>
            <a:r>
              <a:rPr lang="zh-TW" altLang="en-US" sz="3200" b="1" dirty="0" smtClean="0">
                <a:solidFill>
                  <a:srgbClr val="C00000"/>
                </a:solidFill>
              </a:rPr>
              <a:t>防盜警示系統</a:t>
            </a:r>
            <a:endParaRPr lang="zh-TW" altLang="en-US" sz="3200" b="1" dirty="0">
              <a:solidFill>
                <a:srgbClr val="C00000"/>
              </a:solidFill>
            </a:endParaRPr>
          </a:p>
        </p:txBody>
      </p:sp>
      <p:sp>
        <p:nvSpPr>
          <p:cNvPr id="5" name="文字版面配置區 4"/>
          <p:cNvSpPr>
            <a:spLocks noGrp="1"/>
          </p:cNvSpPr>
          <p:nvPr>
            <p:ph type="body" idx="1"/>
          </p:nvPr>
        </p:nvSpPr>
        <p:spPr/>
        <p:txBody>
          <a:bodyPr/>
          <a:lstStyle/>
          <a:p>
            <a:r>
              <a:rPr lang="en-US" altLang="zh-TW" dirty="0" smtClean="0"/>
              <a:t>Design </a:t>
            </a:r>
            <a:r>
              <a:rPr lang="en-US" altLang="zh-TW" dirty="0" smtClean="0"/>
              <a:t>by</a:t>
            </a:r>
          </a:p>
          <a:p>
            <a:r>
              <a:rPr lang="zh-TW" altLang="en-US" dirty="0" smtClean="0">
                <a:solidFill>
                  <a:schemeClr val="tx1"/>
                </a:solidFill>
              </a:rPr>
              <a:t>劉佳妮 </a:t>
            </a:r>
            <a:r>
              <a:rPr lang="en-US" altLang="zh-TW" dirty="0" smtClean="0">
                <a:solidFill>
                  <a:schemeClr val="tx1"/>
                </a:solidFill>
              </a:rPr>
              <a:t>2016</a:t>
            </a:r>
            <a:endParaRPr lang="en-US" altLang="zh-TW" dirty="0" smtClean="0">
              <a:solidFill>
                <a:schemeClr val="tx1"/>
              </a:solidFill>
            </a:endParaRPr>
          </a:p>
        </p:txBody>
      </p:sp>
    </p:spTree>
    <p:extLst>
      <p:ext uri="{BB962C8B-B14F-4D97-AF65-F5344CB8AC3E}">
        <p14:creationId xmlns:p14="http://schemas.microsoft.com/office/powerpoint/2010/main" val="9594602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l">
              <a:lnSpc>
                <a:spcPct val="100000"/>
              </a:lnSpc>
            </a:pPr>
            <a:r>
              <a:rPr lang="zh-TW" altLang="en-US" sz="4400" b="1" dirty="0" smtClean="0"/>
              <a:t>專題名稱</a:t>
            </a:r>
            <a:r>
              <a:rPr lang="en-US" altLang="zh-TW" sz="4400" b="1" dirty="0" smtClean="0"/>
              <a:t/>
            </a:r>
            <a:br>
              <a:rPr lang="en-US" altLang="zh-TW" sz="4400" b="1" dirty="0" smtClean="0"/>
            </a:br>
            <a:r>
              <a:rPr lang="zh-TW" altLang="zh-TW" sz="3200" b="1" dirty="0" smtClean="0">
                <a:solidFill>
                  <a:srgbClr val="FF3399"/>
                </a:solidFill>
              </a:rPr>
              <a:t>動手</a:t>
            </a:r>
            <a:r>
              <a:rPr lang="zh-TW" altLang="zh-TW" sz="3200" b="1" dirty="0">
                <a:solidFill>
                  <a:srgbClr val="FF3399"/>
                </a:solidFill>
              </a:rPr>
              <a:t>玩音樂《我的音樂盒</a:t>
            </a:r>
            <a:r>
              <a:rPr lang="zh-TW" altLang="zh-TW" sz="3200" b="1" dirty="0" smtClean="0">
                <a:solidFill>
                  <a:srgbClr val="FF3399"/>
                </a:solidFill>
              </a:rPr>
              <a:t>》</a:t>
            </a:r>
            <a:endParaRPr lang="zh-TW" altLang="en-US" sz="4000" b="1" dirty="0">
              <a:solidFill>
                <a:srgbClr val="FF3399"/>
              </a:solidFill>
            </a:endParaRPr>
          </a:p>
        </p:txBody>
      </p:sp>
      <p:sp>
        <p:nvSpPr>
          <p:cNvPr id="5" name="文字版面配置區 4"/>
          <p:cNvSpPr>
            <a:spLocks noGrp="1"/>
          </p:cNvSpPr>
          <p:nvPr>
            <p:ph type="body" idx="1"/>
          </p:nvPr>
        </p:nvSpPr>
        <p:spPr/>
        <p:txBody>
          <a:bodyPr/>
          <a:lstStyle/>
          <a:p>
            <a:r>
              <a:rPr lang="en-US" altLang="zh-TW" dirty="0" smtClean="0"/>
              <a:t>Design by</a:t>
            </a:r>
          </a:p>
          <a:p>
            <a:r>
              <a:rPr lang="en-US" altLang="zh-TW" dirty="0" err="1" smtClean="0">
                <a:solidFill>
                  <a:srgbClr val="FF3399"/>
                </a:solidFill>
              </a:rPr>
              <a:t>Yifen</a:t>
            </a:r>
            <a:r>
              <a:rPr lang="en-US" altLang="zh-TW" dirty="0" smtClean="0">
                <a:solidFill>
                  <a:srgbClr val="FF3399"/>
                </a:solidFill>
              </a:rPr>
              <a:t> Chen 2016</a:t>
            </a: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8442" y="4621235"/>
            <a:ext cx="1070422" cy="1070422"/>
          </a:xfrm>
          <a:prstGeom prst="rect">
            <a:avLst/>
          </a:prstGeom>
        </p:spPr>
      </p:pic>
    </p:spTree>
    <p:extLst>
      <p:ext uri="{BB962C8B-B14F-4D97-AF65-F5344CB8AC3E}">
        <p14:creationId xmlns:p14="http://schemas.microsoft.com/office/powerpoint/2010/main" val="3500496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專題簡介</a:t>
            </a:r>
            <a:endParaRPr lang="zh-TW" altLang="en-US" b="1" dirty="0"/>
          </a:p>
        </p:txBody>
      </p:sp>
      <p:sp>
        <p:nvSpPr>
          <p:cNvPr id="3" name="內容版面配置區 2"/>
          <p:cNvSpPr>
            <a:spLocks noGrp="1"/>
          </p:cNvSpPr>
          <p:nvPr>
            <p:ph idx="1"/>
          </p:nvPr>
        </p:nvSpPr>
        <p:spPr/>
        <p:txBody>
          <a:bodyPr>
            <a:normAutofit/>
          </a:bodyPr>
          <a:lstStyle/>
          <a:p>
            <a:pPr>
              <a:lnSpc>
                <a:spcPct val="100000"/>
              </a:lnSpc>
            </a:pPr>
            <a:r>
              <a:rPr lang="zh-TW" altLang="en-US" dirty="0" smtClean="0">
                <a:solidFill>
                  <a:srgbClr val="00B0F0"/>
                </a:solidFill>
              </a:rPr>
              <a:t>       本專題引導學生思考如何利用物聯網絡的概念，來解決生活中遇到的問題。透過</a:t>
            </a:r>
            <a:r>
              <a:rPr lang="en-US" altLang="zh-TW" dirty="0" err="1" smtClean="0">
                <a:solidFill>
                  <a:srgbClr val="00B0F0"/>
                </a:solidFill>
              </a:rPr>
              <a:t>arduino</a:t>
            </a:r>
            <a:r>
              <a:rPr lang="zh-TW" altLang="en-US" dirty="0" smtClean="0">
                <a:solidFill>
                  <a:srgbClr val="00B0F0"/>
                </a:solidFill>
              </a:rPr>
              <a:t>板與感測器，讓學生設計一組教室內的防盜系統，使學生在上室外課時，可以防止非班上的同學進入教室內。</a:t>
            </a:r>
            <a:endParaRPr lang="en-US" altLang="zh-TW" dirty="0" smtClean="0">
              <a:solidFill>
                <a:srgbClr val="00B0F0"/>
              </a:solidFill>
            </a:endParaRPr>
          </a:p>
          <a:p>
            <a:pPr>
              <a:lnSpc>
                <a:spcPct val="100000"/>
              </a:lnSpc>
            </a:pPr>
            <a:r>
              <a:rPr lang="en-US" altLang="zh-TW" dirty="0">
                <a:solidFill>
                  <a:srgbClr val="00B0F0"/>
                </a:solidFill>
              </a:rPr>
              <a:t> </a:t>
            </a:r>
            <a:r>
              <a:rPr lang="en-US" altLang="zh-TW" dirty="0" smtClean="0">
                <a:solidFill>
                  <a:srgbClr val="00B0F0"/>
                </a:solidFill>
              </a:rPr>
              <a:t>      </a:t>
            </a:r>
            <a:r>
              <a:rPr lang="zh-TW" altLang="en-US" dirty="0" smtClean="0">
                <a:solidFill>
                  <a:srgbClr val="00B0F0"/>
                </a:solidFill>
              </a:rPr>
              <a:t>鼓勵學生透過問題的解析，創造一個班上特有的防盜系統。專題重點為迴圈結構與流程控制的學習概念，</a:t>
            </a:r>
            <a:r>
              <a:rPr lang="zh-TW" altLang="en-US" dirty="0">
                <a:solidFill>
                  <a:srgbClr val="00B0F0"/>
                </a:solidFill>
              </a:rPr>
              <a:t>讓學生體驗分解問題、樣式辨識、模型化與抽象化等運算思維歷程，學習處理複雜任務。</a:t>
            </a:r>
          </a:p>
          <a:p>
            <a:pPr>
              <a:lnSpc>
                <a:spcPct val="100000"/>
              </a:lnSpc>
            </a:pPr>
            <a:endParaRPr lang="en-US" altLang="zh-TW" dirty="0">
              <a:solidFill>
                <a:srgbClr val="00B0F0"/>
              </a:solidFill>
            </a:endParaRPr>
          </a:p>
        </p:txBody>
      </p:sp>
    </p:spTree>
    <p:extLst>
      <p:ext uri="{BB962C8B-B14F-4D97-AF65-F5344CB8AC3E}">
        <p14:creationId xmlns:p14="http://schemas.microsoft.com/office/powerpoint/2010/main" val="90717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專題簡介</a:t>
            </a:r>
            <a:endParaRPr lang="zh-TW" altLang="en-US" b="1" dirty="0"/>
          </a:p>
        </p:txBody>
      </p:sp>
      <p:sp>
        <p:nvSpPr>
          <p:cNvPr id="3" name="內容版面配置區 2"/>
          <p:cNvSpPr>
            <a:spLocks noGrp="1"/>
          </p:cNvSpPr>
          <p:nvPr>
            <p:ph idx="1"/>
          </p:nvPr>
        </p:nvSpPr>
        <p:spPr/>
        <p:txBody>
          <a:bodyPr/>
          <a:lstStyle/>
          <a:p>
            <a:pPr>
              <a:lnSpc>
                <a:spcPct val="150000"/>
              </a:lnSpc>
            </a:pPr>
            <a:r>
              <a:rPr lang="zh-TW" altLang="zh-TW" dirty="0">
                <a:solidFill>
                  <a:srgbClr val="FF3399"/>
                </a:solidFill>
              </a:rPr>
              <a:t>本專題引導學生思考電腦自動化演奏音樂的創作過程，透過對樂曲中樂句結構的分析，了解模組化程式設計與程式流程的概念。鼓勵學生自行創作音樂，設計屬於自己的音樂盒。專題重點為迴圈結構與與模組化程式的學習。活動中透過重複樂句的辨識與樂曲建構，讓學生體驗分解問題、樣式辨識、模型化與抽象化等運算思維歷程，學習處理複雜任務。</a:t>
            </a:r>
            <a:endParaRPr lang="zh-TW" altLang="en-US" dirty="0">
              <a:solidFill>
                <a:srgbClr val="FF3399"/>
              </a:solidFill>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2690" y="384048"/>
            <a:ext cx="1070422" cy="1070422"/>
          </a:xfrm>
          <a:prstGeom prst="rect">
            <a:avLst/>
          </a:prstGeom>
        </p:spPr>
      </p:pic>
    </p:spTree>
    <p:extLst>
      <p:ext uri="{BB962C8B-B14F-4D97-AF65-F5344CB8AC3E}">
        <p14:creationId xmlns:p14="http://schemas.microsoft.com/office/powerpoint/2010/main" val="817543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重要概念</a:t>
            </a:r>
            <a:r>
              <a:rPr lang="en-US" altLang="zh-TW" b="1" dirty="0" smtClean="0"/>
              <a:t>(Big idea)</a:t>
            </a:r>
            <a:endParaRPr lang="zh-TW" altLang="en-US" b="1" dirty="0"/>
          </a:p>
        </p:txBody>
      </p:sp>
      <p:sp>
        <p:nvSpPr>
          <p:cNvPr id="3" name="內容版面配置區 2"/>
          <p:cNvSpPr>
            <a:spLocks noGrp="1"/>
          </p:cNvSpPr>
          <p:nvPr>
            <p:ph idx="1"/>
          </p:nvPr>
        </p:nvSpPr>
        <p:spPr/>
        <p:txBody>
          <a:bodyPr/>
          <a:lstStyle/>
          <a:p>
            <a:r>
              <a:rPr lang="zh-TW" altLang="en-US" dirty="0" smtClean="0">
                <a:solidFill>
                  <a:schemeClr val="accent1"/>
                </a:solidFill>
              </a:rPr>
              <a:t>流程</a:t>
            </a:r>
            <a:r>
              <a:rPr lang="zh-TW" altLang="en-US" dirty="0">
                <a:solidFill>
                  <a:schemeClr val="accent1"/>
                </a:solidFill>
              </a:rPr>
              <a:t>控制</a:t>
            </a:r>
            <a:endParaRPr lang="en-US" altLang="zh-TW" dirty="0">
              <a:solidFill>
                <a:schemeClr val="accent1"/>
              </a:solidFill>
            </a:endParaRPr>
          </a:p>
          <a:p>
            <a:r>
              <a:rPr lang="zh-TW" altLang="zh-TW" dirty="0">
                <a:solidFill>
                  <a:schemeClr val="accent1"/>
                </a:solidFill>
              </a:rPr>
              <a:t>迴圈結構</a:t>
            </a:r>
            <a:endParaRPr lang="en-US" altLang="zh-TW" dirty="0">
              <a:solidFill>
                <a:schemeClr val="accent1"/>
              </a:solidFill>
            </a:endParaRPr>
          </a:p>
          <a:p>
            <a:endParaRPr lang="en-US" altLang="zh-TW" dirty="0">
              <a:solidFill>
                <a:schemeClr val="accent1"/>
              </a:solidFill>
            </a:endParaRPr>
          </a:p>
          <a:p>
            <a:pPr>
              <a:lnSpc>
                <a:spcPct val="100000"/>
              </a:lnSpc>
            </a:pPr>
            <a:endParaRPr lang="zh-TW" altLang="en-US" dirty="0">
              <a:solidFill>
                <a:srgbClr val="00B0F0"/>
              </a:solidFill>
            </a:endParaRPr>
          </a:p>
        </p:txBody>
      </p:sp>
    </p:spTree>
    <p:extLst>
      <p:ext uri="{BB962C8B-B14F-4D97-AF65-F5344CB8AC3E}">
        <p14:creationId xmlns:p14="http://schemas.microsoft.com/office/powerpoint/2010/main" val="3462143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重要概念</a:t>
            </a:r>
            <a:r>
              <a:rPr lang="en-US" altLang="zh-TW" b="1" dirty="0" smtClean="0"/>
              <a:t>(Big idea)</a:t>
            </a:r>
            <a:endParaRPr lang="zh-TW" altLang="en-US" b="1" dirty="0"/>
          </a:p>
        </p:txBody>
      </p:sp>
      <p:sp>
        <p:nvSpPr>
          <p:cNvPr id="3" name="內容版面配置區 2"/>
          <p:cNvSpPr>
            <a:spLocks noGrp="1"/>
          </p:cNvSpPr>
          <p:nvPr>
            <p:ph idx="1"/>
          </p:nvPr>
        </p:nvSpPr>
        <p:spPr/>
        <p:txBody>
          <a:bodyPr/>
          <a:lstStyle/>
          <a:p>
            <a:r>
              <a:rPr lang="zh-TW" altLang="en-US" dirty="0">
                <a:solidFill>
                  <a:srgbClr val="FF3399"/>
                </a:solidFill>
              </a:rPr>
              <a:t>資料表示</a:t>
            </a:r>
            <a:r>
              <a:rPr lang="zh-TW" altLang="en-US" dirty="0" smtClean="0">
                <a:solidFill>
                  <a:srgbClr val="FF3399"/>
                </a:solidFill>
              </a:rPr>
              <a:t>法</a:t>
            </a:r>
            <a:endParaRPr lang="en-US" altLang="zh-TW" dirty="0" smtClean="0">
              <a:solidFill>
                <a:srgbClr val="FF3399"/>
              </a:solidFill>
            </a:endParaRPr>
          </a:p>
          <a:p>
            <a:r>
              <a:rPr lang="zh-TW" altLang="en-US" dirty="0">
                <a:solidFill>
                  <a:srgbClr val="FF3399"/>
                </a:solidFill>
              </a:rPr>
              <a:t>流程控制</a:t>
            </a:r>
            <a:endParaRPr lang="en-US" altLang="zh-TW" dirty="0">
              <a:solidFill>
                <a:srgbClr val="FF3399"/>
              </a:solidFill>
            </a:endParaRPr>
          </a:p>
          <a:p>
            <a:r>
              <a:rPr lang="zh-TW" altLang="zh-TW" dirty="0" smtClean="0">
                <a:solidFill>
                  <a:srgbClr val="FF3399"/>
                </a:solidFill>
              </a:rPr>
              <a:t>迴</a:t>
            </a:r>
            <a:r>
              <a:rPr lang="zh-TW" altLang="zh-TW" dirty="0">
                <a:solidFill>
                  <a:srgbClr val="FF3399"/>
                </a:solidFill>
              </a:rPr>
              <a:t>圈</a:t>
            </a:r>
            <a:r>
              <a:rPr lang="zh-TW" altLang="zh-TW" dirty="0" smtClean="0">
                <a:solidFill>
                  <a:srgbClr val="FF3399"/>
                </a:solidFill>
              </a:rPr>
              <a:t>結構</a:t>
            </a:r>
            <a:endParaRPr lang="en-US" altLang="zh-TW" dirty="0" smtClean="0">
              <a:solidFill>
                <a:srgbClr val="FF3399"/>
              </a:solidFill>
            </a:endParaRPr>
          </a:p>
          <a:p>
            <a:r>
              <a:rPr lang="zh-TW" altLang="zh-TW" dirty="0" smtClean="0">
                <a:solidFill>
                  <a:srgbClr val="FF3399"/>
                </a:solidFill>
              </a:rPr>
              <a:t>模組化</a:t>
            </a:r>
            <a:r>
              <a:rPr lang="zh-TW" altLang="zh-TW" dirty="0">
                <a:solidFill>
                  <a:srgbClr val="FF3399"/>
                </a:solidFill>
              </a:rPr>
              <a:t>程式</a:t>
            </a:r>
            <a:r>
              <a:rPr lang="zh-TW" altLang="en-US" dirty="0">
                <a:solidFill>
                  <a:srgbClr val="FF3399"/>
                </a:solidFill>
              </a:rPr>
              <a:t>設計</a:t>
            </a:r>
            <a:r>
              <a:rPr lang="en-US" altLang="zh-TW" dirty="0">
                <a:solidFill>
                  <a:srgbClr val="FF3399"/>
                </a:solidFill>
              </a:rPr>
              <a:t>(</a:t>
            </a:r>
            <a:r>
              <a:rPr lang="zh-TW" altLang="en-US" dirty="0">
                <a:solidFill>
                  <a:srgbClr val="FF3399"/>
                </a:solidFill>
              </a:rPr>
              <a:t>函式</a:t>
            </a:r>
            <a:r>
              <a:rPr lang="en-US" altLang="zh-TW" dirty="0">
                <a:solidFill>
                  <a:srgbClr val="FF3399"/>
                </a:solidFill>
              </a:rPr>
              <a:t>)</a:t>
            </a:r>
          </a:p>
          <a:p>
            <a:r>
              <a:rPr lang="zh-TW" altLang="en-US" dirty="0" smtClean="0">
                <a:solidFill>
                  <a:srgbClr val="FF3399"/>
                </a:solidFill>
              </a:rPr>
              <a:t>演算法實作</a:t>
            </a:r>
            <a:endParaRPr lang="en-US" altLang="zh-TW" dirty="0" smtClean="0">
              <a:solidFill>
                <a:srgbClr val="FF3399"/>
              </a:solidFill>
            </a:endParaRPr>
          </a:p>
          <a:p>
            <a:endParaRPr lang="en-US" altLang="zh-TW" dirty="0">
              <a:solidFill>
                <a:srgbClr val="FF3399"/>
              </a:solidFill>
            </a:endParaRPr>
          </a:p>
          <a:p>
            <a:pPr marL="0" indent="0">
              <a:buNone/>
            </a:pPr>
            <a:endParaRPr lang="zh-TW" altLang="zh-TW" dirty="0">
              <a:solidFill>
                <a:srgbClr val="FF3399"/>
              </a:solidFill>
            </a:endParaRPr>
          </a:p>
          <a:p>
            <a:endParaRPr lang="zh-TW" altLang="zh-TW" dirty="0">
              <a:solidFill>
                <a:srgbClr val="FF3399"/>
              </a:solidFill>
            </a:endParaRPr>
          </a:p>
          <a:p>
            <a:endParaRPr lang="en-US" altLang="zh-TW" dirty="0" smtClean="0">
              <a:solidFill>
                <a:srgbClr val="FF3399"/>
              </a:solidFill>
            </a:endParaRPr>
          </a:p>
          <a:p>
            <a:endParaRPr lang="en-US" altLang="zh-TW" dirty="0">
              <a:solidFill>
                <a:srgbClr val="FF3399"/>
              </a:solidFill>
            </a:endParaRPr>
          </a:p>
          <a:p>
            <a:endParaRPr lang="en-US" altLang="zh-TW" dirty="0" smtClean="0">
              <a:solidFill>
                <a:srgbClr val="FF3399"/>
              </a:solidFill>
            </a:endParaRPr>
          </a:p>
          <a:p>
            <a:endParaRPr lang="en-US" altLang="zh-TW" dirty="0" smtClean="0"/>
          </a:p>
          <a:p>
            <a:endParaRPr lang="zh-TW" altLang="en-US" dirty="0">
              <a:solidFill>
                <a:srgbClr val="FF3399"/>
              </a:solidFill>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5586" y="585216"/>
            <a:ext cx="1070422" cy="1070422"/>
          </a:xfrm>
          <a:prstGeom prst="rect">
            <a:avLst/>
          </a:prstGeom>
        </p:spPr>
      </p:pic>
    </p:spTree>
    <p:extLst>
      <p:ext uri="{BB962C8B-B14F-4D97-AF65-F5344CB8AC3E}">
        <p14:creationId xmlns:p14="http://schemas.microsoft.com/office/powerpoint/2010/main" val="847369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主要問題 </a:t>
            </a:r>
            <a:r>
              <a:rPr lang="en-US" altLang="zh-TW" b="1" dirty="0"/>
              <a:t>(Essential questions</a:t>
            </a:r>
            <a:r>
              <a:rPr lang="en-US" altLang="zh-TW" b="1" dirty="0" smtClean="0"/>
              <a:t>)</a:t>
            </a:r>
            <a:endParaRPr lang="zh-TW" altLang="en-US" b="1" dirty="0"/>
          </a:p>
        </p:txBody>
      </p:sp>
      <p:sp>
        <p:nvSpPr>
          <p:cNvPr id="3" name="內容版面配置區 2"/>
          <p:cNvSpPr>
            <a:spLocks noGrp="1"/>
          </p:cNvSpPr>
          <p:nvPr>
            <p:ph idx="1"/>
          </p:nvPr>
        </p:nvSpPr>
        <p:spPr/>
        <p:txBody>
          <a:bodyPr/>
          <a:lstStyle/>
          <a:p>
            <a:pPr>
              <a:lnSpc>
                <a:spcPct val="100000"/>
              </a:lnSpc>
            </a:pPr>
            <a:r>
              <a:rPr lang="zh-TW" altLang="en-US" dirty="0">
                <a:solidFill>
                  <a:srgbClr val="00B0F0"/>
                </a:solidFill>
              </a:rPr>
              <a:t>學生能分解問題並從規律性中尋找規則</a:t>
            </a:r>
          </a:p>
          <a:p>
            <a:pPr>
              <a:lnSpc>
                <a:spcPct val="100000"/>
              </a:lnSpc>
            </a:pPr>
            <a:r>
              <a:rPr lang="zh-TW" altLang="en-US" dirty="0">
                <a:solidFill>
                  <a:srgbClr val="00B0F0"/>
                </a:solidFill>
              </a:rPr>
              <a:t>學生能</a:t>
            </a:r>
            <a:r>
              <a:rPr lang="zh-TW" altLang="en-US" dirty="0" smtClean="0">
                <a:solidFill>
                  <a:srgbClr val="00B0F0"/>
                </a:solidFill>
              </a:rPr>
              <a:t>以感測器接收的數值轉換成有用資訊</a:t>
            </a:r>
            <a:endParaRPr lang="zh-TW" altLang="en-US" dirty="0">
              <a:solidFill>
                <a:srgbClr val="00B0F0"/>
              </a:solidFill>
            </a:endParaRPr>
          </a:p>
          <a:p>
            <a:pPr>
              <a:lnSpc>
                <a:spcPct val="100000"/>
              </a:lnSpc>
            </a:pPr>
            <a:r>
              <a:rPr lang="zh-TW" altLang="en-US" dirty="0" smtClean="0">
                <a:solidFill>
                  <a:srgbClr val="00B0F0"/>
                </a:solidFill>
              </a:rPr>
              <a:t>學生</a:t>
            </a:r>
            <a:r>
              <a:rPr lang="zh-TW" altLang="en-US" dirty="0">
                <a:solidFill>
                  <a:srgbClr val="00B0F0"/>
                </a:solidFill>
              </a:rPr>
              <a:t>能運用迴圈結構</a:t>
            </a:r>
            <a:r>
              <a:rPr lang="zh-TW" altLang="en-US" dirty="0" smtClean="0">
                <a:solidFill>
                  <a:srgbClr val="00B0F0"/>
                </a:solidFill>
              </a:rPr>
              <a:t>與流程判斷程式設計完成教室內防盜系統</a:t>
            </a:r>
            <a:endParaRPr lang="zh-TW" altLang="en-US" dirty="0">
              <a:solidFill>
                <a:srgbClr val="00B0F0"/>
              </a:solidFill>
            </a:endParaRPr>
          </a:p>
          <a:p>
            <a:pPr>
              <a:lnSpc>
                <a:spcPct val="100000"/>
              </a:lnSpc>
            </a:pPr>
            <a:endParaRPr lang="zh-TW" altLang="en-US" dirty="0">
              <a:solidFill>
                <a:srgbClr val="00B0F0"/>
              </a:solidFill>
            </a:endParaRPr>
          </a:p>
        </p:txBody>
      </p:sp>
    </p:spTree>
    <p:extLst>
      <p:ext uri="{BB962C8B-B14F-4D97-AF65-F5344CB8AC3E}">
        <p14:creationId xmlns:p14="http://schemas.microsoft.com/office/powerpoint/2010/main" val="2547787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主要問題 </a:t>
            </a:r>
            <a:r>
              <a:rPr lang="en-US" altLang="zh-TW" b="1" dirty="0"/>
              <a:t>(Essential questions</a:t>
            </a:r>
            <a:r>
              <a:rPr lang="en-US" altLang="zh-TW" b="1" dirty="0" smtClean="0"/>
              <a:t>)</a:t>
            </a:r>
            <a:endParaRPr lang="zh-TW" altLang="en-US" b="1" dirty="0"/>
          </a:p>
        </p:txBody>
      </p:sp>
      <p:sp>
        <p:nvSpPr>
          <p:cNvPr id="3" name="內容版面配置區 2"/>
          <p:cNvSpPr>
            <a:spLocks noGrp="1"/>
          </p:cNvSpPr>
          <p:nvPr>
            <p:ph idx="1"/>
          </p:nvPr>
        </p:nvSpPr>
        <p:spPr/>
        <p:txBody>
          <a:bodyPr/>
          <a:lstStyle/>
          <a:p>
            <a:r>
              <a:rPr lang="zh-TW" altLang="zh-TW" dirty="0">
                <a:solidFill>
                  <a:srgbClr val="FF3399"/>
                </a:solidFill>
              </a:rPr>
              <a:t>學生能分解問題並從規律性中尋找規則</a:t>
            </a:r>
          </a:p>
          <a:p>
            <a:r>
              <a:rPr lang="zh-TW" altLang="zh-TW" dirty="0">
                <a:solidFill>
                  <a:srgbClr val="FF3399"/>
                </a:solidFill>
              </a:rPr>
              <a:t>學生能以數值模型記錄音符資料</a:t>
            </a:r>
          </a:p>
          <a:p>
            <a:r>
              <a:rPr lang="zh-TW" altLang="zh-TW" dirty="0">
                <a:solidFill>
                  <a:srgbClr val="FF3399"/>
                </a:solidFill>
              </a:rPr>
              <a:t>學生能運用函式進行樂句的定義</a:t>
            </a:r>
          </a:p>
          <a:p>
            <a:r>
              <a:rPr lang="zh-TW" altLang="zh-TW" dirty="0">
                <a:solidFill>
                  <a:srgbClr val="FF3399"/>
                </a:solidFill>
              </a:rPr>
              <a:t>學生能運用迴圈結構與模組化程式設計完成自動化樂曲演奏</a:t>
            </a: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3778" y="579783"/>
            <a:ext cx="1070422" cy="1070422"/>
          </a:xfrm>
          <a:prstGeom prst="rect">
            <a:avLst/>
          </a:prstGeom>
        </p:spPr>
      </p:pic>
    </p:spTree>
    <p:extLst>
      <p:ext uri="{BB962C8B-B14F-4D97-AF65-F5344CB8AC3E}">
        <p14:creationId xmlns:p14="http://schemas.microsoft.com/office/powerpoint/2010/main" val="17249648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總體學習目標</a:t>
            </a:r>
            <a:endParaRPr lang="zh-TW" altLang="en-US" b="1" dirty="0"/>
          </a:p>
        </p:txBody>
      </p:sp>
      <p:sp>
        <p:nvSpPr>
          <p:cNvPr id="3" name="內容版面配置區 2"/>
          <p:cNvSpPr>
            <a:spLocks noGrp="1"/>
          </p:cNvSpPr>
          <p:nvPr>
            <p:ph idx="1"/>
          </p:nvPr>
        </p:nvSpPr>
        <p:spPr/>
        <p:txBody>
          <a:bodyPr>
            <a:normAutofit lnSpcReduction="10000"/>
          </a:bodyPr>
          <a:lstStyle/>
          <a:p>
            <a:pPr>
              <a:lnSpc>
                <a:spcPct val="100000"/>
              </a:lnSpc>
            </a:pPr>
            <a:r>
              <a:rPr lang="zh-TW" altLang="en-US" sz="2800" dirty="0">
                <a:solidFill>
                  <a:srgbClr val="00B0F0"/>
                </a:solidFill>
              </a:rPr>
              <a:t>學生能</a:t>
            </a:r>
            <a:r>
              <a:rPr lang="zh-TW" altLang="en-US" sz="2800" dirty="0" smtClean="0">
                <a:solidFill>
                  <a:srgbClr val="00B0F0"/>
                </a:solidFill>
              </a:rPr>
              <a:t>經由感測器數值接收，體驗</a:t>
            </a:r>
            <a:r>
              <a:rPr lang="zh-TW" altLang="en-US" sz="2800" dirty="0">
                <a:solidFill>
                  <a:srgbClr val="00B0F0"/>
                </a:solidFill>
              </a:rPr>
              <a:t>精確掌握科技符號與運算思維表達。</a:t>
            </a:r>
          </a:p>
          <a:p>
            <a:pPr>
              <a:lnSpc>
                <a:spcPct val="100000"/>
              </a:lnSpc>
            </a:pPr>
            <a:r>
              <a:rPr lang="zh-TW" altLang="en-US" sz="2800" dirty="0">
                <a:solidFill>
                  <a:srgbClr val="00B0F0"/>
                </a:solidFill>
              </a:rPr>
              <a:t>學生能</a:t>
            </a:r>
            <a:r>
              <a:rPr lang="zh-TW" altLang="en-US" sz="2800" dirty="0" smtClean="0">
                <a:solidFill>
                  <a:srgbClr val="00B0F0"/>
                </a:solidFill>
              </a:rPr>
              <a:t>透過問題拆</a:t>
            </a:r>
            <a:r>
              <a:rPr lang="zh-TW" altLang="en-US" sz="2800" dirty="0">
                <a:solidFill>
                  <a:srgbClr val="00B0F0"/>
                </a:solidFill>
              </a:rPr>
              <a:t>解、尋找規則、與抽象化等運算思維進行系統性思考，並發展有效解題方法。</a:t>
            </a:r>
          </a:p>
          <a:p>
            <a:pPr>
              <a:lnSpc>
                <a:spcPct val="100000"/>
              </a:lnSpc>
            </a:pPr>
            <a:r>
              <a:rPr lang="zh-TW" altLang="en-US" sz="2800" dirty="0">
                <a:solidFill>
                  <a:srgbClr val="00B0F0"/>
                </a:solidFill>
              </a:rPr>
              <a:t>學生能透過程序性規畫與程式編寫整合運算思維與資訊科技解決問題的能力。</a:t>
            </a:r>
          </a:p>
          <a:p>
            <a:pPr>
              <a:lnSpc>
                <a:spcPct val="100000"/>
              </a:lnSpc>
            </a:pPr>
            <a:r>
              <a:rPr lang="zh-TW" altLang="en-US" sz="2800" dirty="0" smtClean="0">
                <a:solidFill>
                  <a:srgbClr val="00B0F0"/>
                </a:solidFill>
              </a:rPr>
              <a:t>學生能透過討論並將開發之系統公開展示並應用於現場，充分</a:t>
            </a:r>
            <a:r>
              <a:rPr lang="zh-TW" altLang="en-US" sz="2800" dirty="0">
                <a:solidFill>
                  <a:srgbClr val="00B0F0"/>
                </a:solidFill>
              </a:rPr>
              <a:t>利用資訊科技與他人合作並進行創作。</a:t>
            </a:r>
          </a:p>
          <a:p>
            <a:pPr>
              <a:lnSpc>
                <a:spcPct val="100000"/>
              </a:lnSpc>
            </a:pPr>
            <a:endParaRPr lang="zh-TW" altLang="en-US" sz="2800" dirty="0">
              <a:solidFill>
                <a:srgbClr val="00B0F0"/>
              </a:solidFill>
            </a:endParaRPr>
          </a:p>
        </p:txBody>
      </p:sp>
    </p:spTree>
    <p:extLst>
      <p:ext uri="{BB962C8B-B14F-4D97-AF65-F5344CB8AC3E}">
        <p14:creationId xmlns:p14="http://schemas.microsoft.com/office/powerpoint/2010/main" val="3265773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總體學習目標</a:t>
            </a:r>
            <a:endParaRPr lang="zh-TW" altLang="en-US" b="1" dirty="0"/>
          </a:p>
        </p:txBody>
      </p:sp>
      <p:sp>
        <p:nvSpPr>
          <p:cNvPr id="3" name="內容版面配置區 2"/>
          <p:cNvSpPr>
            <a:spLocks noGrp="1"/>
          </p:cNvSpPr>
          <p:nvPr>
            <p:ph idx="1"/>
          </p:nvPr>
        </p:nvSpPr>
        <p:spPr>
          <a:xfrm>
            <a:off x="956751" y="2199373"/>
            <a:ext cx="9720073" cy="4023360"/>
          </a:xfrm>
        </p:spPr>
        <p:txBody>
          <a:bodyPr>
            <a:normAutofit/>
          </a:bodyPr>
          <a:lstStyle/>
          <a:p>
            <a:pPr lvl="1">
              <a:lnSpc>
                <a:spcPct val="100000"/>
              </a:lnSpc>
            </a:pPr>
            <a:r>
              <a:rPr lang="zh-TW" altLang="zh-TW" sz="2400" dirty="0">
                <a:solidFill>
                  <a:srgbClr val="FF3399"/>
                </a:solidFill>
              </a:rPr>
              <a:t>學生能</a:t>
            </a:r>
            <a:r>
              <a:rPr lang="zh-TW" altLang="zh-TW" sz="2400" u="sng" dirty="0">
                <a:solidFill>
                  <a:srgbClr val="FF3399"/>
                </a:solidFill>
              </a:rPr>
              <a:t>經由</a:t>
            </a:r>
            <a:r>
              <a:rPr lang="zh-TW" altLang="zh-TW" sz="2400" dirty="0">
                <a:solidFill>
                  <a:srgbClr val="FF3399"/>
                </a:solidFill>
              </a:rPr>
              <a:t>音符數值化的體驗</a:t>
            </a:r>
            <a:r>
              <a:rPr lang="zh-TW" altLang="zh-TW" sz="2400" u="sng" dirty="0">
                <a:solidFill>
                  <a:srgbClr val="FF3399"/>
                </a:solidFill>
              </a:rPr>
              <a:t>精確掌握</a:t>
            </a:r>
            <a:r>
              <a:rPr lang="zh-TW" altLang="zh-TW" sz="2400" dirty="0">
                <a:solidFill>
                  <a:srgbClr val="FF3399"/>
                </a:solidFill>
              </a:rPr>
              <a:t>科技符號與運算思維表達。</a:t>
            </a:r>
          </a:p>
          <a:p>
            <a:pPr lvl="1">
              <a:lnSpc>
                <a:spcPct val="100000"/>
              </a:lnSpc>
            </a:pPr>
            <a:r>
              <a:rPr lang="zh-TW" altLang="zh-TW" sz="2400" dirty="0">
                <a:solidFill>
                  <a:srgbClr val="FF3399"/>
                </a:solidFill>
              </a:rPr>
              <a:t>學生能</a:t>
            </a:r>
            <a:r>
              <a:rPr lang="zh-TW" altLang="zh-TW" sz="2400" u="sng" dirty="0">
                <a:solidFill>
                  <a:srgbClr val="FF3399"/>
                </a:solidFill>
              </a:rPr>
              <a:t>透過</a:t>
            </a:r>
            <a:r>
              <a:rPr lang="zh-TW" altLang="zh-TW" sz="2400" dirty="0">
                <a:solidFill>
                  <a:srgbClr val="FF3399"/>
                </a:solidFill>
              </a:rPr>
              <a:t>樂句拆解、尋找規則、與抽象化等運算思維</a:t>
            </a:r>
            <a:r>
              <a:rPr lang="zh-TW" altLang="zh-TW" sz="2400" u="sng" dirty="0">
                <a:solidFill>
                  <a:srgbClr val="FF3399"/>
                </a:solidFill>
              </a:rPr>
              <a:t>進行</a:t>
            </a:r>
            <a:r>
              <a:rPr lang="zh-TW" altLang="zh-TW" sz="2400" dirty="0">
                <a:solidFill>
                  <a:srgbClr val="FF3399"/>
                </a:solidFill>
              </a:rPr>
              <a:t>系統性思考，並發展有效解題方法。</a:t>
            </a:r>
          </a:p>
          <a:p>
            <a:pPr lvl="1">
              <a:lnSpc>
                <a:spcPct val="100000"/>
              </a:lnSpc>
            </a:pPr>
            <a:r>
              <a:rPr lang="zh-TW" altLang="zh-TW" sz="2400" dirty="0">
                <a:solidFill>
                  <a:srgbClr val="FF3399"/>
                </a:solidFill>
              </a:rPr>
              <a:t>學生能</a:t>
            </a:r>
            <a:r>
              <a:rPr lang="zh-TW" altLang="zh-TW" sz="2400" u="sng" dirty="0">
                <a:solidFill>
                  <a:srgbClr val="FF3399"/>
                </a:solidFill>
              </a:rPr>
              <a:t>透過</a:t>
            </a:r>
            <a:r>
              <a:rPr lang="zh-TW" altLang="zh-TW" sz="2400" dirty="0">
                <a:solidFill>
                  <a:srgbClr val="FF3399"/>
                </a:solidFill>
              </a:rPr>
              <a:t>程序性規畫與程式編寫</a:t>
            </a:r>
            <a:r>
              <a:rPr lang="zh-TW" altLang="zh-TW" sz="2400" u="sng" dirty="0">
                <a:solidFill>
                  <a:srgbClr val="FF3399"/>
                </a:solidFill>
              </a:rPr>
              <a:t>整合</a:t>
            </a:r>
            <a:r>
              <a:rPr lang="zh-TW" altLang="zh-TW" sz="2400" dirty="0">
                <a:solidFill>
                  <a:srgbClr val="FF3399"/>
                </a:solidFill>
              </a:rPr>
              <a:t>運算思維與資訊科技解決問題的能力。</a:t>
            </a:r>
          </a:p>
          <a:p>
            <a:pPr lvl="1">
              <a:lnSpc>
                <a:spcPct val="100000"/>
              </a:lnSpc>
            </a:pPr>
            <a:r>
              <a:rPr lang="zh-TW" altLang="zh-TW" sz="2400" dirty="0">
                <a:solidFill>
                  <a:srgbClr val="FF3399"/>
                </a:solidFill>
              </a:rPr>
              <a:t>學生能將作品上傳於網路平臺，公開程式原始碼並進行傳播、分享與賞析，充分利用資訊科技與他人合作並進行創作。</a:t>
            </a:r>
          </a:p>
          <a:p>
            <a:pPr>
              <a:lnSpc>
                <a:spcPct val="100000"/>
              </a:lnSpc>
            </a:pPr>
            <a:endParaRPr lang="zh-TW" altLang="en-US" sz="2800" dirty="0">
              <a:solidFill>
                <a:srgbClr val="FF3399"/>
              </a:solidFill>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7845" y="579783"/>
            <a:ext cx="1070422" cy="1070422"/>
          </a:xfrm>
          <a:prstGeom prst="rect">
            <a:avLst/>
          </a:prstGeom>
        </p:spPr>
      </p:pic>
    </p:spTree>
    <p:extLst>
      <p:ext uri="{BB962C8B-B14F-4D97-AF65-F5344CB8AC3E}">
        <p14:creationId xmlns:p14="http://schemas.microsoft.com/office/powerpoint/2010/main" val="4248413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3544" y="3272094"/>
            <a:ext cx="3214071" cy="3214071"/>
          </a:xfrm>
          <a:prstGeom prst="rect">
            <a:avLst/>
          </a:prstGeom>
        </p:spPr>
      </p:pic>
      <p:sp>
        <p:nvSpPr>
          <p:cNvPr id="2" name="標題 1"/>
          <p:cNvSpPr>
            <a:spLocks noGrp="1"/>
          </p:cNvSpPr>
          <p:nvPr>
            <p:ph type="title"/>
          </p:nvPr>
        </p:nvSpPr>
        <p:spPr/>
        <p:txBody>
          <a:bodyPr/>
          <a:lstStyle/>
          <a:p>
            <a:r>
              <a:rPr lang="zh-TW" altLang="en-US" b="1" dirty="0" smtClean="0"/>
              <a:t>運算思維</a:t>
            </a:r>
            <a:endParaRPr lang="zh-TW" altLang="en-US" b="1" dirty="0"/>
          </a:p>
        </p:txBody>
      </p:sp>
      <p:sp>
        <p:nvSpPr>
          <p:cNvPr id="3" name="內容版面配置區 2"/>
          <p:cNvSpPr>
            <a:spLocks noGrp="1"/>
          </p:cNvSpPr>
          <p:nvPr>
            <p:ph idx="1"/>
          </p:nvPr>
        </p:nvSpPr>
        <p:spPr/>
        <p:txBody>
          <a:bodyPr>
            <a:normAutofit/>
          </a:bodyPr>
          <a:lstStyle/>
          <a:p>
            <a:pPr>
              <a:lnSpc>
                <a:spcPct val="150000"/>
              </a:lnSpc>
            </a:pPr>
            <a:r>
              <a:rPr lang="zh-TW" altLang="zh-TW" dirty="0">
                <a:solidFill>
                  <a:srgbClr val="00B0F0"/>
                </a:solidFill>
              </a:rPr>
              <a:t>問題拆解</a:t>
            </a:r>
            <a:r>
              <a:rPr lang="en-US" altLang="zh-TW" dirty="0">
                <a:solidFill>
                  <a:srgbClr val="00B0F0"/>
                </a:solidFill>
              </a:rPr>
              <a:t>(Decomposition</a:t>
            </a:r>
            <a:r>
              <a:rPr lang="en-US" altLang="zh-TW" dirty="0" smtClean="0">
                <a:solidFill>
                  <a:srgbClr val="00B0F0"/>
                </a:solidFill>
              </a:rPr>
              <a:t>):</a:t>
            </a:r>
            <a:r>
              <a:rPr lang="zh-TW" altLang="en-US" dirty="0" smtClean="0">
                <a:solidFill>
                  <a:srgbClr val="00B0F0"/>
                </a:solidFill>
              </a:rPr>
              <a:t>拆解用什麼感測器來獲得班上有人進入，利用什麼感測器來做為警示</a:t>
            </a:r>
            <a:endParaRPr lang="zh-TW" altLang="zh-TW" dirty="0">
              <a:solidFill>
                <a:srgbClr val="00B0F0"/>
              </a:solidFill>
            </a:endParaRPr>
          </a:p>
          <a:p>
            <a:pPr>
              <a:lnSpc>
                <a:spcPct val="150000"/>
              </a:lnSpc>
            </a:pPr>
            <a:r>
              <a:rPr lang="zh-TW" altLang="zh-TW" dirty="0">
                <a:solidFill>
                  <a:srgbClr val="00B0F0"/>
                </a:solidFill>
              </a:rPr>
              <a:t>尋找規則</a:t>
            </a:r>
            <a:r>
              <a:rPr lang="en-US" altLang="zh-TW" dirty="0">
                <a:solidFill>
                  <a:srgbClr val="00B0F0"/>
                </a:solidFill>
              </a:rPr>
              <a:t>(Pattern Recognition</a:t>
            </a:r>
            <a:r>
              <a:rPr lang="en-US" altLang="zh-TW" dirty="0" smtClean="0">
                <a:solidFill>
                  <a:srgbClr val="00B0F0"/>
                </a:solidFill>
              </a:rPr>
              <a:t>):</a:t>
            </a:r>
            <a:r>
              <a:rPr lang="zh-TW" altLang="en-US" dirty="0" smtClean="0">
                <a:solidFill>
                  <a:srgbClr val="00B0F0"/>
                </a:solidFill>
              </a:rPr>
              <a:t>判斷在什麼情況下觸動輸出警示</a:t>
            </a:r>
            <a:endParaRPr lang="en-US" altLang="zh-TW" dirty="0" smtClean="0">
              <a:solidFill>
                <a:srgbClr val="00B0F0"/>
              </a:solidFill>
            </a:endParaRPr>
          </a:p>
          <a:p>
            <a:pPr>
              <a:lnSpc>
                <a:spcPct val="150000"/>
              </a:lnSpc>
            </a:pPr>
            <a:r>
              <a:rPr lang="zh-TW" altLang="zh-TW" dirty="0" smtClean="0">
                <a:solidFill>
                  <a:srgbClr val="00B0F0"/>
                </a:solidFill>
              </a:rPr>
              <a:t>抽象</a:t>
            </a:r>
            <a:r>
              <a:rPr lang="zh-TW" altLang="zh-TW" dirty="0">
                <a:solidFill>
                  <a:srgbClr val="00B0F0"/>
                </a:solidFill>
              </a:rPr>
              <a:t>化</a:t>
            </a:r>
            <a:r>
              <a:rPr lang="en-US" altLang="zh-TW" dirty="0">
                <a:solidFill>
                  <a:srgbClr val="00B0F0"/>
                </a:solidFill>
              </a:rPr>
              <a:t>(Abstraction</a:t>
            </a:r>
            <a:r>
              <a:rPr lang="en-US" altLang="zh-TW" dirty="0" smtClean="0">
                <a:solidFill>
                  <a:srgbClr val="00B0F0"/>
                </a:solidFill>
              </a:rPr>
              <a:t>):</a:t>
            </a:r>
            <a:r>
              <a:rPr lang="zh-TW" altLang="en-US" dirty="0">
                <a:solidFill>
                  <a:srgbClr val="00B0F0"/>
                </a:solidFill>
              </a:rPr>
              <a:t>如何透過接收到的數值轉化為有用資訊</a:t>
            </a:r>
            <a:r>
              <a:rPr lang="en-US" altLang="zh-TW" dirty="0">
                <a:solidFill>
                  <a:srgbClr val="00B0F0"/>
                </a:solidFill>
              </a:rPr>
              <a:t> </a:t>
            </a:r>
            <a:endParaRPr lang="zh-TW" altLang="zh-TW" dirty="0">
              <a:solidFill>
                <a:srgbClr val="00B0F0"/>
              </a:solidFill>
            </a:endParaRPr>
          </a:p>
          <a:p>
            <a:pPr>
              <a:lnSpc>
                <a:spcPct val="150000"/>
              </a:lnSpc>
            </a:pPr>
            <a:r>
              <a:rPr lang="zh-TW" altLang="zh-TW" dirty="0">
                <a:solidFill>
                  <a:srgbClr val="00B0F0"/>
                </a:solidFill>
              </a:rPr>
              <a:t>演算法設計</a:t>
            </a:r>
            <a:r>
              <a:rPr lang="en-US" altLang="zh-TW" dirty="0">
                <a:solidFill>
                  <a:srgbClr val="00B0F0"/>
                </a:solidFill>
              </a:rPr>
              <a:t>(Algorithm Design</a:t>
            </a:r>
            <a:r>
              <a:rPr lang="en-US" altLang="zh-TW" dirty="0" smtClean="0">
                <a:solidFill>
                  <a:srgbClr val="00B0F0"/>
                </a:solidFill>
              </a:rPr>
              <a:t>):</a:t>
            </a:r>
            <a:r>
              <a:rPr lang="zh-TW" altLang="en-US" dirty="0" smtClean="0">
                <a:solidFill>
                  <a:srgbClr val="00B0F0"/>
                </a:solidFill>
              </a:rPr>
              <a:t>利用迴圈與判斷式的概念，製作自動防盜警示系統</a:t>
            </a:r>
            <a:endParaRPr lang="zh-TW" altLang="zh-TW" dirty="0">
              <a:solidFill>
                <a:srgbClr val="00B0F0"/>
              </a:solidFill>
            </a:endParaRPr>
          </a:p>
        </p:txBody>
      </p:sp>
    </p:spTree>
    <p:extLst>
      <p:ext uri="{BB962C8B-B14F-4D97-AF65-F5344CB8AC3E}">
        <p14:creationId xmlns:p14="http://schemas.microsoft.com/office/powerpoint/2010/main" val="39276245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3544" y="3272094"/>
            <a:ext cx="3214071" cy="3214071"/>
          </a:xfrm>
          <a:prstGeom prst="rect">
            <a:avLst/>
          </a:prstGeom>
        </p:spPr>
      </p:pic>
      <p:sp>
        <p:nvSpPr>
          <p:cNvPr id="2" name="標題 1"/>
          <p:cNvSpPr>
            <a:spLocks noGrp="1"/>
          </p:cNvSpPr>
          <p:nvPr>
            <p:ph type="title"/>
          </p:nvPr>
        </p:nvSpPr>
        <p:spPr/>
        <p:txBody>
          <a:bodyPr/>
          <a:lstStyle/>
          <a:p>
            <a:r>
              <a:rPr lang="zh-TW" altLang="en-US" b="1" dirty="0" smtClean="0"/>
              <a:t>運算思維</a:t>
            </a:r>
            <a:endParaRPr lang="zh-TW" altLang="en-US" b="1" dirty="0"/>
          </a:p>
        </p:txBody>
      </p:sp>
      <p:sp>
        <p:nvSpPr>
          <p:cNvPr id="3" name="內容版面配置區 2"/>
          <p:cNvSpPr>
            <a:spLocks noGrp="1"/>
          </p:cNvSpPr>
          <p:nvPr>
            <p:ph idx="1"/>
          </p:nvPr>
        </p:nvSpPr>
        <p:spPr/>
        <p:txBody>
          <a:bodyPr>
            <a:normAutofit/>
          </a:bodyPr>
          <a:lstStyle/>
          <a:p>
            <a:pPr>
              <a:lnSpc>
                <a:spcPct val="150000"/>
              </a:lnSpc>
            </a:pPr>
            <a:r>
              <a:rPr lang="zh-TW" altLang="zh-TW" dirty="0">
                <a:solidFill>
                  <a:srgbClr val="FF3399"/>
                </a:solidFill>
              </a:rPr>
              <a:t>問題拆解</a:t>
            </a:r>
            <a:r>
              <a:rPr lang="en-US" altLang="zh-TW" dirty="0">
                <a:solidFill>
                  <a:srgbClr val="FF3399"/>
                </a:solidFill>
              </a:rPr>
              <a:t>(Decomposition):</a:t>
            </a:r>
            <a:r>
              <a:rPr lang="zh-TW" altLang="zh-TW" dirty="0">
                <a:solidFill>
                  <a:srgbClr val="FF3399"/>
                </a:solidFill>
              </a:rPr>
              <a:t>解析樂句</a:t>
            </a:r>
          </a:p>
          <a:p>
            <a:pPr>
              <a:lnSpc>
                <a:spcPct val="150000"/>
              </a:lnSpc>
            </a:pPr>
            <a:r>
              <a:rPr lang="zh-TW" altLang="zh-TW" dirty="0">
                <a:solidFill>
                  <a:srgbClr val="FF3399"/>
                </a:solidFill>
              </a:rPr>
              <a:t>尋找規則</a:t>
            </a:r>
            <a:r>
              <a:rPr lang="en-US" altLang="zh-TW" dirty="0">
                <a:solidFill>
                  <a:srgbClr val="FF3399"/>
                </a:solidFill>
              </a:rPr>
              <a:t>(Pattern Recognition): </a:t>
            </a:r>
            <a:r>
              <a:rPr lang="zh-TW" altLang="zh-TW" dirty="0">
                <a:solidFill>
                  <a:srgbClr val="FF3399"/>
                </a:solidFill>
              </a:rPr>
              <a:t>從樂曲的規律性中尋找規則</a:t>
            </a:r>
          </a:p>
          <a:p>
            <a:pPr>
              <a:lnSpc>
                <a:spcPct val="150000"/>
              </a:lnSpc>
            </a:pPr>
            <a:r>
              <a:rPr lang="zh-TW" altLang="zh-TW" dirty="0">
                <a:solidFill>
                  <a:srgbClr val="FF3399"/>
                </a:solidFill>
              </a:rPr>
              <a:t>抽象化</a:t>
            </a:r>
            <a:r>
              <a:rPr lang="en-US" altLang="zh-TW" dirty="0">
                <a:solidFill>
                  <a:srgbClr val="FF3399"/>
                </a:solidFill>
              </a:rPr>
              <a:t>(Abstraction): </a:t>
            </a:r>
            <a:r>
              <a:rPr lang="zh-TW" altLang="zh-TW" dirty="0">
                <a:solidFill>
                  <a:srgbClr val="FF3399"/>
                </a:solidFill>
              </a:rPr>
              <a:t>以數值模型記錄樂曲音高與節拍資料</a:t>
            </a:r>
          </a:p>
          <a:p>
            <a:pPr>
              <a:lnSpc>
                <a:spcPct val="150000"/>
              </a:lnSpc>
            </a:pPr>
            <a:r>
              <a:rPr lang="zh-TW" altLang="zh-TW" dirty="0">
                <a:solidFill>
                  <a:srgbClr val="FF3399"/>
                </a:solidFill>
              </a:rPr>
              <a:t>演算法設計</a:t>
            </a:r>
            <a:r>
              <a:rPr lang="en-US" altLang="zh-TW" dirty="0">
                <a:solidFill>
                  <a:srgbClr val="FF3399"/>
                </a:solidFill>
              </a:rPr>
              <a:t>(Algorithm Design): </a:t>
            </a:r>
            <a:r>
              <a:rPr lang="zh-TW" altLang="zh-TW" dirty="0">
                <a:solidFill>
                  <a:srgbClr val="FF3399"/>
                </a:solidFill>
              </a:rPr>
              <a:t>運用模組化程式設計完成自動化樂曲演奏</a:t>
            </a:r>
          </a:p>
        </p:txBody>
      </p:sp>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4967" y="585216"/>
            <a:ext cx="1070422" cy="1070422"/>
          </a:xfrm>
          <a:prstGeom prst="rect">
            <a:avLst/>
          </a:prstGeom>
        </p:spPr>
      </p:pic>
    </p:spTree>
    <p:extLst>
      <p:ext uri="{BB962C8B-B14F-4D97-AF65-F5344CB8AC3E}">
        <p14:creationId xmlns:p14="http://schemas.microsoft.com/office/powerpoint/2010/main" val="2121648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學習表現</a:t>
            </a:r>
            <a:endParaRPr lang="zh-TW" altLang="en-US" b="1" dirty="0"/>
          </a:p>
        </p:txBody>
      </p:sp>
      <p:sp>
        <p:nvSpPr>
          <p:cNvPr id="3" name="內容版面配置區 2"/>
          <p:cNvSpPr>
            <a:spLocks noGrp="1"/>
          </p:cNvSpPr>
          <p:nvPr>
            <p:ph idx="1"/>
          </p:nvPr>
        </p:nvSpPr>
        <p:spPr>
          <a:xfrm>
            <a:off x="1024128" y="2084832"/>
            <a:ext cx="10219128" cy="4224528"/>
          </a:xfrm>
          <a:ln>
            <a:prstDash val="dash"/>
          </a:ln>
        </p:spPr>
        <p:style>
          <a:lnRef idx="2">
            <a:schemeClr val="accent1"/>
          </a:lnRef>
          <a:fillRef idx="1">
            <a:schemeClr val="lt1"/>
          </a:fillRef>
          <a:effectRef idx="0">
            <a:schemeClr val="accent1"/>
          </a:effectRef>
          <a:fontRef idx="minor">
            <a:schemeClr val="dk1"/>
          </a:fontRef>
        </p:style>
        <p:txBody>
          <a:bodyPr>
            <a:noAutofit/>
          </a:bodyPr>
          <a:lstStyle/>
          <a:p>
            <a:pPr marL="514350" indent="-514350">
              <a:lnSpc>
                <a:spcPct val="150000"/>
              </a:lnSpc>
              <a:buFont typeface="+mj-lt"/>
              <a:buAutoNum type="arabicPeriod"/>
            </a:pPr>
            <a:r>
              <a:rPr lang="zh-TW" altLang="en-US" sz="2400" b="1" dirty="0" smtClean="0">
                <a:solidFill>
                  <a:schemeClr val="accent1"/>
                </a:solidFill>
              </a:rPr>
              <a:t>運算</a:t>
            </a:r>
            <a:r>
              <a:rPr lang="zh-TW" altLang="en-US" sz="2400" b="1" dirty="0">
                <a:solidFill>
                  <a:schemeClr val="accent1"/>
                </a:solidFill>
              </a:rPr>
              <a:t>思維與問題解決</a:t>
            </a:r>
            <a:r>
              <a:rPr lang="zh-TW" altLang="en-US" sz="2400" dirty="0" smtClean="0"/>
              <a:t>：能設計資訊作品以解決生活問題。</a:t>
            </a:r>
            <a:endParaRPr lang="zh-TW" altLang="en-US" sz="2400" dirty="0"/>
          </a:p>
          <a:p>
            <a:pPr marL="514350" indent="-514350">
              <a:lnSpc>
                <a:spcPct val="150000"/>
              </a:lnSpc>
              <a:buFont typeface="+mj-lt"/>
              <a:buAutoNum type="arabicPeriod"/>
            </a:pPr>
            <a:r>
              <a:rPr lang="zh-TW" altLang="en-US" sz="2400" b="1" dirty="0" smtClean="0">
                <a:solidFill>
                  <a:schemeClr val="accent1"/>
                </a:solidFill>
              </a:rPr>
              <a:t>資訊科技</a:t>
            </a:r>
            <a:r>
              <a:rPr lang="zh-TW" altLang="en-US" sz="2400" b="1" dirty="0">
                <a:solidFill>
                  <a:schemeClr val="accent1"/>
                </a:solidFill>
              </a:rPr>
              <a:t>與合作共創</a:t>
            </a:r>
            <a:r>
              <a:rPr lang="zh-TW" altLang="en-US" sz="2400" dirty="0" smtClean="0"/>
              <a:t>：能選用適</a:t>
            </a:r>
            <a:r>
              <a:rPr lang="zh-TW" altLang="en-US" sz="2400" dirty="0" smtClean="0"/>
              <a:t>當的資訊科技與他人合作完成作品</a:t>
            </a:r>
            <a:r>
              <a:rPr lang="zh-TW" altLang="en-US" sz="2400" dirty="0" smtClean="0"/>
              <a:t>。</a:t>
            </a:r>
            <a:endParaRPr lang="zh-TW" altLang="en-US" sz="2400" dirty="0"/>
          </a:p>
          <a:p>
            <a:pPr marL="514350" indent="-514350">
              <a:lnSpc>
                <a:spcPct val="150000"/>
              </a:lnSpc>
              <a:buFont typeface="+mj-lt"/>
              <a:buAutoNum type="arabicPeriod"/>
            </a:pPr>
            <a:r>
              <a:rPr lang="zh-TW" altLang="en-US" sz="2400" b="1" dirty="0" smtClean="0">
                <a:solidFill>
                  <a:schemeClr val="accent1"/>
                </a:solidFill>
              </a:rPr>
              <a:t>資訊科技</a:t>
            </a:r>
            <a:r>
              <a:rPr lang="zh-TW" altLang="en-US" sz="2400" b="1" dirty="0">
                <a:solidFill>
                  <a:schemeClr val="accent1"/>
                </a:solidFill>
              </a:rPr>
              <a:t>與溝通表達</a:t>
            </a:r>
            <a:r>
              <a:rPr lang="zh-TW" altLang="en-US" sz="2400" dirty="0"/>
              <a:t>：能利用資訊科技表達想法並與他人溝通。</a:t>
            </a:r>
          </a:p>
          <a:p>
            <a:pPr marL="514350" indent="-514350">
              <a:lnSpc>
                <a:spcPct val="150000"/>
              </a:lnSpc>
              <a:buFont typeface="+mj-lt"/>
              <a:buAutoNum type="arabicPeriod"/>
            </a:pPr>
            <a:r>
              <a:rPr lang="zh-TW" altLang="en-US" sz="2400" b="1" dirty="0" smtClean="0">
                <a:solidFill>
                  <a:schemeClr val="accent1"/>
                </a:solidFill>
              </a:rPr>
              <a:t>資訊科技</a:t>
            </a:r>
            <a:r>
              <a:rPr lang="zh-TW" altLang="en-US" sz="2400" b="1" dirty="0">
                <a:solidFill>
                  <a:schemeClr val="accent1"/>
                </a:solidFill>
              </a:rPr>
              <a:t>的使用態度</a:t>
            </a:r>
            <a:r>
              <a:rPr lang="zh-TW" altLang="en-US" sz="2400" dirty="0" smtClean="0"/>
              <a:t>：具備探索資訊科技之興趣。</a:t>
            </a:r>
            <a:endParaRPr lang="zh-TW" altLang="en-US" sz="2400" dirty="0"/>
          </a:p>
        </p:txBody>
      </p:sp>
    </p:spTree>
    <p:extLst>
      <p:ext uri="{BB962C8B-B14F-4D97-AF65-F5344CB8AC3E}">
        <p14:creationId xmlns:p14="http://schemas.microsoft.com/office/powerpoint/2010/main" val="4128009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學習表現</a:t>
            </a:r>
            <a:endParaRPr lang="zh-TW" altLang="en-US" b="1" dirty="0"/>
          </a:p>
        </p:txBody>
      </p:sp>
      <p:pic>
        <p:nvPicPr>
          <p:cNvPr id="4" name="圖片 3"/>
          <p:cNvPicPr>
            <a:picLocks noChangeAspect="1"/>
          </p:cNvPicPr>
          <p:nvPr/>
        </p:nvPicPr>
        <p:blipFill>
          <a:blip r:embed="rId2"/>
          <a:stretch>
            <a:fillRect/>
          </a:stretch>
        </p:blipFill>
        <p:spPr>
          <a:xfrm>
            <a:off x="6661583" y="174408"/>
            <a:ext cx="5367087" cy="3045309"/>
          </a:xfrm>
          <a:prstGeom prst="rect">
            <a:avLst/>
          </a:prstGeom>
        </p:spPr>
      </p:pic>
      <p:pic>
        <p:nvPicPr>
          <p:cNvPr id="5" name="圖片 4"/>
          <p:cNvPicPr>
            <a:picLocks noChangeAspect="1"/>
          </p:cNvPicPr>
          <p:nvPr/>
        </p:nvPicPr>
        <p:blipFill>
          <a:blip r:embed="rId3"/>
          <a:stretch>
            <a:fillRect/>
          </a:stretch>
        </p:blipFill>
        <p:spPr>
          <a:xfrm>
            <a:off x="6584776" y="3583674"/>
            <a:ext cx="5443894" cy="2361729"/>
          </a:xfrm>
          <a:prstGeom prst="rect">
            <a:avLst/>
          </a:prstGeom>
        </p:spPr>
      </p:pic>
      <p:sp>
        <p:nvSpPr>
          <p:cNvPr id="6" name="內容版面配置區 5"/>
          <p:cNvSpPr>
            <a:spLocks noGrp="1"/>
          </p:cNvSpPr>
          <p:nvPr>
            <p:ph idx="1"/>
          </p:nvPr>
        </p:nvSpPr>
        <p:spPr/>
        <p:txBody>
          <a:bodyPr/>
          <a:lstStyle/>
          <a:p>
            <a:pPr>
              <a:lnSpc>
                <a:spcPct val="150000"/>
              </a:lnSpc>
            </a:pPr>
            <a:r>
              <a:rPr lang="zh-TW" altLang="en-US" dirty="0" smtClean="0">
                <a:solidFill>
                  <a:srgbClr val="00B0F0"/>
                </a:solidFill>
              </a:rPr>
              <a:t>資</a:t>
            </a:r>
            <a:r>
              <a:rPr lang="en-US" altLang="zh-TW" dirty="0" smtClean="0">
                <a:solidFill>
                  <a:srgbClr val="00B0F0"/>
                </a:solidFill>
              </a:rPr>
              <a:t>t-IV-3</a:t>
            </a:r>
            <a:r>
              <a:rPr lang="zh-TW" altLang="en-US" dirty="0" smtClean="0">
                <a:solidFill>
                  <a:srgbClr val="00B0F0"/>
                </a:solidFill>
              </a:rPr>
              <a:t>能設計資訊作品以解決生活問題。</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c-IV-2</a:t>
            </a:r>
            <a:r>
              <a:rPr lang="zh-TW" altLang="en-US" dirty="0" smtClean="0">
                <a:solidFill>
                  <a:srgbClr val="00B0F0"/>
                </a:solidFill>
              </a:rPr>
              <a:t>能選用適當的資訊科技與他人合作完成作品。</a:t>
            </a:r>
            <a:endParaRPr lang="en-US" altLang="zh-TW" dirty="0" smtClean="0">
              <a:solidFill>
                <a:srgbClr val="00B0F0"/>
              </a:solidFill>
            </a:endParaRPr>
          </a:p>
          <a:p>
            <a:pPr marL="0" indent="0">
              <a:lnSpc>
                <a:spcPct val="150000"/>
              </a:lnSpc>
              <a:buNone/>
            </a:pPr>
            <a:r>
              <a:rPr lang="zh-TW" altLang="en-US" dirty="0" smtClean="0">
                <a:solidFill>
                  <a:srgbClr val="00B0F0"/>
                </a:solidFill>
              </a:rPr>
              <a:t> 資</a:t>
            </a:r>
            <a:r>
              <a:rPr lang="en-US" altLang="zh-TW" dirty="0" smtClean="0">
                <a:solidFill>
                  <a:srgbClr val="00B0F0"/>
                </a:solidFill>
              </a:rPr>
              <a:t>p-IV-2</a:t>
            </a:r>
            <a:r>
              <a:rPr lang="zh-TW" altLang="en-US" dirty="0" smtClean="0">
                <a:solidFill>
                  <a:srgbClr val="00B0F0"/>
                </a:solidFill>
              </a:rPr>
              <a:t>能</a:t>
            </a:r>
            <a:r>
              <a:rPr lang="zh-TW" altLang="en-US" dirty="0">
                <a:solidFill>
                  <a:srgbClr val="00B0F0"/>
                </a:solidFill>
              </a:rPr>
              <a:t>利用</a:t>
            </a:r>
            <a:r>
              <a:rPr lang="zh-TW" altLang="en-US" dirty="0" smtClean="0">
                <a:solidFill>
                  <a:srgbClr val="00B0F0"/>
                </a:solidFill>
              </a:rPr>
              <a:t>資訊科技與他人進行有效的互動。</a:t>
            </a:r>
            <a:endParaRPr lang="en-US" altLang="zh-TW" dirty="0" smtClean="0">
              <a:solidFill>
                <a:srgbClr val="00B0F0"/>
              </a:solidFill>
            </a:endParaRPr>
          </a:p>
          <a:p>
            <a:pPr marL="0" indent="0">
              <a:lnSpc>
                <a:spcPct val="150000"/>
              </a:lnSpc>
              <a:buNone/>
            </a:pPr>
            <a:r>
              <a:rPr lang="zh-TW" altLang="en-US" dirty="0" smtClean="0">
                <a:solidFill>
                  <a:srgbClr val="00B0F0"/>
                </a:solidFill>
              </a:rPr>
              <a:t> 資</a:t>
            </a:r>
            <a:r>
              <a:rPr lang="en-US" altLang="zh-TW" dirty="0" smtClean="0">
                <a:solidFill>
                  <a:srgbClr val="00B0F0"/>
                </a:solidFill>
              </a:rPr>
              <a:t>a-IV-4</a:t>
            </a:r>
            <a:r>
              <a:rPr lang="zh-TW" altLang="en-US" dirty="0" smtClean="0">
                <a:solidFill>
                  <a:srgbClr val="00B0F0"/>
                </a:solidFill>
              </a:rPr>
              <a:t>能具備探索資訊科技之興趣。</a:t>
            </a:r>
            <a:endParaRPr lang="en-US" altLang="zh-TW" dirty="0" smtClean="0">
              <a:solidFill>
                <a:srgbClr val="00B0F0"/>
              </a:solidFill>
            </a:endParaRPr>
          </a:p>
          <a:p>
            <a:pPr marL="514350" indent="-514350">
              <a:lnSpc>
                <a:spcPct val="150000"/>
              </a:lnSpc>
              <a:buFont typeface="+mj-lt"/>
              <a:buAutoNum type="arabicPeriod"/>
            </a:pPr>
            <a:endParaRPr lang="zh-TW" altLang="en-US" dirty="0">
              <a:solidFill>
                <a:srgbClr val="00B0F0"/>
              </a:solidFill>
            </a:endParaRPr>
          </a:p>
        </p:txBody>
      </p:sp>
    </p:spTree>
    <p:extLst>
      <p:ext uri="{BB962C8B-B14F-4D97-AF65-F5344CB8AC3E}">
        <p14:creationId xmlns:p14="http://schemas.microsoft.com/office/powerpoint/2010/main" val="19954587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學習表現</a:t>
            </a:r>
            <a:endParaRPr lang="zh-TW" altLang="en-US" b="1" dirty="0"/>
          </a:p>
        </p:txBody>
      </p:sp>
      <p:pic>
        <p:nvPicPr>
          <p:cNvPr id="4" name="圖片 3"/>
          <p:cNvPicPr>
            <a:picLocks noChangeAspect="1"/>
          </p:cNvPicPr>
          <p:nvPr/>
        </p:nvPicPr>
        <p:blipFill>
          <a:blip r:embed="rId2"/>
          <a:stretch>
            <a:fillRect/>
          </a:stretch>
        </p:blipFill>
        <p:spPr>
          <a:xfrm>
            <a:off x="801340" y="3837905"/>
            <a:ext cx="4710263" cy="2672624"/>
          </a:xfrm>
          <a:prstGeom prst="rect">
            <a:avLst/>
          </a:prstGeom>
        </p:spPr>
      </p:pic>
      <p:pic>
        <p:nvPicPr>
          <p:cNvPr id="5" name="圖片 4"/>
          <p:cNvPicPr>
            <a:picLocks noChangeAspect="1"/>
          </p:cNvPicPr>
          <p:nvPr/>
        </p:nvPicPr>
        <p:blipFill>
          <a:blip r:embed="rId3"/>
          <a:stretch>
            <a:fillRect/>
          </a:stretch>
        </p:blipFill>
        <p:spPr>
          <a:xfrm>
            <a:off x="5734390" y="3837905"/>
            <a:ext cx="6160519" cy="2672623"/>
          </a:xfrm>
          <a:prstGeom prst="rect">
            <a:avLst/>
          </a:prstGeom>
        </p:spPr>
      </p:pic>
      <p:sp>
        <p:nvSpPr>
          <p:cNvPr id="6" name="內容版面配置區 5"/>
          <p:cNvSpPr>
            <a:spLocks noGrp="1"/>
          </p:cNvSpPr>
          <p:nvPr>
            <p:ph idx="1"/>
          </p:nvPr>
        </p:nvSpPr>
        <p:spPr/>
        <p:txBody>
          <a:bodyPr/>
          <a:lstStyle/>
          <a:p>
            <a:pPr>
              <a:lnSpc>
                <a:spcPct val="150000"/>
              </a:lnSpc>
            </a:pPr>
            <a:r>
              <a:rPr lang="zh-TW" altLang="zh-TW" dirty="0">
                <a:solidFill>
                  <a:srgbClr val="FF3399"/>
                </a:solidFill>
              </a:rPr>
              <a:t>資</a:t>
            </a:r>
            <a:r>
              <a:rPr lang="en-US" altLang="zh-TW" dirty="0">
                <a:solidFill>
                  <a:srgbClr val="FF3399"/>
                </a:solidFill>
              </a:rPr>
              <a:t>t-IV-4  </a:t>
            </a:r>
            <a:r>
              <a:rPr lang="zh-TW" altLang="zh-TW" dirty="0">
                <a:solidFill>
                  <a:srgbClr val="FF3399"/>
                </a:solidFill>
              </a:rPr>
              <a:t>能應用運算思維解析問題。</a:t>
            </a:r>
          </a:p>
          <a:p>
            <a:pPr>
              <a:lnSpc>
                <a:spcPct val="150000"/>
              </a:lnSpc>
            </a:pPr>
            <a:r>
              <a:rPr lang="zh-TW" altLang="zh-TW" dirty="0">
                <a:solidFill>
                  <a:srgbClr val="FF3399"/>
                </a:solidFill>
              </a:rPr>
              <a:t>資</a:t>
            </a:r>
            <a:r>
              <a:rPr lang="en-US" altLang="zh-TW" dirty="0" smtClean="0">
                <a:solidFill>
                  <a:srgbClr val="FF3399"/>
                </a:solidFill>
              </a:rPr>
              <a:t>p-IV-1 </a:t>
            </a:r>
            <a:r>
              <a:rPr lang="zh-TW" altLang="zh-TW" dirty="0" smtClean="0">
                <a:solidFill>
                  <a:srgbClr val="FF3399"/>
                </a:solidFill>
              </a:rPr>
              <a:t>能</a:t>
            </a:r>
            <a:r>
              <a:rPr lang="zh-TW" altLang="zh-TW" dirty="0">
                <a:solidFill>
                  <a:srgbClr val="FF3399"/>
                </a:solidFill>
              </a:rPr>
              <a:t>選用適當的資訊科技組織思維，並進行有效的表達。</a:t>
            </a:r>
          </a:p>
          <a:p>
            <a:pPr>
              <a:lnSpc>
                <a:spcPct val="150000"/>
              </a:lnSpc>
            </a:pPr>
            <a:endParaRPr lang="zh-TW" altLang="en-US" dirty="0">
              <a:solidFill>
                <a:srgbClr val="FF3399"/>
              </a:solidFill>
            </a:endParaRPr>
          </a:p>
        </p:txBody>
      </p:sp>
      <p:pic>
        <p:nvPicPr>
          <p:cNvPr id="7" name="圖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6691" y="579783"/>
            <a:ext cx="1070422" cy="1070422"/>
          </a:xfrm>
          <a:prstGeom prst="rect">
            <a:avLst/>
          </a:prstGeom>
        </p:spPr>
      </p:pic>
    </p:spTree>
    <p:extLst>
      <p:ext uri="{BB962C8B-B14F-4D97-AF65-F5344CB8AC3E}">
        <p14:creationId xmlns:p14="http://schemas.microsoft.com/office/powerpoint/2010/main" val="41803300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學習內容</a:t>
            </a:r>
          </a:p>
        </p:txBody>
      </p:sp>
      <p:sp>
        <p:nvSpPr>
          <p:cNvPr id="3" name="內容版面配置區 2"/>
          <p:cNvSpPr>
            <a:spLocks noGrp="1"/>
          </p:cNvSpPr>
          <p:nvPr>
            <p:ph idx="1"/>
          </p:nvPr>
        </p:nvSpPr>
        <p:spPr>
          <a:xfrm>
            <a:off x="1024129" y="1815921"/>
            <a:ext cx="10335038" cy="4803820"/>
          </a:xfrm>
          <a:ln>
            <a:prstDash val="dash"/>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00000"/>
              </a:lnSpc>
              <a:buFont typeface="+mj-lt"/>
              <a:buAutoNum type="arabicPeriod"/>
            </a:pPr>
            <a:r>
              <a:rPr lang="zh-TW" altLang="en-US" sz="2400" b="1" dirty="0" smtClean="0">
                <a:solidFill>
                  <a:schemeClr val="accent1"/>
                </a:solidFill>
              </a:rPr>
              <a:t>演算法</a:t>
            </a:r>
            <a:r>
              <a:rPr lang="zh-TW" altLang="en-US" sz="2400" dirty="0"/>
              <a:t>：包含演算法的概念、原理、表示方法、設計應用及效能分析。</a:t>
            </a:r>
          </a:p>
          <a:p>
            <a:pPr marL="457200" indent="-457200">
              <a:lnSpc>
                <a:spcPct val="100000"/>
              </a:lnSpc>
              <a:buFont typeface="+mj-lt"/>
              <a:buAutoNum type="arabicPeriod"/>
            </a:pPr>
            <a:r>
              <a:rPr lang="zh-TW" altLang="en-US" sz="2400" b="1" dirty="0">
                <a:solidFill>
                  <a:schemeClr val="accent1"/>
                </a:solidFill>
              </a:rPr>
              <a:t>程式設計</a:t>
            </a:r>
            <a:r>
              <a:rPr lang="zh-TW" altLang="en-US" sz="2400" dirty="0"/>
              <a:t>：包含程式設計的概念、實作及應用。</a:t>
            </a:r>
          </a:p>
          <a:p>
            <a:pPr marL="457200" indent="-457200">
              <a:lnSpc>
                <a:spcPct val="100000"/>
              </a:lnSpc>
              <a:buFont typeface="+mj-lt"/>
              <a:buAutoNum type="arabicPeriod"/>
            </a:pPr>
            <a:r>
              <a:rPr lang="zh-TW" altLang="en-US" sz="2400" b="1" dirty="0" smtClean="0">
                <a:solidFill>
                  <a:schemeClr val="accent1"/>
                </a:solidFill>
              </a:rPr>
              <a:t>系統</a:t>
            </a:r>
            <a:r>
              <a:rPr lang="zh-TW" altLang="en-US" sz="2400" b="1" dirty="0">
                <a:solidFill>
                  <a:schemeClr val="accent1"/>
                </a:solidFill>
              </a:rPr>
              <a:t>平台</a:t>
            </a:r>
            <a:r>
              <a:rPr lang="zh-TW" altLang="en-US" sz="2400" dirty="0"/>
              <a:t>：包含各式資訊系統平台（例如：個人電腦、行動裝置、網際網路、雲端運算平台）之使用方法、基本架構、工作原理及未來發展。</a:t>
            </a:r>
          </a:p>
          <a:p>
            <a:pPr marL="457200" indent="-457200">
              <a:lnSpc>
                <a:spcPct val="100000"/>
              </a:lnSpc>
              <a:buFont typeface="+mj-lt"/>
              <a:buAutoNum type="arabicPeriod"/>
            </a:pPr>
            <a:r>
              <a:rPr lang="zh-TW" altLang="en-US" sz="2400" b="1" dirty="0">
                <a:solidFill>
                  <a:schemeClr val="accent1"/>
                </a:solidFill>
              </a:rPr>
              <a:t>資料表示、處理及分析</a:t>
            </a:r>
            <a:r>
              <a:rPr lang="zh-TW" altLang="en-US" sz="2400" dirty="0"/>
              <a:t>：包含數位資料的屬性、表示、轉換、分析及應用。</a:t>
            </a:r>
          </a:p>
          <a:p>
            <a:pPr marL="457200" indent="-457200">
              <a:lnSpc>
                <a:spcPct val="100000"/>
              </a:lnSpc>
              <a:buFont typeface="+mj-lt"/>
              <a:buAutoNum type="arabicPeriod"/>
            </a:pPr>
            <a:r>
              <a:rPr lang="zh-TW" altLang="en-US" sz="2400" b="1" dirty="0">
                <a:solidFill>
                  <a:schemeClr val="accent1"/>
                </a:solidFill>
              </a:rPr>
              <a:t>資訊科技應用</a:t>
            </a:r>
            <a:r>
              <a:rPr lang="zh-TW" altLang="en-US" sz="2400" dirty="0"/>
              <a:t>：包含各式常見資訊科技應用軟體與網路服務的使用方法。</a:t>
            </a:r>
          </a:p>
          <a:p>
            <a:pPr marL="457200" indent="-457200">
              <a:lnSpc>
                <a:spcPct val="100000"/>
              </a:lnSpc>
              <a:buFont typeface="+mj-lt"/>
              <a:buAutoNum type="arabicPeriod"/>
            </a:pPr>
            <a:r>
              <a:rPr lang="zh-TW" altLang="en-US" sz="2400" b="1" dirty="0">
                <a:solidFill>
                  <a:schemeClr val="accent1"/>
                </a:solidFill>
              </a:rPr>
              <a:t>資訊科技與人類社會</a:t>
            </a:r>
            <a:r>
              <a:rPr lang="zh-TW" altLang="en-US" sz="2400" dirty="0"/>
              <a:t>：包含資訊科技合理使用原則，以及資訊倫理、法律及社會相關</a:t>
            </a:r>
          </a:p>
        </p:txBody>
      </p:sp>
    </p:spTree>
    <p:extLst>
      <p:ext uri="{BB962C8B-B14F-4D97-AF65-F5344CB8AC3E}">
        <p14:creationId xmlns:p14="http://schemas.microsoft.com/office/powerpoint/2010/main" val="36675851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學習內容</a:t>
            </a:r>
            <a:r>
              <a:rPr lang="en-US" altLang="zh-TW" dirty="0" smtClean="0"/>
              <a:t>(</a:t>
            </a:r>
            <a:r>
              <a:rPr lang="zh-TW" altLang="en-US" dirty="0" smtClean="0"/>
              <a:t>國中</a:t>
            </a:r>
            <a:r>
              <a:rPr lang="en-US" altLang="zh-TW" dirty="0" smtClean="0"/>
              <a:t>)</a:t>
            </a:r>
            <a:endParaRPr lang="zh-TW" altLang="en-US" dirty="0"/>
          </a:p>
        </p:txBody>
      </p:sp>
      <p:sp>
        <p:nvSpPr>
          <p:cNvPr id="3" name="內容版面配置區 2"/>
          <p:cNvSpPr>
            <a:spLocks noGrp="1"/>
          </p:cNvSpPr>
          <p:nvPr>
            <p:ph idx="1"/>
          </p:nvPr>
        </p:nvSpPr>
        <p:spPr/>
        <p:txBody>
          <a:bodyPr>
            <a:normAutofit fontScale="85000" lnSpcReduction="20000"/>
          </a:bodyPr>
          <a:lstStyle/>
          <a:p>
            <a:pPr>
              <a:lnSpc>
                <a:spcPct val="150000"/>
              </a:lnSpc>
            </a:pPr>
            <a:r>
              <a:rPr lang="zh-TW" altLang="en-US" dirty="0" smtClean="0">
                <a:solidFill>
                  <a:srgbClr val="00B0F0"/>
                </a:solidFill>
              </a:rPr>
              <a:t>資</a:t>
            </a:r>
            <a:r>
              <a:rPr lang="en-US" altLang="zh-TW" dirty="0" smtClean="0">
                <a:solidFill>
                  <a:srgbClr val="00B0F0"/>
                </a:solidFill>
              </a:rPr>
              <a:t>A-IV-1</a:t>
            </a:r>
            <a:r>
              <a:rPr lang="zh-TW" altLang="en-US" dirty="0" smtClean="0">
                <a:solidFill>
                  <a:srgbClr val="00B0F0"/>
                </a:solidFill>
              </a:rPr>
              <a:t>演算法基本概念</a:t>
            </a:r>
            <a:r>
              <a:rPr lang="en-US" altLang="zh-TW" dirty="0">
                <a:solidFill>
                  <a:srgbClr val="00B0F0"/>
                </a:solidFill>
              </a:rPr>
              <a:t/>
            </a:r>
            <a:br>
              <a:rPr lang="en-US" altLang="zh-TW" dirty="0">
                <a:solidFill>
                  <a:srgbClr val="00B0F0"/>
                </a:solidFill>
              </a:rPr>
            </a:br>
            <a:r>
              <a:rPr lang="en-US" altLang="zh-TW" dirty="0" smtClean="0">
                <a:solidFill>
                  <a:srgbClr val="00B0F0"/>
                </a:solidFill>
              </a:rPr>
              <a:t>                -</a:t>
            </a:r>
            <a:r>
              <a:rPr lang="zh-TW" altLang="en-US" dirty="0" smtClean="0">
                <a:solidFill>
                  <a:srgbClr val="00B0F0"/>
                </a:solidFill>
              </a:rPr>
              <a:t>問題解析</a:t>
            </a:r>
            <a:r>
              <a:rPr lang="en-US" altLang="zh-TW" dirty="0" smtClean="0">
                <a:solidFill>
                  <a:srgbClr val="00B0F0"/>
                </a:solidFill>
              </a:rPr>
              <a:t/>
            </a:r>
            <a:br>
              <a:rPr lang="en-US" altLang="zh-TW" dirty="0" smtClean="0">
                <a:solidFill>
                  <a:srgbClr val="00B0F0"/>
                </a:solidFill>
              </a:rPr>
            </a:br>
            <a:r>
              <a:rPr lang="en-US" altLang="zh-TW" dirty="0" smtClean="0">
                <a:solidFill>
                  <a:srgbClr val="00B0F0"/>
                </a:solidFill>
              </a:rPr>
              <a:t>                -</a:t>
            </a:r>
            <a:r>
              <a:rPr lang="zh-TW" altLang="en-US" dirty="0" smtClean="0">
                <a:solidFill>
                  <a:srgbClr val="00B0F0"/>
                </a:solidFill>
              </a:rPr>
              <a:t>流程控制</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P-IV-1</a:t>
            </a:r>
            <a:r>
              <a:rPr lang="zh-TW" altLang="en-US" dirty="0" smtClean="0">
                <a:solidFill>
                  <a:srgbClr val="00B0F0"/>
                </a:solidFill>
              </a:rPr>
              <a:t>結構化程式設計</a:t>
            </a:r>
            <a:endParaRPr lang="en-US" altLang="zh-TW" dirty="0" smtClean="0">
              <a:solidFill>
                <a:srgbClr val="00B0F0"/>
              </a:solidFill>
            </a:endParaRPr>
          </a:p>
          <a:p>
            <a:pPr>
              <a:lnSpc>
                <a:spcPct val="150000"/>
              </a:lnSpc>
            </a:pPr>
            <a:r>
              <a:rPr lang="en-US" altLang="zh-TW" dirty="0">
                <a:solidFill>
                  <a:srgbClr val="00B0F0"/>
                </a:solidFill>
              </a:rPr>
              <a:t> </a:t>
            </a:r>
            <a:r>
              <a:rPr lang="en-US" altLang="zh-TW" dirty="0" smtClean="0">
                <a:solidFill>
                  <a:srgbClr val="00B0F0"/>
                </a:solidFill>
              </a:rPr>
              <a:t>            -</a:t>
            </a:r>
            <a:r>
              <a:rPr lang="zh-TW" altLang="en-US" dirty="0" smtClean="0">
                <a:solidFill>
                  <a:srgbClr val="00B0F0"/>
                </a:solidFill>
              </a:rPr>
              <a:t>循序與選擇結構</a:t>
            </a:r>
            <a:endParaRPr lang="en-US" altLang="zh-TW" dirty="0" smtClean="0">
              <a:solidFill>
                <a:srgbClr val="00B0F0"/>
              </a:solidFill>
            </a:endParaRPr>
          </a:p>
          <a:p>
            <a:pPr>
              <a:lnSpc>
                <a:spcPct val="150000"/>
              </a:lnSpc>
            </a:pPr>
            <a:r>
              <a:rPr lang="en-US" altLang="zh-TW" dirty="0">
                <a:solidFill>
                  <a:srgbClr val="00B0F0"/>
                </a:solidFill>
              </a:rPr>
              <a:t> </a:t>
            </a:r>
            <a:r>
              <a:rPr lang="en-US" altLang="zh-TW" dirty="0" smtClean="0">
                <a:solidFill>
                  <a:srgbClr val="00B0F0"/>
                </a:solidFill>
              </a:rPr>
              <a:t>            -</a:t>
            </a:r>
            <a:r>
              <a:rPr lang="zh-TW" altLang="en-US" dirty="0" smtClean="0">
                <a:solidFill>
                  <a:srgbClr val="00B0F0"/>
                </a:solidFill>
              </a:rPr>
              <a:t>重複結構</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T-IV-2</a:t>
            </a:r>
            <a:r>
              <a:rPr lang="zh-TW" altLang="en-US" dirty="0" smtClean="0">
                <a:solidFill>
                  <a:srgbClr val="00B0F0"/>
                </a:solidFill>
              </a:rPr>
              <a:t>資訊科技應用專題</a:t>
            </a:r>
            <a:endParaRPr lang="en-US" altLang="zh-TW" dirty="0" smtClean="0">
              <a:solidFill>
                <a:srgbClr val="00B0F0"/>
              </a:solidFill>
            </a:endParaRPr>
          </a:p>
          <a:p>
            <a:pPr>
              <a:lnSpc>
                <a:spcPct val="150000"/>
              </a:lnSpc>
            </a:pPr>
            <a:r>
              <a:rPr lang="en-US" altLang="zh-TW" dirty="0">
                <a:solidFill>
                  <a:srgbClr val="00B0F0"/>
                </a:solidFill>
              </a:rPr>
              <a:t> </a:t>
            </a:r>
            <a:r>
              <a:rPr lang="en-US" altLang="zh-TW" dirty="0" smtClean="0">
                <a:solidFill>
                  <a:srgbClr val="00B0F0"/>
                </a:solidFill>
              </a:rPr>
              <a:t>          -</a:t>
            </a:r>
            <a:r>
              <a:rPr lang="zh-TW" altLang="en-US" dirty="0" smtClean="0">
                <a:solidFill>
                  <a:srgbClr val="00B0F0"/>
                </a:solidFill>
              </a:rPr>
              <a:t>程式設計應用專題</a:t>
            </a:r>
            <a:endParaRPr lang="en-US" altLang="zh-TW" dirty="0" smtClean="0">
              <a:solidFill>
                <a:srgbClr val="00B0F0"/>
              </a:solidFill>
            </a:endParaRPr>
          </a:p>
        </p:txBody>
      </p:sp>
      <p:pic>
        <p:nvPicPr>
          <p:cNvPr id="4" name="圖片 3"/>
          <p:cNvPicPr>
            <a:picLocks noChangeAspect="1"/>
          </p:cNvPicPr>
          <p:nvPr/>
        </p:nvPicPr>
        <p:blipFill>
          <a:blip r:embed="rId2"/>
          <a:stretch>
            <a:fillRect/>
          </a:stretch>
        </p:blipFill>
        <p:spPr>
          <a:xfrm>
            <a:off x="7399153" y="-38438"/>
            <a:ext cx="3915886" cy="1246321"/>
          </a:xfrm>
          <a:prstGeom prst="rect">
            <a:avLst/>
          </a:prstGeom>
        </p:spPr>
      </p:pic>
      <p:pic>
        <p:nvPicPr>
          <p:cNvPr id="5" name="圖片 4"/>
          <p:cNvPicPr>
            <a:picLocks noChangeAspect="1"/>
          </p:cNvPicPr>
          <p:nvPr/>
        </p:nvPicPr>
        <p:blipFill>
          <a:blip r:embed="rId3"/>
          <a:stretch>
            <a:fillRect/>
          </a:stretch>
        </p:blipFill>
        <p:spPr>
          <a:xfrm>
            <a:off x="7399153" y="1100586"/>
            <a:ext cx="3915886" cy="2211092"/>
          </a:xfrm>
          <a:prstGeom prst="rect">
            <a:avLst/>
          </a:prstGeom>
        </p:spPr>
      </p:pic>
      <p:pic>
        <p:nvPicPr>
          <p:cNvPr id="6" name="圖片 5"/>
          <p:cNvPicPr>
            <a:picLocks noChangeAspect="1"/>
          </p:cNvPicPr>
          <p:nvPr/>
        </p:nvPicPr>
        <p:blipFill>
          <a:blip r:embed="rId4"/>
          <a:stretch>
            <a:fillRect/>
          </a:stretch>
        </p:blipFill>
        <p:spPr>
          <a:xfrm>
            <a:off x="7399153" y="3294935"/>
            <a:ext cx="3972892" cy="3627729"/>
          </a:xfrm>
          <a:prstGeom prst="rect">
            <a:avLst/>
          </a:prstGeom>
        </p:spPr>
      </p:pic>
    </p:spTree>
    <p:extLst>
      <p:ext uri="{BB962C8B-B14F-4D97-AF65-F5344CB8AC3E}">
        <p14:creationId xmlns:p14="http://schemas.microsoft.com/office/powerpoint/2010/main" val="19884996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學習內容</a:t>
            </a:r>
            <a:r>
              <a:rPr lang="en-US" altLang="zh-TW" dirty="0" smtClean="0"/>
              <a:t>(</a:t>
            </a:r>
            <a:r>
              <a:rPr lang="zh-TW" altLang="en-US" dirty="0" smtClean="0"/>
              <a:t>高中</a:t>
            </a:r>
            <a:r>
              <a:rPr lang="en-US" altLang="zh-TW" dirty="0" smtClean="0"/>
              <a:t>)</a:t>
            </a:r>
            <a:endParaRPr lang="zh-TW" altLang="en-US" dirty="0"/>
          </a:p>
        </p:txBody>
      </p:sp>
      <p:sp>
        <p:nvSpPr>
          <p:cNvPr id="3" name="內容版面配置區 2"/>
          <p:cNvSpPr>
            <a:spLocks noGrp="1"/>
          </p:cNvSpPr>
          <p:nvPr>
            <p:ph idx="1"/>
          </p:nvPr>
        </p:nvSpPr>
        <p:spPr/>
        <p:txBody>
          <a:bodyPr/>
          <a:lstStyle/>
          <a:p>
            <a:pPr>
              <a:lnSpc>
                <a:spcPct val="150000"/>
              </a:lnSpc>
            </a:pPr>
            <a:endParaRPr lang="zh-TW" altLang="en-US" dirty="0">
              <a:solidFill>
                <a:srgbClr val="00B0F0"/>
              </a:solidFill>
            </a:endParaRPr>
          </a:p>
        </p:txBody>
      </p:sp>
      <p:pic>
        <p:nvPicPr>
          <p:cNvPr id="7" name="圖片 6"/>
          <p:cNvPicPr>
            <a:picLocks noChangeAspect="1"/>
          </p:cNvPicPr>
          <p:nvPr/>
        </p:nvPicPr>
        <p:blipFill rotWithShape="1">
          <a:blip r:embed="rId2"/>
          <a:srcRect t="1147"/>
          <a:stretch/>
        </p:blipFill>
        <p:spPr>
          <a:xfrm>
            <a:off x="6184206" y="180304"/>
            <a:ext cx="5438775" cy="5244585"/>
          </a:xfrm>
          <a:prstGeom prst="rect">
            <a:avLst/>
          </a:prstGeom>
        </p:spPr>
      </p:pic>
      <p:pic>
        <p:nvPicPr>
          <p:cNvPr id="8" name="圖片 7"/>
          <p:cNvPicPr>
            <a:picLocks noChangeAspect="1"/>
          </p:cNvPicPr>
          <p:nvPr/>
        </p:nvPicPr>
        <p:blipFill>
          <a:blip r:embed="rId3"/>
          <a:stretch>
            <a:fillRect/>
          </a:stretch>
        </p:blipFill>
        <p:spPr>
          <a:xfrm>
            <a:off x="6255643" y="5424889"/>
            <a:ext cx="5295900" cy="447675"/>
          </a:xfrm>
          <a:prstGeom prst="rect">
            <a:avLst/>
          </a:prstGeom>
        </p:spPr>
      </p:pic>
    </p:spTree>
    <p:extLst>
      <p:ext uri="{BB962C8B-B14F-4D97-AF65-F5344CB8AC3E}">
        <p14:creationId xmlns:p14="http://schemas.microsoft.com/office/powerpoint/2010/main" val="41509475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學習內容</a:t>
            </a:r>
            <a:r>
              <a:rPr lang="en-US" altLang="zh-TW" dirty="0" smtClean="0"/>
              <a:t>(</a:t>
            </a:r>
            <a:r>
              <a:rPr lang="zh-TW" altLang="en-US" dirty="0" smtClean="0"/>
              <a:t>國中</a:t>
            </a:r>
            <a:r>
              <a:rPr lang="en-US" altLang="zh-TW" dirty="0" smtClean="0"/>
              <a:t>)</a:t>
            </a:r>
            <a:endParaRPr lang="zh-TW" altLang="en-US" dirty="0"/>
          </a:p>
        </p:txBody>
      </p:sp>
      <p:sp>
        <p:nvSpPr>
          <p:cNvPr id="3" name="內容版面配置區 2"/>
          <p:cNvSpPr>
            <a:spLocks noGrp="1"/>
          </p:cNvSpPr>
          <p:nvPr>
            <p:ph idx="1"/>
          </p:nvPr>
        </p:nvSpPr>
        <p:spPr/>
        <p:txBody>
          <a:bodyPr/>
          <a:lstStyle/>
          <a:p>
            <a:pPr>
              <a:lnSpc>
                <a:spcPct val="150000"/>
              </a:lnSpc>
            </a:pPr>
            <a:r>
              <a:rPr lang="zh-TW" altLang="zh-TW" dirty="0">
                <a:solidFill>
                  <a:srgbClr val="FF3399"/>
                </a:solidFill>
              </a:rPr>
              <a:t>資</a:t>
            </a:r>
            <a:r>
              <a:rPr lang="en-US" altLang="zh-TW" dirty="0">
                <a:solidFill>
                  <a:srgbClr val="FF3399"/>
                </a:solidFill>
              </a:rPr>
              <a:t>P-IV-2</a:t>
            </a:r>
            <a:r>
              <a:rPr lang="zh-TW" altLang="zh-TW" dirty="0">
                <a:solidFill>
                  <a:srgbClr val="FF3399"/>
                </a:solidFill>
              </a:rPr>
              <a:t>結構化程式設計</a:t>
            </a:r>
          </a:p>
          <a:p>
            <a:pPr>
              <a:lnSpc>
                <a:spcPct val="150000"/>
              </a:lnSpc>
            </a:pPr>
            <a:r>
              <a:rPr lang="zh-TW" altLang="zh-TW" dirty="0">
                <a:solidFill>
                  <a:srgbClr val="FF3399"/>
                </a:solidFill>
              </a:rPr>
              <a:t>資</a:t>
            </a:r>
            <a:r>
              <a:rPr lang="en-US" altLang="zh-TW" dirty="0">
                <a:solidFill>
                  <a:srgbClr val="FF3399"/>
                </a:solidFill>
              </a:rPr>
              <a:t>D-IV-2</a:t>
            </a:r>
            <a:r>
              <a:rPr lang="zh-TW" altLang="zh-TW" dirty="0">
                <a:solidFill>
                  <a:srgbClr val="FF3399"/>
                </a:solidFill>
              </a:rPr>
              <a:t>數位資料的表示方法</a:t>
            </a:r>
          </a:p>
          <a:p>
            <a:pPr>
              <a:lnSpc>
                <a:spcPct val="150000"/>
              </a:lnSpc>
            </a:pPr>
            <a:endParaRPr lang="zh-TW" altLang="en-US" dirty="0"/>
          </a:p>
        </p:txBody>
      </p:sp>
      <p:pic>
        <p:nvPicPr>
          <p:cNvPr id="4" name="圖片 3"/>
          <p:cNvPicPr>
            <a:picLocks noChangeAspect="1"/>
          </p:cNvPicPr>
          <p:nvPr/>
        </p:nvPicPr>
        <p:blipFill>
          <a:blip r:embed="rId2"/>
          <a:stretch>
            <a:fillRect/>
          </a:stretch>
        </p:blipFill>
        <p:spPr>
          <a:xfrm>
            <a:off x="3926221" y="4158661"/>
            <a:ext cx="3915886" cy="1246321"/>
          </a:xfrm>
          <a:prstGeom prst="rect">
            <a:avLst/>
          </a:prstGeom>
        </p:spPr>
      </p:pic>
      <p:pic>
        <p:nvPicPr>
          <p:cNvPr id="5" name="圖片 4"/>
          <p:cNvPicPr>
            <a:picLocks noChangeAspect="1"/>
          </p:cNvPicPr>
          <p:nvPr/>
        </p:nvPicPr>
        <p:blipFill>
          <a:blip r:embed="rId3"/>
          <a:stretch>
            <a:fillRect/>
          </a:stretch>
        </p:blipFill>
        <p:spPr>
          <a:xfrm>
            <a:off x="7942811" y="4299436"/>
            <a:ext cx="3915886" cy="2211092"/>
          </a:xfrm>
          <a:prstGeom prst="rect">
            <a:avLst/>
          </a:prstGeom>
        </p:spPr>
      </p:pic>
      <p:pic>
        <p:nvPicPr>
          <p:cNvPr id="6" name="圖片 5"/>
          <p:cNvPicPr>
            <a:picLocks noChangeAspect="1"/>
          </p:cNvPicPr>
          <p:nvPr/>
        </p:nvPicPr>
        <p:blipFill>
          <a:blip r:embed="rId4"/>
          <a:stretch>
            <a:fillRect/>
          </a:stretch>
        </p:blipFill>
        <p:spPr>
          <a:xfrm>
            <a:off x="7914308" y="270967"/>
            <a:ext cx="3972892" cy="3627729"/>
          </a:xfrm>
          <a:prstGeom prst="rect">
            <a:avLst/>
          </a:prstGeom>
        </p:spPr>
      </p:pic>
      <p:pic>
        <p:nvPicPr>
          <p:cNvPr id="7" name="圖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4579" y="384048"/>
            <a:ext cx="1070422" cy="1070422"/>
          </a:xfrm>
          <a:prstGeom prst="rect">
            <a:avLst/>
          </a:prstGeom>
        </p:spPr>
      </p:pic>
    </p:spTree>
    <p:extLst>
      <p:ext uri="{BB962C8B-B14F-4D97-AF65-F5344CB8AC3E}">
        <p14:creationId xmlns:p14="http://schemas.microsoft.com/office/powerpoint/2010/main" val="39828548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b="1" dirty="0" smtClean="0"/>
              <a:t>科技</a:t>
            </a:r>
            <a:r>
              <a:rPr lang="zh-TW" altLang="en-US" b="1" dirty="0"/>
              <a:t>領域學習重點與 科技領域學習重點</a:t>
            </a:r>
            <a:r>
              <a:rPr lang="zh-TW" altLang="en-US" b="1" dirty="0" smtClean="0"/>
              <a:t>與核心</a:t>
            </a:r>
            <a:r>
              <a:rPr lang="zh-TW" altLang="en-US" b="1" dirty="0"/>
              <a:t>素養呼應表參考示例</a:t>
            </a:r>
          </a:p>
        </p:txBody>
      </p:sp>
      <p:sp>
        <p:nvSpPr>
          <p:cNvPr id="3" name="內容版面配置區 2"/>
          <p:cNvSpPr>
            <a:spLocks noGrp="1"/>
          </p:cNvSpPr>
          <p:nvPr>
            <p:ph idx="1"/>
          </p:nvPr>
        </p:nvSpPr>
        <p:spPr>
          <a:xfrm>
            <a:off x="1024129" y="2286000"/>
            <a:ext cx="5724402" cy="4023360"/>
          </a:xfrm>
        </p:spPr>
        <p:txBody>
          <a:bodyPr/>
          <a:lstStyle/>
          <a:p>
            <a:r>
              <a:rPr lang="zh-TW" altLang="en-US" sz="2400" u="sng" dirty="0">
                <a:hlinkClick r:id="rId2"/>
              </a:rPr>
              <a:t>十二年國民基本教育課程綱要科技領域（草案） </a:t>
            </a:r>
            <a:r>
              <a:rPr lang="en-US" altLang="zh-TW" sz="2400" u="sng" dirty="0">
                <a:hlinkClick r:id="rId2"/>
              </a:rPr>
              <a:t>- </a:t>
            </a:r>
            <a:r>
              <a:rPr lang="zh-TW" altLang="en-US" sz="2400" u="sng" dirty="0">
                <a:hlinkClick r:id="rId2"/>
              </a:rPr>
              <a:t>國家教育研究院</a:t>
            </a:r>
            <a:r>
              <a:rPr lang="en-US" altLang="zh-TW" sz="2400" u="sng" dirty="0"/>
              <a:t>(2016.2)</a:t>
            </a:r>
            <a:r>
              <a:rPr lang="zh-TW" altLang="en-US" sz="2400" dirty="0" smtClean="0"/>
              <a:t>。</a:t>
            </a:r>
            <a:endParaRPr lang="en-US" altLang="zh-TW" sz="2400" dirty="0" smtClean="0"/>
          </a:p>
          <a:p>
            <a:r>
              <a:rPr lang="zh-TW" altLang="en-US" sz="2400" dirty="0" smtClean="0"/>
              <a:t>取</a:t>
            </a:r>
            <a:r>
              <a:rPr lang="zh-TW" altLang="en-US" sz="2400" dirty="0"/>
              <a:t>自</a:t>
            </a:r>
            <a:r>
              <a:rPr lang="en-US" altLang="zh-TW" sz="2400" dirty="0"/>
              <a:t>http://www.naer.edu.tw/ezfiles/0/1000/attach/92/pta_10229_131308_94274.pdf</a:t>
            </a:r>
            <a:endParaRPr lang="zh-TW" altLang="en-US" sz="2400" dirty="0"/>
          </a:p>
          <a:p>
            <a:r>
              <a:rPr lang="en-US" altLang="zh-TW" dirty="0" smtClean="0"/>
              <a:t>P.28-32</a:t>
            </a:r>
            <a:endParaRPr lang="zh-TW" altLang="en-US" dirty="0"/>
          </a:p>
        </p:txBody>
      </p:sp>
      <p:pic>
        <p:nvPicPr>
          <p:cNvPr id="5" name="圖片 4"/>
          <p:cNvPicPr>
            <a:picLocks noChangeAspect="1"/>
          </p:cNvPicPr>
          <p:nvPr/>
        </p:nvPicPr>
        <p:blipFill>
          <a:blip r:embed="rId3"/>
          <a:stretch>
            <a:fillRect/>
          </a:stretch>
        </p:blipFill>
        <p:spPr>
          <a:xfrm>
            <a:off x="7511484" y="2176916"/>
            <a:ext cx="4211711" cy="4241528"/>
          </a:xfrm>
          <a:prstGeom prst="rect">
            <a:avLst/>
          </a:prstGeom>
        </p:spPr>
      </p:pic>
    </p:spTree>
    <p:extLst>
      <p:ext uri="{BB962C8B-B14F-4D97-AF65-F5344CB8AC3E}">
        <p14:creationId xmlns:p14="http://schemas.microsoft.com/office/powerpoint/2010/main" val="33285264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領綱</a:t>
            </a:r>
            <a:r>
              <a:rPr lang="zh-TW" altLang="en-US" b="1" dirty="0" smtClean="0"/>
              <a:t>核心素養</a:t>
            </a:r>
            <a:endParaRPr lang="zh-TW" altLang="en-US" b="1" dirty="0"/>
          </a:p>
        </p:txBody>
      </p:sp>
      <p:sp>
        <p:nvSpPr>
          <p:cNvPr id="3" name="內容版面配置區 2"/>
          <p:cNvSpPr>
            <a:spLocks noGrp="1"/>
          </p:cNvSpPr>
          <p:nvPr>
            <p:ph idx="1"/>
          </p:nvPr>
        </p:nvSpPr>
        <p:spPr/>
        <p:txBody>
          <a:bodyPr/>
          <a:lstStyle/>
          <a:p>
            <a:pPr>
              <a:lnSpc>
                <a:spcPct val="100000"/>
              </a:lnSpc>
            </a:pPr>
            <a:r>
              <a:rPr lang="zh-TW" altLang="en-US" dirty="0">
                <a:solidFill>
                  <a:srgbClr val="00B0F0"/>
                </a:solidFill>
              </a:rPr>
              <a:t>科</a:t>
            </a:r>
            <a:r>
              <a:rPr lang="en-US" altLang="zh-TW" dirty="0">
                <a:solidFill>
                  <a:srgbClr val="00B0F0"/>
                </a:solidFill>
              </a:rPr>
              <a:t>-J-A1 </a:t>
            </a:r>
          </a:p>
          <a:p>
            <a:pPr>
              <a:lnSpc>
                <a:spcPct val="100000"/>
              </a:lnSpc>
            </a:pPr>
            <a:r>
              <a:rPr lang="zh-TW" altLang="en-US" dirty="0">
                <a:solidFill>
                  <a:srgbClr val="00B0F0"/>
                </a:solidFill>
              </a:rPr>
              <a:t>具備良好的身心發展知能與態度，並展現自我潛能、探索人性、自我價值與生命意義、積極實踐</a:t>
            </a:r>
          </a:p>
          <a:p>
            <a:pPr>
              <a:lnSpc>
                <a:spcPct val="100000"/>
              </a:lnSpc>
            </a:pPr>
            <a:r>
              <a:rPr lang="zh-TW" altLang="en-US" dirty="0">
                <a:solidFill>
                  <a:srgbClr val="00B0F0"/>
                </a:solidFill>
              </a:rPr>
              <a:t>科</a:t>
            </a:r>
            <a:r>
              <a:rPr lang="en-US" altLang="zh-TW" dirty="0">
                <a:solidFill>
                  <a:srgbClr val="00B0F0"/>
                </a:solidFill>
              </a:rPr>
              <a:t>-J-A2</a:t>
            </a:r>
          </a:p>
          <a:p>
            <a:pPr>
              <a:lnSpc>
                <a:spcPct val="100000"/>
              </a:lnSpc>
            </a:pPr>
            <a:r>
              <a:rPr lang="zh-TW" altLang="en-US" dirty="0">
                <a:solidFill>
                  <a:srgbClr val="00B0F0"/>
                </a:solidFill>
              </a:rPr>
              <a:t>具備理解情境與獨立思考的能力，並運用適當科技工具與策略，處理與解決生活問題與生命議題。</a:t>
            </a:r>
          </a:p>
          <a:p>
            <a:pPr>
              <a:lnSpc>
                <a:spcPct val="100000"/>
              </a:lnSpc>
            </a:pPr>
            <a:r>
              <a:rPr lang="zh-TW" altLang="en-US" dirty="0">
                <a:solidFill>
                  <a:srgbClr val="00B0F0"/>
                </a:solidFill>
              </a:rPr>
              <a:t>科</a:t>
            </a:r>
            <a:r>
              <a:rPr lang="en-US" altLang="zh-TW" dirty="0">
                <a:solidFill>
                  <a:srgbClr val="00B0F0"/>
                </a:solidFill>
              </a:rPr>
              <a:t>-J-B1</a:t>
            </a:r>
          </a:p>
          <a:p>
            <a:pPr>
              <a:lnSpc>
                <a:spcPct val="100000"/>
              </a:lnSpc>
            </a:pPr>
            <a:r>
              <a:rPr lang="zh-TW" altLang="en-US" dirty="0">
                <a:solidFill>
                  <a:srgbClr val="00B0F0"/>
                </a:solidFill>
              </a:rPr>
              <a:t>具備運用各種科技符號與運算思維表達溝通的素養，並理解日常生活中科技與運算的基本概念，應用於日常生活。</a:t>
            </a:r>
          </a:p>
          <a:p>
            <a:pPr>
              <a:lnSpc>
                <a:spcPct val="100000"/>
              </a:lnSpc>
            </a:pPr>
            <a:endParaRPr lang="zh-TW" altLang="en-US" dirty="0">
              <a:solidFill>
                <a:srgbClr val="00B0F0"/>
              </a:solidFill>
            </a:endParaRPr>
          </a:p>
        </p:txBody>
      </p:sp>
    </p:spTree>
    <p:extLst>
      <p:ext uri="{BB962C8B-B14F-4D97-AF65-F5344CB8AC3E}">
        <p14:creationId xmlns:p14="http://schemas.microsoft.com/office/powerpoint/2010/main" val="3895402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領綱核心素養</a:t>
            </a:r>
            <a:endParaRPr lang="zh-TW" altLang="en-US" b="1" dirty="0"/>
          </a:p>
        </p:txBody>
      </p:sp>
      <p:sp>
        <p:nvSpPr>
          <p:cNvPr id="3" name="內容版面配置區 2"/>
          <p:cNvSpPr>
            <a:spLocks noGrp="1"/>
          </p:cNvSpPr>
          <p:nvPr>
            <p:ph idx="1"/>
          </p:nvPr>
        </p:nvSpPr>
        <p:spPr/>
        <p:txBody>
          <a:bodyPr>
            <a:normAutofit fontScale="77500" lnSpcReduction="20000"/>
          </a:bodyPr>
          <a:lstStyle/>
          <a:p>
            <a:pPr>
              <a:lnSpc>
                <a:spcPct val="120000"/>
              </a:lnSpc>
            </a:pPr>
            <a:r>
              <a:rPr lang="zh-TW" altLang="zh-TW" b="1" dirty="0">
                <a:solidFill>
                  <a:srgbClr val="FF3399"/>
                </a:solidFill>
              </a:rPr>
              <a:t>科</a:t>
            </a:r>
            <a:r>
              <a:rPr lang="en-US" altLang="zh-TW" b="1" dirty="0">
                <a:solidFill>
                  <a:srgbClr val="FF3399"/>
                </a:solidFill>
              </a:rPr>
              <a:t>-J-A1 </a:t>
            </a:r>
            <a:endParaRPr lang="zh-TW" altLang="zh-TW" dirty="0">
              <a:solidFill>
                <a:srgbClr val="FF3399"/>
              </a:solidFill>
            </a:endParaRPr>
          </a:p>
          <a:p>
            <a:pPr>
              <a:lnSpc>
                <a:spcPct val="120000"/>
              </a:lnSpc>
            </a:pPr>
            <a:r>
              <a:rPr lang="zh-TW" altLang="zh-TW" dirty="0">
                <a:solidFill>
                  <a:srgbClr val="FF3399"/>
                </a:solidFill>
              </a:rPr>
              <a:t>具備良好的身心發展知能與態度，並展現自我潛能、探索人性、自我價值與生命意義、積極實踐</a:t>
            </a:r>
          </a:p>
          <a:p>
            <a:pPr>
              <a:lnSpc>
                <a:spcPct val="120000"/>
              </a:lnSpc>
            </a:pPr>
            <a:r>
              <a:rPr lang="zh-TW" altLang="zh-TW" b="1" dirty="0">
                <a:solidFill>
                  <a:srgbClr val="FF3399"/>
                </a:solidFill>
              </a:rPr>
              <a:t>科</a:t>
            </a:r>
            <a:r>
              <a:rPr lang="en-US" altLang="zh-TW" b="1" dirty="0">
                <a:solidFill>
                  <a:srgbClr val="FF3399"/>
                </a:solidFill>
              </a:rPr>
              <a:t>-J-A2</a:t>
            </a:r>
            <a:endParaRPr lang="zh-TW" altLang="zh-TW" dirty="0">
              <a:solidFill>
                <a:srgbClr val="FF3399"/>
              </a:solidFill>
            </a:endParaRPr>
          </a:p>
          <a:p>
            <a:pPr>
              <a:lnSpc>
                <a:spcPct val="120000"/>
              </a:lnSpc>
            </a:pPr>
            <a:r>
              <a:rPr lang="zh-TW" altLang="zh-TW" dirty="0">
                <a:solidFill>
                  <a:srgbClr val="FF3399"/>
                </a:solidFill>
              </a:rPr>
              <a:t>具備理解情境與獨立思考的能力，並運用適當科技工具與策略，處理與解決生活問題與生命議題。</a:t>
            </a:r>
          </a:p>
          <a:p>
            <a:pPr>
              <a:lnSpc>
                <a:spcPct val="120000"/>
              </a:lnSpc>
            </a:pPr>
            <a:r>
              <a:rPr lang="zh-TW" altLang="zh-TW" b="1" dirty="0">
                <a:solidFill>
                  <a:srgbClr val="FF3399"/>
                </a:solidFill>
              </a:rPr>
              <a:t>科</a:t>
            </a:r>
            <a:r>
              <a:rPr lang="en-US" altLang="zh-TW" b="1" dirty="0">
                <a:solidFill>
                  <a:srgbClr val="FF3399"/>
                </a:solidFill>
              </a:rPr>
              <a:t>-J-B1</a:t>
            </a:r>
            <a:endParaRPr lang="zh-TW" altLang="zh-TW" dirty="0">
              <a:solidFill>
                <a:srgbClr val="FF3399"/>
              </a:solidFill>
            </a:endParaRPr>
          </a:p>
          <a:p>
            <a:pPr>
              <a:lnSpc>
                <a:spcPct val="120000"/>
              </a:lnSpc>
            </a:pPr>
            <a:r>
              <a:rPr lang="zh-TW" altLang="zh-TW" dirty="0">
                <a:solidFill>
                  <a:srgbClr val="FF3399"/>
                </a:solidFill>
              </a:rPr>
              <a:t>具備運用各種科技符號與運算思維表達溝通的素養，並理解日常生活中科技與運算的基本概念，應用於日常生活。</a:t>
            </a:r>
          </a:p>
          <a:p>
            <a:pPr>
              <a:lnSpc>
                <a:spcPct val="120000"/>
              </a:lnSpc>
            </a:pPr>
            <a:r>
              <a:rPr lang="zh-TW" altLang="zh-TW" b="1" dirty="0">
                <a:solidFill>
                  <a:srgbClr val="FF3399"/>
                </a:solidFill>
              </a:rPr>
              <a:t>科</a:t>
            </a:r>
            <a:r>
              <a:rPr lang="en-US" altLang="zh-TW" b="1" dirty="0">
                <a:solidFill>
                  <a:srgbClr val="FF3399"/>
                </a:solidFill>
              </a:rPr>
              <a:t>-J-B3</a:t>
            </a:r>
            <a:r>
              <a:rPr lang="en-US" altLang="zh-TW" dirty="0">
                <a:solidFill>
                  <a:srgbClr val="FF3399"/>
                </a:solidFill>
              </a:rPr>
              <a:t> </a:t>
            </a:r>
            <a:endParaRPr lang="zh-TW" altLang="zh-TW" dirty="0">
              <a:solidFill>
                <a:srgbClr val="FF3399"/>
              </a:solidFill>
            </a:endParaRPr>
          </a:p>
          <a:p>
            <a:pPr>
              <a:lnSpc>
                <a:spcPct val="120000"/>
              </a:lnSpc>
            </a:pPr>
            <a:r>
              <a:rPr lang="zh-TW" altLang="zh-TW" dirty="0">
                <a:solidFill>
                  <a:srgbClr val="FF3399"/>
                </a:solidFill>
              </a:rPr>
              <a:t>具備藝術展演的一般知能 及表現能力，欣賞各種藝術的風格和價值，並了解美感的特質、認知與表現方式，增進生活的豐富性與美感體 驗。</a:t>
            </a:r>
            <a:endParaRPr lang="zh-TW" altLang="en-US" dirty="0">
              <a:solidFill>
                <a:srgbClr val="FF3399"/>
              </a:solidFill>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4164" y="585216"/>
            <a:ext cx="1070422" cy="1070422"/>
          </a:xfrm>
          <a:prstGeom prst="rect">
            <a:avLst/>
          </a:prstGeom>
        </p:spPr>
      </p:pic>
    </p:spTree>
    <p:extLst>
      <p:ext uri="{BB962C8B-B14F-4D97-AF65-F5344CB8AC3E}">
        <p14:creationId xmlns:p14="http://schemas.microsoft.com/office/powerpoint/2010/main" val="25736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教學對象</a:t>
            </a:r>
            <a:endParaRPr lang="zh-TW" altLang="en-US" b="1" dirty="0"/>
          </a:p>
        </p:txBody>
      </p:sp>
      <p:sp>
        <p:nvSpPr>
          <p:cNvPr id="3" name="內容版面配置區 2"/>
          <p:cNvSpPr>
            <a:spLocks noGrp="1"/>
          </p:cNvSpPr>
          <p:nvPr>
            <p:ph idx="1"/>
          </p:nvPr>
        </p:nvSpPr>
        <p:spPr/>
        <p:txBody>
          <a:bodyPr/>
          <a:lstStyle/>
          <a:p>
            <a:pPr>
              <a:lnSpc>
                <a:spcPct val="100000"/>
              </a:lnSpc>
            </a:pPr>
            <a:r>
              <a:rPr lang="zh-TW" altLang="en-US" dirty="0" smtClean="0">
                <a:solidFill>
                  <a:srgbClr val="00B0F0"/>
                </a:solidFill>
              </a:rPr>
              <a:t>國中八年級</a:t>
            </a:r>
            <a:endParaRPr lang="zh-TW" altLang="en-US" dirty="0">
              <a:solidFill>
                <a:srgbClr val="00B0F0"/>
              </a:solidFill>
            </a:endParaRPr>
          </a:p>
        </p:txBody>
      </p:sp>
    </p:spTree>
    <p:extLst>
      <p:ext uri="{BB962C8B-B14F-4D97-AF65-F5344CB8AC3E}">
        <p14:creationId xmlns:p14="http://schemas.microsoft.com/office/powerpoint/2010/main" val="34509975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教學對象</a:t>
            </a:r>
            <a:endParaRPr lang="zh-TW" altLang="en-US" b="1" dirty="0"/>
          </a:p>
        </p:txBody>
      </p:sp>
      <p:sp>
        <p:nvSpPr>
          <p:cNvPr id="3" name="內容版面配置區 2"/>
          <p:cNvSpPr>
            <a:spLocks noGrp="1"/>
          </p:cNvSpPr>
          <p:nvPr>
            <p:ph idx="1"/>
          </p:nvPr>
        </p:nvSpPr>
        <p:spPr/>
        <p:txBody>
          <a:bodyPr/>
          <a:lstStyle/>
          <a:p>
            <a:pPr>
              <a:lnSpc>
                <a:spcPct val="100000"/>
              </a:lnSpc>
            </a:pPr>
            <a:r>
              <a:rPr lang="zh-TW" altLang="en-US" dirty="0">
                <a:solidFill>
                  <a:srgbClr val="FF3399"/>
                </a:solidFill>
              </a:rPr>
              <a:t>國中</a:t>
            </a:r>
            <a:r>
              <a:rPr lang="en-US" altLang="zh-TW" dirty="0">
                <a:solidFill>
                  <a:srgbClr val="FF3399"/>
                </a:solidFill>
              </a:rPr>
              <a:t>8</a:t>
            </a:r>
            <a:r>
              <a:rPr lang="zh-TW" altLang="en-US" dirty="0">
                <a:solidFill>
                  <a:srgbClr val="FF3399"/>
                </a:solidFill>
              </a:rPr>
              <a:t>年級學生</a:t>
            </a: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3965" y="585216"/>
            <a:ext cx="1070422" cy="1070422"/>
          </a:xfrm>
          <a:prstGeom prst="rect">
            <a:avLst/>
          </a:prstGeom>
        </p:spPr>
      </p:pic>
    </p:spTree>
    <p:extLst>
      <p:ext uri="{BB962C8B-B14F-4D97-AF65-F5344CB8AC3E}">
        <p14:creationId xmlns:p14="http://schemas.microsoft.com/office/powerpoint/2010/main" val="2157548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學習工具 </a:t>
            </a:r>
            <a:r>
              <a:rPr lang="en-US" altLang="zh-TW" b="1" dirty="0" smtClean="0"/>
              <a:t>| </a:t>
            </a:r>
            <a:r>
              <a:rPr lang="zh-TW" altLang="en-US" b="1" dirty="0" smtClean="0"/>
              <a:t>參考資源</a:t>
            </a:r>
            <a:endParaRPr lang="zh-TW" altLang="en-US" b="1" dirty="0"/>
          </a:p>
        </p:txBody>
      </p:sp>
      <p:sp>
        <p:nvSpPr>
          <p:cNvPr id="3" name="內容版面配置區 2"/>
          <p:cNvSpPr>
            <a:spLocks noGrp="1"/>
          </p:cNvSpPr>
          <p:nvPr>
            <p:ph idx="1"/>
          </p:nvPr>
        </p:nvSpPr>
        <p:spPr/>
        <p:txBody>
          <a:bodyPr/>
          <a:lstStyle/>
          <a:p>
            <a:r>
              <a:rPr lang="zh-TW" altLang="en-US" dirty="0">
                <a:solidFill>
                  <a:schemeClr val="accent1"/>
                </a:solidFill>
              </a:rPr>
              <a:t>學習工具</a:t>
            </a:r>
            <a:endParaRPr lang="en-US" altLang="zh-TW" dirty="0">
              <a:solidFill>
                <a:schemeClr val="accent1"/>
              </a:solidFill>
            </a:endParaRPr>
          </a:p>
          <a:p>
            <a:r>
              <a:rPr lang="zh-TW" altLang="en-US" dirty="0">
                <a:solidFill>
                  <a:schemeClr val="accent1"/>
                </a:solidFill>
              </a:rPr>
              <a:t>個人電腦、網路、程式語言工具、學習單、簡報、範例程式、評量</a:t>
            </a:r>
            <a:endParaRPr lang="en-US" altLang="zh-TW" dirty="0">
              <a:solidFill>
                <a:schemeClr val="accent1"/>
              </a:solidFill>
            </a:endParaRPr>
          </a:p>
          <a:p>
            <a:r>
              <a:rPr lang="en-US" altLang="zh-TW" dirty="0">
                <a:solidFill>
                  <a:schemeClr val="accent1"/>
                </a:solidFill>
              </a:rPr>
              <a:t>MIT </a:t>
            </a:r>
            <a:r>
              <a:rPr lang="zh-TW" altLang="zh-TW" dirty="0">
                <a:solidFill>
                  <a:schemeClr val="accent1"/>
                </a:solidFill>
              </a:rPr>
              <a:t>線上程式編輯器</a:t>
            </a:r>
            <a:r>
              <a:rPr lang="en-US" altLang="zh-TW" dirty="0">
                <a:solidFill>
                  <a:schemeClr val="accent1"/>
                </a:solidFill>
              </a:rPr>
              <a:t> : </a:t>
            </a:r>
            <a:r>
              <a:rPr lang="en-US" altLang="zh-TW" u="sng" dirty="0">
                <a:solidFill>
                  <a:schemeClr val="accent1"/>
                </a:solidFill>
                <a:hlinkClick r:id="rId2"/>
              </a:rPr>
              <a:t>https://scratch.mit.edu/projects/editor/</a:t>
            </a:r>
            <a:endParaRPr lang="zh-TW" altLang="zh-TW" dirty="0">
              <a:solidFill>
                <a:schemeClr val="accent1"/>
              </a:solidFill>
            </a:endParaRPr>
          </a:p>
          <a:p>
            <a:pPr lvl="0"/>
            <a:endParaRPr lang="en-US" altLang="zh-TW" dirty="0">
              <a:solidFill>
                <a:schemeClr val="accent1"/>
              </a:solidFill>
            </a:endParaRPr>
          </a:p>
          <a:p>
            <a:pPr lvl="0"/>
            <a:r>
              <a:rPr lang="zh-TW" altLang="zh-TW" dirty="0">
                <a:solidFill>
                  <a:schemeClr val="accent1"/>
                </a:solidFill>
              </a:rPr>
              <a:t>參考資源</a:t>
            </a:r>
          </a:p>
          <a:p>
            <a:r>
              <a:rPr lang="en-US" altLang="zh-TW" dirty="0" err="1">
                <a:solidFill>
                  <a:schemeClr val="accent1"/>
                </a:solidFill>
              </a:rPr>
              <a:t>Fritzing</a:t>
            </a:r>
            <a:r>
              <a:rPr lang="en-US" altLang="zh-TW" dirty="0">
                <a:solidFill>
                  <a:schemeClr val="accent1"/>
                </a:solidFill>
              </a:rPr>
              <a:t> </a:t>
            </a:r>
            <a:r>
              <a:rPr lang="zh-TW" altLang="zh-TW" dirty="0">
                <a:solidFill>
                  <a:schemeClr val="accent1"/>
                </a:solidFill>
              </a:rPr>
              <a:t>模擬板</a:t>
            </a:r>
          </a:p>
          <a:p>
            <a:r>
              <a:rPr lang="en-US" altLang="zh-TW" dirty="0">
                <a:solidFill>
                  <a:schemeClr val="accent1"/>
                </a:solidFill>
              </a:rPr>
              <a:t>123 </a:t>
            </a:r>
            <a:r>
              <a:rPr lang="en-US" altLang="zh-TW" dirty="0" smtClean="0">
                <a:solidFill>
                  <a:schemeClr val="accent1"/>
                </a:solidFill>
              </a:rPr>
              <a:t>circuits</a:t>
            </a:r>
          </a:p>
          <a:p>
            <a:endParaRPr lang="zh-TW" altLang="zh-TW" dirty="0">
              <a:solidFill>
                <a:schemeClr val="accent1"/>
              </a:solidFill>
            </a:endParaRPr>
          </a:p>
          <a:p>
            <a:endParaRPr lang="zh-TW" altLang="en-US" dirty="0"/>
          </a:p>
        </p:txBody>
      </p:sp>
    </p:spTree>
    <p:extLst>
      <p:ext uri="{BB962C8B-B14F-4D97-AF65-F5344CB8AC3E}">
        <p14:creationId xmlns:p14="http://schemas.microsoft.com/office/powerpoint/2010/main" val="31499347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學習工具 </a:t>
            </a:r>
            <a:r>
              <a:rPr lang="en-US" altLang="zh-TW" b="1" dirty="0" smtClean="0"/>
              <a:t>| </a:t>
            </a:r>
            <a:r>
              <a:rPr lang="zh-TW" altLang="en-US" b="1" dirty="0" smtClean="0"/>
              <a:t>參考資源</a:t>
            </a:r>
            <a:endParaRPr lang="zh-TW" altLang="en-US" b="1" dirty="0"/>
          </a:p>
        </p:txBody>
      </p:sp>
      <p:sp>
        <p:nvSpPr>
          <p:cNvPr id="3" name="內容版面配置區 2"/>
          <p:cNvSpPr>
            <a:spLocks noGrp="1"/>
          </p:cNvSpPr>
          <p:nvPr>
            <p:ph idx="1"/>
          </p:nvPr>
        </p:nvSpPr>
        <p:spPr/>
        <p:txBody>
          <a:bodyPr/>
          <a:lstStyle/>
          <a:p>
            <a:r>
              <a:rPr lang="zh-TW" altLang="en-US" dirty="0" smtClean="0">
                <a:solidFill>
                  <a:srgbClr val="FF3399"/>
                </a:solidFill>
              </a:rPr>
              <a:t>學習工具</a:t>
            </a:r>
            <a:endParaRPr lang="en-US" altLang="zh-TW" dirty="0" smtClean="0">
              <a:solidFill>
                <a:srgbClr val="FF3399"/>
              </a:solidFill>
            </a:endParaRPr>
          </a:p>
          <a:p>
            <a:r>
              <a:rPr lang="zh-TW" altLang="en-US" dirty="0" smtClean="0">
                <a:solidFill>
                  <a:srgbClr val="FF3399"/>
                </a:solidFill>
              </a:rPr>
              <a:t>個人電腦</a:t>
            </a:r>
            <a:r>
              <a:rPr lang="zh-TW" altLang="en-US" dirty="0">
                <a:solidFill>
                  <a:srgbClr val="FF3399"/>
                </a:solidFill>
              </a:rPr>
              <a:t>、網路、程式語言工具、學習單、簡報、範例程式、</a:t>
            </a:r>
            <a:r>
              <a:rPr lang="zh-TW" altLang="en-US" dirty="0" smtClean="0">
                <a:solidFill>
                  <a:srgbClr val="FF3399"/>
                </a:solidFill>
              </a:rPr>
              <a:t>評量</a:t>
            </a:r>
            <a:endParaRPr lang="en-US" altLang="zh-TW" dirty="0" smtClean="0">
              <a:solidFill>
                <a:srgbClr val="FF3399"/>
              </a:solidFill>
            </a:endParaRPr>
          </a:p>
          <a:p>
            <a:r>
              <a:rPr lang="en-US" altLang="zh-TW" dirty="0">
                <a:solidFill>
                  <a:srgbClr val="FF3399"/>
                </a:solidFill>
              </a:rPr>
              <a:t>MIT </a:t>
            </a:r>
            <a:r>
              <a:rPr lang="zh-TW" altLang="zh-TW" dirty="0">
                <a:solidFill>
                  <a:srgbClr val="FF3399"/>
                </a:solidFill>
              </a:rPr>
              <a:t>線上程式編輯器</a:t>
            </a:r>
            <a:r>
              <a:rPr lang="en-US" altLang="zh-TW" dirty="0">
                <a:solidFill>
                  <a:srgbClr val="FF3399"/>
                </a:solidFill>
              </a:rPr>
              <a:t> : </a:t>
            </a:r>
            <a:r>
              <a:rPr lang="en-US" altLang="zh-TW" u="sng" dirty="0">
                <a:solidFill>
                  <a:srgbClr val="FF3399"/>
                </a:solidFill>
                <a:hlinkClick r:id="rId2"/>
              </a:rPr>
              <a:t>https://scratch.mit.edu/projects/editor/</a:t>
            </a:r>
            <a:endParaRPr lang="zh-TW" altLang="zh-TW" dirty="0">
              <a:solidFill>
                <a:srgbClr val="FF3399"/>
              </a:solidFill>
            </a:endParaRPr>
          </a:p>
          <a:p>
            <a:pPr lvl="0"/>
            <a:endParaRPr lang="en-US" altLang="zh-TW" dirty="0" smtClean="0">
              <a:solidFill>
                <a:srgbClr val="FF3399"/>
              </a:solidFill>
            </a:endParaRPr>
          </a:p>
          <a:p>
            <a:pPr lvl="0"/>
            <a:r>
              <a:rPr lang="zh-TW" altLang="zh-TW" dirty="0" smtClean="0">
                <a:solidFill>
                  <a:srgbClr val="FF3399"/>
                </a:solidFill>
              </a:rPr>
              <a:t>參考</a:t>
            </a:r>
            <a:r>
              <a:rPr lang="zh-TW" altLang="zh-TW" dirty="0">
                <a:solidFill>
                  <a:srgbClr val="FF3399"/>
                </a:solidFill>
              </a:rPr>
              <a:t>資源</a:t>
            </a:r>
          </a:p>
          <a:p>
            <a:pPr lvl="0"/>
            <a:r>
              <a:rPr lang="zh-TW" altLang="zh-TW" dirty="0">
                <a:solidFill>
                  <a:srgbClr val="FF3399"/>
                </a:solidFill>
              </a:rPr>
              <a:t>奇美博物館</a:t>
            </a:r>
          </a:p>
          <a:p>
            <a:pPr lvl="0"/>
            <a:r>
              <a:rPr lang="zh-TW" altLang="zh-TW" dirty="0">
                <a:solidFill>
                  <a:srgbClr val="FF3399"/>
                </a:solidFill>
              </a:rPr>
              <a:t>維基百科</a:t>
            </a:r>
            <a:r>
              <a:rPr lang="en-US" altLang="zh-TW" dirty="0">
                <a:solidFill>
                  <a:srgbClr val="FF3399"/>
                </a:solidFill>
              </a:rPr>
              <a:t>-</a:t>
            </a:r>
            <a:r>
              <a:rPr lang="zh-TW" altLang="zh-TW" dirty="0">
                <a:solidFill>
                  <a:srgbClr val="FF3399"/>
                </a:solidFill>
              </a:rPr>
              <a:t>自動演奏鋼琴</a:t>
            </a:r>
          </a:p>
          <a:p>
            <a:pPr lvl="0"/>
            <a:r>
              <a:rPr lang="zh-TW" altLang="zh-TW" dirty="0">
                <a:solidFill>
                  <a:srgbClr val="FF3399"/>
                </a:solidFill>
              </a:rPr>
              <a:t>不能說的秘密</a:t>
            </a:r>
            <a:r>
              <a:rPr lang="en-US" altLang="zh-TW" dirty="0">
                <a:solidFill>
                  <a:srgbClr val="FF3399"/>
                </a:solidFill>
              </a:rPr>
              <a:t>-</a:t>
            </a:r>
            <a:r>
              <a:rPr lang="en-US" altLang="zh-TW" dirty="0" err="1">
                <a:solidFill>
                  <a:srgbClr val="FF3399"/>
                </a:solidFill>
              </a:rPr>
              <a:t>Hanlin</a:t>
            </a:r>
            <a:r>
              <a:rPr lang="zh-TW" altLang="zh-TW" dirty="0">
                <a:solidFill>
                  <a:srgbClr val="FF3399"/>
                </a:solidFill>
              </a:rPr>
              <a:t>自動演奏鋼琴系統</a:t>
            </a:r>
          </a:p>
          <a:p>
            <a:endParaRPr lang="zh-TW" altLang="en-US" dirty="0">
              <a:solidFill>
                <a:srgbClr val="FF3399"/>
              </a:solidFill>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5199" y="799813"/>
            <a:ext cx="1070422" cy="1070422"/>
          </a:xfrm>
          <a:prstGeom prst="rect">
            <a:avLst/>
          </a:prstGeom>
        </p:spPr>
      </p:pic>
    </p:spTree>
    <p:extLst>
      <p:ext uri="{BB962C8B-B14F-4D97-AF65-F5344CB8AC3E}">
        <p14:creationId xmlns:p14="http://schemas.microsoft.com/office/powerpoint/2010/main" val="12689696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教學設計</a:t>
            </a:r>
            <a:endParaRPr lang="zh-TW" altLang="en-US" b="1" dirty="0"/>
          </a:p>
        </p:txBody>
      </p:sp>
      <p:sp>
        <p:nvSpPr>
          <p:cNvPr id="3" name="內容版面配置區 2"/>
          <p:cNvSpPr>
            <a:spLocks noGrp="1"/>
          </p:cNvSpPr>
          <p:nvPr>
            <p:ph idx="1"/>
          </p:nvPr>
        </p:nvSpPr>
        <p:spPr/>
        <p:txBody>
          <a:bodyPr/>
          <a:lstStyle/>
          <a:p>
            <a:pPr>
              <a:lnSpc>
                <a:spcPct val="150000"/>
              </a:lnSpc>
            </a:pPr>
            <a:endParaRPr lang="zh-TW" altLang="en-US" dirty="0">
              <a:solidFill>
                <a:srgbClr val="00B0F0"/>
              </a:solidFill>
            </a:endParaRPr>
          </a:p>
        </p:txBody>
      </p:sp>
    </p:spTree>
    <p:extLst>
      <p:ext uri="{BB962C8B-B14F-4D97-AF65-F5344CB8AC3E}">
        <p14:creationId xmlns:p14="http://schemas.microsoft.com/office/powerpoint/2010/main" val="3277214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教學設計</a:t>
            </a:r>
            <a:endParaRPr lang="zh-TW" altLang="en-US" b="1" dirty="0"/>
          </a:p>
        </p:txBody>
      </p:sp>
      <p:sp>
        <p:nvSpPr>
          <p:cNvPr id="3" name="內容版面配置區 2"/>
          <p:cNvSpPr>
            <a:spLocks noGrp="1"/>
          </p:cNvSpPr>
          <p:nvPr>
            <p:ph idx="1"/>
          </p:nvPr>
        </p:nvSpPr>
        <p:spPr/>
        <p:txBody>
          <a:bodyPr/>
          <a:lstStyle/>
          <a:p>
            <a:pPr>
              <a:lnSpc>
                <a:spcPct val="150000"/>
              </a:lnSpc>
            </a:pPr>
            <a:r>
              <a:rPr lang="zh-TW" altLang="zh-TW" dirty="0">
                <a:solidFill>
                  <a:srgbClr val="FF3399"/>
                </a:solidFill>
              </a:rPr>
              <a:t>本專題活動以四個主要步驟進行設計：首先，以視覺化樣式展示引發學習動機；進而引導學生將抽象運算視覺化，由具體轉為抽象；接著，透過資料與結構與概念說明、程式語法說明，帶領學生進入程式實作、創作、除錯與分析的學習歷程</a:t>
            </a:r>
            <a:r>
              <a:rPr lang="zh-TW" altLang="zh-TW" dirty="0" smtClean="0">
                <a:solidFill>
                  <a:srgbClr val="FF3399"/>
                </a:solidFill>
              </a:rPr>
              <a:t>。</a:t>
            </a:r>
            <a:endParaRPr lang="en-US" altLang="zh-TW" dirty="0" smtClean="0">
              <a:solidFill>
                <a:srgbClr val="FF3399"/>
              </a:solidFill>
            </a:endParaRPr>
          </a:p>
          <a:p>
            <a:pPr>
              <a:lnSpc>
                <a:spcPct val="150000"/>
              </a:lnSpc>
            </a:pPr>
            <a:r>
              <a:rPr lang="zh-TW" altLang="zh-TW" dirty="0" smtClean="0">
                <a:solidFill>
                  <a:srgbClr val="FF3399"/>
                </a:solidFill>
              </a:rPr>
              <a:t>活動</a:t>
            </a:r>
            <a:r>
              <a:rPr lang="zh-TW" altLang="zh-TW" dirty="0">
                <a:solidFill>
                  <a:srgbClr val="FF3399"/>
                </a:solidFill>
              </a:rPr>
              <a:t>以兩人一組進行，共分四個單元。由學生熟悉且節奏簡明的兒歌、兒歌自選曲、流行樂曲、到樂曲創作，逐步引導學生思考電腦自動化演奏音樂的創作過程</a:t>
            </a:r>
          </a:p>
          <a:p>
            <a:pPr>
              <a:lnSpc>
                <a:spcPct val="150000"/>
              </a:lnSpc>
            </a:pPr>
            <a:endParaRPr lang="zh-TW" altLang="en-US" dirty="0">
              <a:solidFill>
                <a:srgbClr val="FF3399"/>
              </a:solidFill>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3965" y="585216"/>
            <a:ext cx="1070422" cy="1070422"/>
          </a:xfrm>
          <a:prstGeom prst="rect">
            <a:avLst/>
          </a:prstGeom>
        </p:spPr>
      </p:pic>
    </p:spTree>
    <p:extLst>
      <p:ext uri="{BB962C8B-B14F-4D97-AF65-F5344CB8AC3E}">
        <p14:creationId xmlns:p14="http://schemas.microsoft.com/office/powerpoint/2010/main" val="1037586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教學設計</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011431419"/>
              </p:ext>
            </p:extLst>
          </p:nvPr>
        </p:nvGraphicFramePr>
        <p:xfrm>
          <a:off x="1024128" y="2084832"/>
          <a:ext cx="10500006" cy="3363157"/>
        </p:xfrm>
        <a:graphic>
          <a:graphicData uri="http://schemas.openxmlformats.org/drawingml/2006/table">
            <a:tbl>
              <a:tblPr firstRow="1" bandRow="1">
                <a:tableStyleId>{F2DE63D5-997A-4646-A377-4702673A728D}</a:tableStyleId>
              </a:tblPr>
              <a:tblGrid>
                <a:gridCol w="2504683">
                  <a:extLst>
                    <a:ext uri="{9D8B030D-6E8A-4147-A177-3AD203B41FA5}">
                      <a16:colId xmlns:a16="http://schemas.microsoft.com/office/drawing/2014/main" xmlns="" val="449050379"/>
                    </a:ext>
                  </a:extLst>
                </a:gridCol>
                <a:gridCol w="3208873">
                  <a:extLst>
                    <a:ext uri="{9D8B030D-6E8A-4147-A177-3AD203B41FA5}">
                      <a16:colId xmlns:a16="http://schemas.microsoft.com/office/drawing/2014/main" xmlns="" val="3975654716"/>
                    </a:ext>
                  </a:extLst>
                </a:gridCol>
                <a:gridCol w="4786450">
                  <a:extLst>
                    <a:ext uri="{9D8B030D-6E8A-4147-A177-3AD203B41FA5}">
                      <a16:colId xmlns:a16="http://schemas.microsoft.com/office/drawing/2014/main" xmlns="" val="3935418586"/>
                    </a:ext>
                  </a:extLst>
                </a:gridCol>
              </a:tblGrid>
              <a:tr h="413882">
                <a:tc>
                  <a:txBody>
                    <a:bodyPr/>
                    <a:lstStyle/>
                    <a:p>
                      <a:pPr algn="ctr">
                        <a:spcAft>
                          <a:spcPts val="0"/>
                        </a:spcAft>
                      </a:pPr>
                      <a:r>
                        <a:rPr lang="zh-TW" sz="2400" kern="0" dirty="0">
                          <a:effectLst/>
                        </a:rPr>
                        <a:t>教學設計</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zh-TW" sz="2400" kern="0" dirty="0">
                          <a:effectLst/>
                        </a:rPr>
                        <a:t>教學活動</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zh-TW" sz="2400" kern="0" dirty="0">
                          <a:effectLst/>
                        </a:rPr>
                        <a:t>活動內容</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xmlns="" val="1364175911"/>
                  </a:ext>
                </a:extLst>
              </a:tr>
              <a:tr h="475492">
                <a:tc rowSpan="2">
                  <a:txBody>
                    <a:bodyPr/>
                    <a:lstStyle/>
                    <a:p>
                      <a:pPr>
                        <a:spcAft>
                          <a:spcPts val="0"/>
                        </a:spcAft>
                      </a:pPr>
                      <a:r>
                        <a:rPr lang="zh-TW" sz="1600" kern="100" dirty="0">
                          <a:solidFill>
                            <a:srgbClr val="FF3399"/>
                          </a:solidFill>
                          <a:effectLst/>
                        </a:rPr>
                        <a:t>視覺化樣式展示與操作</a:t>
                      </a:r>
                      <a:endParaRPr lang="zh-TW" sz="1600" kern="100" dirty="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a:effectLst/>
                        </a:rPr>
                        <a:t>引發學生動機</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altLang="en-US" sz="1600" kern="100" dirty="0" smtClean="0">
                          <a:effectLst/>
                          <a:latin typeface="Calibri" panose="020F0502020204030204" pitchFamily="34" charset="0"/>
                          <a:ea typeface="新細明體" panose="02020500000000000000" pitchFamily="18" charset="-120"/>
                          <a:cs typeface="Times New Roman" panose="02020603050405020304" pitchFamily="18" charset="0"/>
                        </a:rPr>
                        <a:t>市面上防盜系統原理簡介</a:t>
                      </a:r>
                      <a:endParaRPr lang="en-US" altLang="zh-TW" sz="1600" kern="100" dirty="0" smtClean="0">
                        <a:effectLst/>
                        <a:latin typeface="Calibri" panose="020F0502020204030204" pitchFamily="34" charset="0"/>
                        <a:ea typeface="新細明體" panose="02020500000000000000" pitchFamily="18" charset="-120"/>
                        <a:cs typeface="Times New Roman" panose="02020603050405020304" pitchFamily="18" charset="0"/>
                      </a:endParaRPr>
                    </a:p>
                    <a:p>
                      <a:pPr>
                        <a:spcAft>
                          <a:spcPts val="0"/>
                        </a:spcAft>
                      </a:pPr>
                      <a:r>
                        <a:rPr lang="zh-TW" altLang="en-US" sz="1600" kern="100" dirty="0" smtClean="0">
                          <a:effectLst/>
                          <a:latin typeface="Calibri" panose="020F0502020204030204" pitchFamily="34" charset="0"/>
                          <a:ea typeface="新細明體" panose="02020500000000000000" pitchFamily="18" charset="-120"/>
                          <a:cs typeface="Times New Roman" panose="02020603050405020304" pitchFamily="18" charset="0"/>
                        </a:rPr>
                        <a:t>防盜系統影片展示</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524629855"/>
                  </a:ext>
                </a:extLst>
              </a:tr>
              <a:tr h="517202">
                <a:tc vMerge="1">
                  <a:txBody>
                    <a:bodyPr/>
                    <a:lstStyle/>
                    <a:p>
                      <a:endParaRPr lang="zh-TW" altLang="en-US"/>
                    </a:p>
                  </a:txBody>
                  <a:tcPr/>
                </a:tc>
                <a:tc>
                  <a:txBody>
                    <a:bodyPr/>
                    <a:lstStyle/>
                    <a:p>
                      <a:pPr>
                        <a:spcAft>
                          <a:spcPts val="0"/>
                        </a:spcAft>
                      </a:pPr>
                      <a:r>
                        <a:rPr lang="zh-TW" sz="1600" kern="0" dirty="0">
                          <a:effectLst/>
                        </a:rPr>
                        <a:t>提問與討論</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引導學生思考</a:t>
                      </a:r>
                      <a:r>
                        <a:rPr lang="zh-TW" sz="1600" kern="0" dirty="0" smtClean="0">
                          <a:effectLst/>
                        </a:rPr>
                        <a:t>如何</a:t>
                      </a:r>
                      <a:r>
                        <a:rPr lang="zh-TW" altLang="en-US" sz="1600" kern="0" dirty="0" smtClean="0">
                          <a:effectLst/>
                        </a:rPr>
                        <a:t>有那些感測器可以使用</a:t>
                      </a:r>
                      <a:endParaRPr lang="en-US" altLang="zh-TW" sz="1600" kern="0" dirty="0" smtClean="0">
                        <a:effectLst/>
                      </a:endParaRPr>
                    </a:p>
                    <a:p>
                      <a:pPr>
                        <a:spcAft>
                          <a:spcPts val="0"/>
                        </a:spcAft>
                      </a:pPr>
                      <a:r>
                        <a:rPr lang="zh-TW" sz="1600" kern="0" dirty="0" smtClean="0">
                          <a:effectLst/>
                        </a:rPr>
                        <a:t>自動化</a:t>
                      </a:r>
                      <a:r>
                        <a:rPr lang="zh-TW" altLang="en-US" sz="1600" kern="0" dirty="0" smtClean="0">
                          <a:effectLst/>
                        </a:rPr>
                        <a:t>防盜系統</a:t>
                      </a:r>
                      <a:r>
                        <a:rPr lang="zh-TW" sz="1600" kern="0" dirty="0" smtClean="0">
                          <a:effectLst/>
                        </a:rPr>
                        <a:t>原理</a:t>
                      </a:r>
                      <a:r>
                        <a:rPr lang="zh-TW" sz="1600" kern="0" dirty="0">
                          <a:effectLst/>
                        </a:rPr>
                        <a:t>與發展</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r>
              <a:tr h="375385">
                <a:tc>
                  <a:txBody>
                    <a:bodyPr/>
                    <a:lstStyle/>
                    <a:p>
                      <a:pPr>
                        <a:spcAft>
                          <a:spcPts val="0"/>
                        </a:spcAft>
                      </a:pPr>
                      <a:r>
                        <a:rPr lang="zh-TW" sz="1600" kern="100" dirty="0">
                          <a:solidFill>
                            <a:srgbClr val="FF3399"/>
                          </a:solidFill>
                          <a:effectLst/>
                        </a:rPr>
                        <a:t>抽象運算視覺化</a:t>
                      </a:r>
                      <a:endParaRPr lang="zh-TW" sz="1600" kern="100" dirty="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altLang="en-US" sz="1600" kern="100" dirty="0" smtClean="0">
                          <a:effectLst/>
                          <a:latin typeface="Calibri" panose="020F0502020204030204" pitchFamily="34" charset="0"/>
                          <a:ea typeface="新細明體" panose="02020500000000000000" pitchFamily="18" charset="-120"/>
                          <a:cs typeface="Times New Roman" panose="02020603050405020304" pitchFamily="18" charset="0"/>
                        </a:rPr>
                        <a:t>感測器</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引導學生</a:t>
                      </a:r>
                      <a:r>
                        <a:rPr lang="zh-TW" sz="1600" kern="0" dirty="0" smtClean="0">
                          <a:effectLst/>
                        </a:rPr>
                        <a:t>思考</a:t>
                      </a:r>
                      <a:r>
                        <a:rPr lang="zh-TW" altLang="en-US" sz="1600" kern="0" dirty="0" smtClean="0">
                          <a:effectLst/>
                        </a:rPr>
                        <a:t>感器測接收的數值意義</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r>
              <a:tr h="317634">
                <a:tc>
                  <a:txBody>
                    <a:bodyPr/>
                    <a:lstStyle/>
                    <a:p>
                      <a:pPr>
                        <a:spcAft>
                          <a:spcPts val="0"/>
                        </a:spcAft>
                      </a:pPr>
                      <a:r>
                        <a:rPr lang="zh-TW" sz="1600" kern="100" dirty="0">
                          <a:solidFill>
                            <a:srgbClr val="FF3399"/>
                          </a:solidFill>
                          <a:effectLst/>
                        </a:rPr>
                        <a:t>程式概念說明</a:t>
                      </a:r>
                      <a:endParaRPr lang="zh-TW" sz="1600" kern="100" dirty="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smtClean="0">
                          <a:effectLst/>
                        </a:rPr>
                        <a:t>控制</a:t>
                      </a:r>
                      <a:r>
                        <a:rPr lang="zh-TW" sz="1600" kern="0" dirty="0">
                          <a:effectLst/>
                        </a:rPr>
                        <a:t>流程概念與說明</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範例程式操作</a:t>
                      </a:r>
                      <a:r>
                        <a:rPr lang="en-US" sz="1600" kern="0" dirty="0">
                          <a:effectLst/>
                        </a:rPr>
                        <a:t>-</a:t>
                      </a:r>
                      <a:r>
                        <a:rPr lang="zh-TW" sz="1600" kern="0" dirty="0" smtClean="0">
                          <a:effectLst/>
                        </a:rPr>
                        <a:t>辨識</a:t>
                      </a:r>
                      <a:r>
                        <a:rPr lang="zh-TW" altLang="en-US" sz="1600" kern="0" dirty="0" smtClean="0">
                          <a:effectLst/>
                        </a:rPr>
                        <a:t>何時引發觸動</a:t>
                      </a:r>
                      <a:endParaRPr lang="zh-TW" sz="1600" kern="100" dirty="0">
                        <a:effectLst/>
                      </a:endParaRPr>
                    </a:p>
                  </a:txBody>
                  <a:tcPr marL="68580" marR="68580" marT="0" marB="0"/>
                </a:tc>
                <a:extLst>
                  <a:ext uri="{0D108BD9-81ED-4DB2-BD59-A6C34878D82A}">
                    <a16:rowId xmlns:a16="http://schemas.microsoft.com/office/drawing/2014/main" xmlns="" val="686334562"/>
                  </a:ext>
                </a:extLst>
              </a:tr>
              <a:tr h="490888">
                <a:tc>
                  <a:txBody>
                    <a:bodyPr/>
                    <a:lstStyle/>
                    <a:p>
                      <a:pPr>
                        <a:spcAft>
                          <a:spcPts val="0"/>
                        </a:spcAft>
                      </a:pPr>
                      <a:r>
                        <a:rPr lang="zh-TW" sz="1600" kern="100">
                          <a:solidFill>
                            <a:srgbClr val="FF3399"/>
                          </a:solidFill>
                          <a:effectLst/>
                        </a:rPr>
                        <a:t>語法說明</a:t>
                      </a:r>
                    </a:p>
                    <a:p>
                      <a:pPr>
                        <a:spcAft>
                          <a:spcPts val="0"/>
                        </a:spcAft>
                      </a:pPr>
                      <a:r>
                        <a:rPr lang="zh-TW" sz="1600" kern="100">
                          <a:solidFill>
                            <a:srgbClr val="FF3399"/>
                          </a:solidFill>
                          <a:effectLst/>
                        </a:rPr>
                        <a:t>與程式實作</a:t>
                      </a:r>
                      <a:endParaRPr lang="zh-TW" sz="1600" kern="10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提問與</a:t>
                      </a:r>
                      <a:r>
                        <a:rPr lang="zh-TW" sz="1600" kern="0" dirty="0" smtClean="0">
                          <a:effectLst/>
                        </a:rPr>
                        <a:t>討論</a:t>
                      </a:r>
                      <a:endParaRPr lang="zh-TW" sz="1600" kern="100" dirty="0">
                        <a:effectLst/>
                      </a:endParaRPr>
                    </a:p>
                  </a:txBody>
                  <a:tcPr marL="68580" marR="68580" marT="0" marB="0"/>
                </a:tc>
                <a:tc>
                  <a:txBody>
                    <a:bodyPr/>
                    <a:lstStyle/>
                    <a:p>
                      <a:pPr>
                        <a:spcAft>
                          <a:spcPts val="0"/>
                        </a:spcAft>
                      </a:pPr>
                      <a:r>
                        <a:rPr lang="zh-TW" sz="1600" kern="0" dirty="0">
                          <a:effectLst/>
                        </a:rPr>
                        <a:t>引導學生</a:t>
                      </a:r>
                      <a:r>
                        <a:rPr lang="zh-TW" sz="1600" kern="0" dirty="0" smtClean="0">
                          <a:effectLst/>
                        </a:rPr>
                        <a:t>思考</a:t>
                      </a:r>
                      <a:r>
                        <a:rPr lang="zh-TW" altLang="en-US" sz="1600" kern="0" dirty="0" smtClean="0">
                          <a:effectLst/>
                        </a:rPr>
                        <a:t>判斷式的流程結構</a:t>
                      </a:r>
                      <a:endParaRPr lang="en-US" altLang="zh-TW" sz="1600" kern="0" dirty="0" smtClean="0">
                        <a:effectLst/>
                      </a:endParaRPr>
                    </a:p>
                    <a:p>
                      <a:pPr>
                        <a:spcAft>
                          <a:spcPts val="0"/>
                        </a:spcAft>
                      </a:pPr>
                      <a:r>
                        <a:rPr lang="zh-TW" sz="1600" kern="0" dirty="0" smtClean="0">
                          <a:effectLst/>
                        </a:rPr>
                        <a:t>學習</a:t>
                      </a:r>
                      <a:r>
                        <a:rPr lang="zh-TW" sz="1600" kern="0" dirty="0">
                          <a:effectLst/>
                        </a:rPr>
                        <a:t>單</a:t>
                      </a:r>
                      <a:r>
                        <a:rPr lang="en-US" sz="1600" kern="0" dirty="0">
                          <a:effectLst/>
                        </a:rPr>
                        <a:t>-</a:t>
                      </a:r>
                      <a:r>
                        <a:rPr lang="zh-TW" sz="1600" kern="0" dirty="0">
                          <a:effectLst/>
                        </a:rPr>
                        <a:t>音符資料與數值對應</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2254817823"/>
                  </a:ext>
                </a:extLst>
              </a:tr>
              <a:tr h="760486">
                <a:tc>
                  <a:txBody>
                    <a:bodyPr/>
                    <a:lstStyle/>
                    <a:p>
                      <a:pPr>
                        <a:spcAft>
                          <a:spcPts val="0"/>
                        </a:spcAft>
                      </a:pPr>
                      <a:r>
                        <a:rPr lang="zh-TW" sz="1600" kern="100">
                          <a:solidFill>
                            <a:srgbClr val="FF3399"/>
                          </a:solidFill>
                          <a:effectLst/>
                        </a:rPr>
                        <a:t>程式創作</a:t>
                      </a:r>
                      <a:endParaRPr lang="zh-TW" sz="1600" kern="10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altLang="en-US" sz="1600" kern="100" dirty="0" smtClean="0">
                          <a:effectLst/>
                          <a:latin typeface="Calibri" panose="020F0502020204030204" pitchFamily="34" charset="0"/>
                          <a:ea typeface="新細明體" panose="02020500000000000000" pitchFamily="18" charset="-120"/>
                          <a:cs typeface="Times New Roman" panose="02020603050405020304" pitchFamily="18" charset="0"/>
                        </a:rPr>
                        <a:t>蜂鳴器</a:t>
                      </a:r>
                      <a:endParaRPr lang="en-US" altLang="zh-TW" sz="1600" kern="100" dirty="0" smtClean="0">
                        <a:effectLst/>
                        <a:latin typeface="Calibri" panose="020F0502020204030204" pitchFamily="34" charset="0"/>
                        <a:ea typeface="新細明體" panose="02020500000000000000" pitchFamily="18" charset="-120"/>
                        <a:cs typeface="Times New Roman" panose="02020603050405020304" pitchFamily="18" charset="0"/>
                      </a:endParaRPr>
                    </a:p>
                    <a:p>
                      <a:pPr>
                        <a:spcAft>
                          <a:spcPts val="0"/>
                        </a:spcAft>
                      </a:pPr>
                      <a:r>
                        <a:rPr lang="zh-TW" altLang="en-US" sz="1600" kern="100" dirty="0" smtClean="0">
                          <a:effectLst/>
                          <a:latin typeface="Calibri" panose="020F0502020204030204" pitchFamily="34" charset="0"/>
                          <a:ea typeface="新細明體" panose="02020500000000000000" pitchFamily="18" charset="-120"/>
                          <a:cs typeface="Times New Roman" panose="02020603050405020304" pitchFamily="18" charset="0"/>
                        </a:rPr>
                        <a:t>燈號</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範例程式操作</a:t>
                      </a:r>
                      <a:r>
                        <a:rPr lang="en-US" sz="1600" kern="0" dirty="0" smtClean="0">
                          <a:effectLst/>
                        </a:rPr>
                        <a:t>-</a:t>
                      </a:r>
                      <a:r>
                        <a:rPr lang="zh-TW" altLang="en-US" sz="1600" kern="0" dirty="0" smtClean="0">
                          <a:effectLst/>
                        </a:rPr>
                        <a:t>判斷有人闖入後，進行警示</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2773595889"/>
                  </a:ext>
                </a:extLst>
              </a:tr>
            </a:tbl>
          </a:graphicData>
        </a:graphic>
      </p:graphicFrame>
    </p:spTree>
    <p:extLst>
      <p:ext uri="{BB962C8B-B14F-4D97-AF65-F5344CB8AC3E}">
        <p14:creationId xmlns:p14="http://schemas.microsoft.com/office/powerpoint/2010/main" val="16722882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教學設計</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1815893223"/>
              </p:ext>
            </p:extLst>
          </p:nvPr>
        </p:nvGraphicFramePr>
        <p:xfrm>
          <a:off x="798490" y="1930286"/>
          <a:ext cx="10792496" cy="4636422"/>
        </p:xfrm>
        <a:graphic>
          <a:graphicData uri="http://schemas.openxmlformats.org/drawingml/2006/table">
            <a:tbl>
              <a:tblPr firstRow="1" firstCol="1" bandRow="1">
                <a:tableStyleId>{F2DE63D5-997A-4646-A377-4702673A728D}</a:tableStyleId>
              </a:tblPr>
              <a:tblGrid>
                <a:gridCol w="2253802">
                  <a:extLst>
                    <a:ext uri="{9D8B030D-6E8A-4147-A177-3AD203B41FA5}">
                      <a16:colId xmlns:a16="http://schemas.microsoft.com/office/drawing/2014/main" xmlns="" val="3232339905"/>
                    </a:ext>
                  </a:extLst>
                </a:gridCol>
                <a:gridCol w="2562896">
                  <a:extLst>
                    <a:ext uri="{9D8B030D-6E8A-4147-A177-3AD203B41FA5}">
                      <a16:colId xmlns:a16="http://schemas.microsoft.com/office/drawing/2014/main" xmlns="" val="44010304"/>
                    </a:ext>
                  </a:extLst>
                </a:gridCol>
                <a:gridCol w="5975798">
                  <a:extLst>
                    <a:ext uri="{9D8B030D-6E8A-4147-A177-3AD203B41FA5}">
                      <a16:colId xmlns:a16="http://schemas.microsoft.com/office/drawing/2014/main" xmlns="" val="3650708311"/>
                    </a:ext>
                  </a:extLst>
                </a:gridCol>
              </a:tblGrid>
              <a:tr h="254801">
                <a:tc>
                  <a:txBody>
                    <a:bodyPr/>
                    <a:lstStyle/>
                    <a:p>
                      <a:pPr algn="ctr">
                        <a:spcAft>
                          <a:spcPts val="0"/>
                        </a:spcAft>
                      </a:pPr>
                      <a:r>
                        <a:rPr lang="zh-TW" sz="2000" kern="0" dirty="0">
                          <a:effectLst/>
                        </a:rPr>
                        <a:t>教學設計</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zh-TW" sz="2000" kern="0" dirty="0">
                          <a:effectLst/>
                        </a:rPr>
                        <a:t>教學活動</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zh-TW" sz="2000" kern="0" dirty="0">
                          <a:effectLst/>
                        </a:rPr>
                        <a:t>活動內容</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2018280507"/>
                  </a:ext>
                </a:extLst>
              </a:tr>
              <a:tr h="764404">
                <a:tc rowSpan="2">
                  <a:txBody>
                    <a:bodyPr/>
                    <a:lstStyle/>
                    <a:p>
                      <a:pPr>
                        <a:spcAft>
                          <a:spcPts val="0"/>
                        </a:spcAft>
                      </a:pPr>
                      <a:r>
                        <a:rPr lang="zh-TW" sz="1600" kern="100" dirty="0">
                          <a:solidFill>
                            <a:srgbClr val="FF3399"/>
                          </a:solidFill>
                          <a:effectLst/>
                        </a:rPr>
                        <a:t>視覺化樣式展示與操作</a:t>
                      </a:r>
                      <a:endParaRPr lang="zh-TW" sz="1600" kern="100" dirty="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引發學生動機</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自動化音樂演奏</a:t>
                      </a:r>
                      <a:endParaRPr lang="zh-TW" sz="1600" kern="100" dirty="0">
                        <a:effectLst/>
                      </a:endParaRPr>
                    </a:p>
                    <a:p>
                      <a:pPr>
                        <a:spcAft>
                          <a:spcPts val="0"/>
                        </a:spcAft>
                      </a:pPr>
                      <a:r>
                        <a:rPr lang="zh-TW" sz="1600" kern="0" dirty="0">
                          <a:effectLst/>
                        </a:rPr>
                        <a:t>自動演奏鋼琴與音樂盒音樂欣賞</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373631260"/>
                  </a:ext>
                </a:extLst>
              </a:tr>
              <a:tr h="509603">
                <a:tc vMerge="1">
                  <a:txBody>
                    <a:bodyPr/>
                    <a:lstStyle/>
                    <a:p>
                      <a:endParaRPr lang="zh-TW" altLang="en-US"/>
                    </a:p>
                  </a:txBody>
                  <a:tcPr/>
                </a:tc>
                <a:tc>
                  <a:txBody>
                    <a:bodyPr/>
                    <a:lstStyle/>
                    <a:p>
                      <a:pPr>
                        <a:spcAft>
                          <a:spcPts val="0"/>
                        </a:spcAft>
                      </a:pPr>
                      <a:r>
                        <a:rPr lang="zh-TW" sz="1600" kern="0" dirty="0">
                          <a:effectLst/>
                        </a:rPr>
                        <a:t>提問與討論</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引導學生思考如何自動演奏</a:t>
                      </a:r>
                      <a:r>
                        <a:rPr lang="en-US" sz="1600" kern="0" dirty="0">
                          <a:effectLst/>
                        </a:rPr>
                        <a:t>-</a:t>
                      </a:r>
                      <a:endParaRPr lang="zh-TW" sz="1600" kern="100" dirty="0">
                        <a:effectLst/>
                      </a:endParaRPr>
                    </a:p>
                    <a:p>
                      <a:pPr>
                        <a:spcAft>
                          <a:spcPts val="0"/>
                        </a:spcAft>
                      </a:pPr>
                      <a:r>
                        <a:rPr lang="zh-TW" sz="1600" kern="0" dirty="0">
                          <a:effectLst/>
                        </a:rPr>
                        <a:t>自動化音樂演奏的原理與發展</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3590375905"/>
                  </a:ext>
                </a:extLst>
              </a:tr>
              <a:tr h="254801">
                <a:tc rowSpan="3">
                  <a:txBody>
                    <a:bodyPr/>
                    <a:lstStyle/>
                    <a:p>
                      <a:pPr>
                        <a:spcAft>
                          <a:spcPts val="0"/>
                        </a:spcAft>
                      </a:pPr>
                      <a:r>
                        <a:rPr lang="zh-TW" sz="1600" kern="100" dirty="0">
                          <a:solidFill>
                            <a:srgbClr val="FF3399"/>
                          </a:solidFill>
                          <a:effectLst/>
                        </a:rPr>
                        <a:t>抽象運算視覺化</a:t>
                      </a:r>
                      <a:endParaRPr lang="zh-TW" sz="1600" kern="100" dirty="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識譜與演唱</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引導學生思考人類唱歌的歷程</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1438218471"/>
                  </a:ext>
                </a:extLst>
              </a:tr>
              <a:tr h="254801">
                <a:tc vMerge="1">
                  <a:txBody>
                    <a:bodyPr/>
                    <a:lstStyle/>
                    <a:p>
                      <a:endParaRPr lang="zh-TW" altLang="en-US"/>
                    </a:p>
                  </a:txBody>
                  <a:tcPr/>
                </a:tc>
                <a:tc>
                  <a:txBody>
                    <a:bodyPr/>
                    <a:lstStyle/>
                    <a:p>
                      <a:pPr>
                        <a:spcAft>
                          <a:spcPts val="0"/>
                        </a:spcAft>
                      </a:pPr>
                      <a:r>
                        <a:rPr lang="zh-TW" sz="1600" kern="0" dirty="0">
                          <a:effectLst/>
                        </a:rPr>
                        <a:t>樂句結構分析</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學習單</a:t>
                      </a:r>
                      <a:r>
                        <a:rPr lang="en-US" sz="1600" kern="0" dirty="0">
                          <a:effectLst/>
                        </a:rPr>
                        <a:t>-</a:t>
                      </a:r>
                      <a:r>
                        <a:rPr lang="zh-TW" sz="1600" kern="0" dirty="0">
                          <a:effectLst/>
                        </a:rPr>
                        <a:t>標示樂句名稱</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1550657338"/>
                  </a:ext>
                </a:extLst>
              </a:tr>
              <a:tr h="254801">
                <a:tc vMerge="1">
                  <a:txBody>
                    <a:bodyPr/>
                    <a:lstStyle/>
                    <a:p>
                      <a:endParaRPr lang="zh-TW" altLang="en-US"/>
                    </a:p>
                  </a:txBody>
                  <a:tcPr/>
                </a:tc>
                <a:tc>
                  <a:txBody>
                    <a:bodyPr/>
                    <a:lstStyle/>
                    <a:p>
                      <a:pPr>
                        <a:spcAft>
                          <a:spcPts val="0"/>
                        </a:spcAft>
                      </a:pPr>
                      <a:r>
                        <a:rPr lang="zh-TW" sz="1600" kern="0" dirty="0">
                          <a:effectLst/>
                        </a:rPr>
                        <a:t>樂句與函式對應</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範例程式操作</a:t>
                      </a:r>
                      <a:r>
                        <a:rPr lang="en-US" sz="1600" kern="0" dirty="0">
                          <a:effectLst/>
                        </a:rPr>
                        <a:t>-</a:t>
                      </a:r>
                      <a:r>
                        <a:rPr lang="zh-TW" sz="1600" kern="0" dirty="0">
                          <a:effectLst/>
                        </a:rPr>
                        <a:t>播放樂句函式</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2455351431"/>
                  </a:ext>
                </a:extLst>
              </a:tr>
              <a:tr h="764404">
                <a:tc>
                  <a:txBody>
                    <a:bodyPr/>
                    <a:lstStyle/>
                    <a:p>
                      <a:pPr>
                        <a:spcAft>
                          <a:spcPts val="0"/>
                        </a:spcAft>
                      </a:pPr>
                      <a:r>
                        <a:rPr lang="zh-TW" sz="1600" kern="100" dirty="0">
                          <a:solidFill>
                            <a:srgbClr val="FF3399"/>
                          </a:solidFill>
                          <a:effectLst/>
                        </a:rPr>
                        <a:t>程式概念說明</a:t>
                      </a:r>
                      <a:endParaRPr lang="zh-TW" sz="1600" kern="100" dirty="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函式概念與說明</a:t>
                      </a:r>
                      <a:endParaRPr lang="zh-TW" sz="1600" kern="100" dirty="0">
                        <a:effectLst/>
                      </a:endParaRPr>
                    </a:p>
                    <a:p>
                      <a:pPr>
                        <a:spcAft>
                          <a:spcPts val="0"/>
                        </a:spcAft>
                      </a:pPr>
                      <a:r>
                        <a:rPr lang="zh-TW" sz="1600" kern="0" dirty="0">
                          <a:effectLst/>
                        </a:rPr>
                        <a:t>控制流程概念與說明</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範例程式操作</a:t>
                      </a:r>
                      <a:r>
                        <a:rPr lang="en-US" sz="1600" kern="0" dirty="0">
                          <a:effectLst/>
                        </a:rPr>
                        <a:t>-</a:t>
                      </a:r>
                      <a:r>
                        <a:rPr lang="zh-TW" sz="1600" kern="0" dirty="0">
                          <a:effectLst/>
                        </a:rPr>
                        <a:t>辨識樂句函式</a:t>
                      </a:r>
                      <a:endParaRPr lang="zh-TW" sz="1600" kern="100" dirty="0">
                        <a:effectLst/>
                      </a:endParaRPr>
                    </a:p>
                    <a:p>
                      <a:pPr>
                        <a:spcAft>
                          <a:spcPts val="0"/>
                        </a:spcAft>
                      </a:pPr>
                      <a:r>
                        <a:rPr lang="zh-TW" sz="1600" kern="0" dirty="0">
                          <a:effectLst/>
                        </a:rPr>
                        <a:t>範例程式操作</a:t>
                      </a:r>
                      <a:r>
                        <a:rPr lang="en-US" sz="1600" kern="0" dirty="0">
                          <a:effectLst/>
                        </a:rPr>
                        <a:t>-</a:t>
                      </a:r>
                      <a:r>
                        <a:rPr lang="zh-TW" sz="1600" kern="0" dirty="0">
                          <a:effectLst/>
                        </a:rPr>
                        <a:t>依樂曲演奏流程置放樂句</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4217297912"/>
                  </a:ext>
                </a:extLst>
              </a:tr>
              <a:tr h="509603">
                <a:tc>
                  <a:txBody>
                    <a:bodyPr/>
                    <a:lstStyle/>
                    <a:p>
                      <a:pPr>
                        <a:spcAft>
                          <a:spcPts val="0"/>
                        </a:spcAft>
                      </a:pPr>
                      <a:r>
                        <a:rPr lang="zh-TW" sz="1600" kern="100">
                          <a:solidFill>
                            <a:srgbClr val="FF3399"/>
                          </a:solidFill>
                          <a:effectLst/>
                        </a:rPr>
                        <a:t>語法說明</a:t>
                      </a:r>
                    </a:p>
                    <a:p>
                      <a:pPr>
                        <a:spcAft>
                          <a:spcPts val="0"/>
                        </a:spcAft>
                      </a:pPr>
                      <a:r>
                        <a:rPr lang="zh-TW" sz="1600" kern="100">
                          <a:solidFill>
                            <a:srgbClr val="FF3399"/>
                          </a:solidFill>
                          <a:effectLst/>
                        </a:rPr>
                        <a:t>與程式實作</a:t>
                      </a:r>
                      <a:endParaRPr lang="zh-TW" sz="1600" kern="10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a:effectLst/>
                        </a:rPr>
                        <a:t>提問與討論</a:t>
                      </a:r>
                      <a:r>
                        <a:rPr lang="en-US" sz="1600" kern="0">
                          <a:effectLst/>
                        </a:rPr>
                        <a:t>-</a:t>
                      </a:r>
                      <a:endParaRPr lang="zh-TW" sz="1600" kern="100">
                        <a:effectLst/>
                      </a:endParaRPr>
                    </a:p>
                    <a:p>
                      <a:pPr>
                        <a:spcAft>
                          <a:spcPts val="0"/>
                        </a:spcAft>
                      </a:pPr>
                      <a:r>
                        <a:rPr lang="zh-TW" sz="1600" kern="0">
                          <a:effectLst/>
                        </a:rPr>
                        <a:t>音符資料表示法</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引導學生思考音符代號的意義</a:t>
                      </a:r>
                      <a:endParaRPr lang="zh-TW" sz="1600" kern="100" dirty="0">
                        <a:effectLst/>
                      </a:endParaRPr>
                    </a:p>
                    <a:p>
                      <a:pPr>
                        <a:spcAft>
                          <a:spcPts val="0"/>
                        </a:spcAft>
                      </a:pPr>
                      <a:r>
                        <a:rPr lang="zh-TW" sz="1600" kern="0" dirty="0">
                          <a:effectLst/>
                        </a:rPr>
                        <a:t>學習單</a:t>
                      </a:r>
                      <a:r>
                        <a:rPr lang="en-US" sz="1600" kern="0" dirty="0">
                          <a:effectLst/>
                        </a:rPr>
                        <a:t>-</a:t>
                      </a:r>
                      <a:r>
                        <a:rPr lang="zh-TW" sz="1600" kern="0" dirty="0">
                          <a:effectLst/>
                        </a:rPr>
                        <a:t>音符資料與數值對應</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3716097710"/>
                  </a:ext>
                </a:extLst>
              </a:tr>
              <a:tr h="764404">
                <a:tc>
                  <a:txBody>
                    <a:bodyPr/>
                    <a:lstStyle/>
                    <a:p>
                      <a:pPr>
                        <a:spcAft>
                          <a:spcPts val="0"/>
                        </a:spcAft>
                      </a:pPr>
                      <a:r>
                        <a:rPr lang="zh-TW" sz="1600" kern="100">
                          <a:solidFill>
                            <a:srgbClr val="FF3399"/>
                          </a:solidFill>
                          <a:effectLst/>
                        </a:rPr>
                        <a:t>程式創作</a:t>
                      </a:r>
                      <a:endParaRPr lang="zh-TW" sz="1600" kern="10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a:effectLst/>
                        </a:rPr>
                        <a:t>兒歌實作</a:t>
                      </a:r>
                      <a:endParaRPr lang="zh-TW" sz="1600" kern="100">
                        <a:effectLst/>
                      </a:endParaRPr>
                    </a:p>
                    <a:p>
                      <a:pPr>
                        <a:spcAft>
                          <a:spcPts val="0"/>
                        </a:spcAft>
                      </a:pPr>
                      <a:r>
                        <a:rPr lang="zh-TW" sz="1600" kern="0">
                          <a:effectLst/>
                        </a:rPr>
                        <a:t>兒歌變奏曲實作</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範例程式操作</a:t>
                      </a:r>
                      <a:r>
                        <a:rPr lang="en-US" sz="1600" kern="0" dirty="0">
                          <a:effectLst/>
                        </a:rPr>
                        <a:t>-</a:t>
                      </a:r>
                      <a:r>
                        <a:rPr lang="zh-TW" sz="1600" kern="0" dirty="0">
                          <a:effectLst/>
                        </a:rPr>
                        <a:t>修改樂曲演奏流程、音符、樂器與演奏速度，創作變奏曲</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1974336174"/>
                  </a:ext>
                </a:extLst>
              </a:tr>
              <a:tr h="254801">
                <a:tc>
                  <a:txBody>
                    <a:bodyPr/>
                    <a:lstStyle/>
                    <a:p>
                      <a:pPr>
                        <a:spcAft>
                          <a:spcPts val="0"/>
                        </a:spcAft>
                      </a:pPr>
                      <a:r>
                        <a:rPr lang="zh-TW" sz="1600" kern="100" dirty="0">
                          <a:solidFill>
                            <a:srgbClr val="FF3399"/>
                          </a:solidFill>
                          <a:effectLst/>
                        </a:rPr>
                        <a:t>觀摩與討論</a:t>
                      </a:r>
                      <a:endParaRPr lang="zh-TW" sz="1600" kern="100" dirty="0">
                        <a:solidFill>
                          <a:srgbClr val="FF3399"/>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a:effectLst/>
                        </a:rPr>
                        <a:t>展示學生作品</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a:txBody>
                    <a:bodyPr/>
                    <a:lstStyle/>
                    <a:p>
                      <a:pPr>
                        <a:spcAft>
                          <a:spcPts val="0"/>
                        </a:spcAft>
                      </a:pPr>
                      <a:r>
                        <a:rPr lang="zh-TW" sz="1600" kern="0" dirty="0">
                          <a:effectLst/>
                        </a:rPr>
                        <a:t>觀摩與學習</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xmlns="" val="1832934122"/>
                  </a:ext>
                </a:extLst>
              </a:tr>
            </a:tbl>
          </a:graphicData>
        </a:graphic>
      </p:graphicFrame>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3965" y="585216"/>
            <a:ext cx="1070422" cy="1070422"/>
          </a:xfrm>
          <a:prstGeom prst="rect">
            <a:avLst/>
          </a:prstGeom>
        </p:spPr>
      </p:pic>
    </p:spTree>
    <p:extLst>
      <p:ext uri="{BB962C8B-B14F-4D97-AF65-F5344CB8AC3E}">
        <p14:creationId xmlns:p14="http://schemas.microsoft.com/office/powerpoint/2010/main" val="3536366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Reference</a:t>
            </a:r>
            <a:endParaRPr lang="zh-TW" altLang="en-US" dirty="0"/>
          </a:p>
        </p:txBody>
      </p:sp>
      <p:sp>
        <p:nvSpPr>
          <p:cNvPr id="3" name="內容版面配置區 2"/>
          <p:cNvSpPr>
            <a:spLocks noGrp="1"/>
          </p:cNvSpPr>
          <p:nvPr>
            <p:ph idx="1"/>
          </p:nvPr>
        </p:nvSpPr>
        <p:spPr>
          <a:xfrm>
            <a:off x="850006" y="1893194"/>
            <a:ext cx="10573555" cy="4700789"/>
          </a:xfrm>
        </p:spPr>
        <p:txBody>
          <a:bodyPr>
            <a:noAutofit/>
          </a:bodyPr>
          <a:lstStyle/>
          <a:p>
            <a:pPr>
              <a:lnSpc>
                <a:spcPct val="100000"/>
              </a:lnSpc>
            </a:pPr>
            <a:r>
              <a:rPr lang="zh-TW" altLang="zh-TW" sz="1400" dirty="0" smtClean="0"/>
              <a:t>Arduino</a:t>
            </a:r>
            <a:r>
              <a:rPr lang="zh-TW" altLang="en-US" sz="1400" dirty="0"/>
              <a:t>，維基百科，</a:t>
            </a:r>
            <a:r>
              <a:rPr lang="en-US" altLang="zh-TW" sz="1400" dirty="0"/>
              <a:t>https://</a:t>
            </a:r>
            <a:r>
              <a:rPr lang="en-US" altLang="zh-TW" sz="1400" dirty="0"/>
              <a:t>zh.wikipedia.org/wiki/Arduino</a:t>
            </a:r>
          </a:p>
          <a:p>
            <a:pPr>
              <a:lnSpc>
                <a:spcPct val="100000"/>
              </a:lnSpc>
            </a:pPr>
            <a:r>
              <a:rPr lang="en-US" altLang="zh-TW" sz="1400" dirty="0" err="1"/>
              <a:t>Arduino</a:t>
            </a:r>
            <a:r>
              <a:rPr lang="zh-TW" altLang="en-US" sz="1400" dirty="0"/>
              <a:t>基本介紹，</a:t>
            </a:r>
            <a:r>
              <a:rPr lang="en-US" altLang="zh-TW" sz="1400" dirty="0"/>
              <a:t>IT’s</a:t>
            </a:r>
            <a:r>
              <a:rPr lang="zh-TW" altLang="en-US" sz="1400" dirty="0"/>
              <a:t>通訊，</a:t>
            </a:r>
            <a:r>
              <a:rPr lang="en-US" altLang="zh-TW" sz="1400" dirty="0"/>
              <a:t>http://</a:t>
            </a:r>
            <a:r>
              <a:rPr lang="en-US" altLang="zh-TW" sz="1400" dirty="0" smtClean="0"/>
              <a:t>newsletter.ascc.sinica.edu.tw/news/read_news.php?nid=2782</a:t>
            </a:r>
          </a:p>
          <a:p>
            <a:pPr>
              <a:lnSpc>
                <a:spcPct val="100000"/>
              </a:lnSpc>
            </a:pPr>
            <a:r>
              <a:rPr lang="en-US" altLang="zh-TW" sz="1400" dirty="0"/>
              <a:t/>
            </a:r>
            <a:br>
              <a:rPr lang="en-US" altLang="zh-TW" sz="1400" dirty="0"/>
            </a:br>
            <a:r>
              <a:rPr lang="en-US" altLang="zh-TW" sz="1400" dirty="0" err="1"/>
              <a:t>Arduino</a:t>
            </a:r>
            <a:r>
              <a:rPr lang="en-US" altLang="zh-TW" sz="1400" dirty="0"/>
              <a:t> </a:t>
            </a:r>
            <a:r>
              <a:rPr lang="zh-TW" altLang="en-US" sz="1400" dirty="0"/>
              <a:t>感測器</a:t>
            </a:r>
            <a:r>
              <a:rPr lang="en-US" altLang="zh-TW" sz="1400" dirty="0"/>
              <a:t>37</a:t>
            </a:r>
            <a:r>
              <a:rPr lang="zh-TW" altLang="en-US" sz="1400" dirty="0"/>
              <a:t>件組 </a:t>
            </a:r>
            <a:r>
              <a:rPr lang="zh-TW" altLang="en-US" sz="1400" dirty="0"/>
              <a:t>，</a:t>
            </a:r>
            <a:r>
              <a:rPr lang="en-US" altLang="zh-TW" sz="1400" dirty="0"/>
              <a:t>TAIWANIOT, https://www.taiwaniot.com.tw/shop/mcuboard/arduino/arduino-%E6%84%9F%E6%B8%AC%E5%99%A837%E4%BB%B6%E7%B5%84</a:t>
            </a:r>
            <a:r>
              <a:rPr lang="en-US" altLang="zh-TW" sz="1400" dirty="0" smtClean="0"/>
              <a:t>/</a:t>
            </a:r>
          </a:p>
          <a:p>
            <a:pPr>
              <a:lnSpc>
                <a:spcPct val="100000"/>
              </a:lnSpc>
            </a:pPr>
            <a:r>
              <a:rPr lang="en-US" altLang="zh-TW" sz="1400" dirty="0" err="1"/>
              <a:t>Arduino</a:t>
            </a:r>
            <a:r>
              <a:rPr lang="zh-TW" altLang="en-US" sz="1400" dirty="0"/>
              <a:t>基礎</a:t>
            </a:r>
            <a:r>
              <a:rPr lang="zh-TW" altLang="en-US" sz="1400" dirty="0" smtClean="0"/>
              <a:t>教學</a:t>
            </a:r>
            <a:r>
              <a:rPr lang="en-US" altLang="zh-TW" sz="1400" dirty="0"/>
              <a:t>, http://elesson.tc.edu.tw/md221/pluginfile.php/4151/mod_resource/content/1/arduino.pdf</a:t>
            </a:r>
            <a:endParaRPr lang="zh-TW" altLang="en-US" sz="1400" dirty="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8360" y="585216"/>
            <a:ext cx="1070422" cy="1070422"/>
          </a:xfrm>
          <a:prstGeom prst="rect">
            <a:avLst/>
          </a:prstGeom>
        </p:spPr>
      </p:pic>
    </p:spTree>
    <p:extLst>
      <p:ext uri="{BB962C8B-B14F-4D97-AF65-F5344CB8AC3E}">
        <p14:creationId xmlns:p14="http://schemas.microsoft.com/office/powerpoint/2010/main" val="37473236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Reference</a:t>
            </a:r>
            <a:endParaRPr lang="zh-TW" altLang="en-US" dirty="0"/>
          </a:p>
        </p:txBody>
      </p:sp>
      <p:sp>
        <p:nvSpPr>
          <p:cNvPr id="3" name="內容版面配置區 2"/>
          <p:cNvSpPr>
            <a:spLocks noGrp="1"/>
          </p:cNvSpPr>
          <p:nvPr>
            <p:ph idx="1"/>
          </p:nvPr>
        </p:nvSpPr>
        <p:spPr>
          <a:xfrm>
            <a:off x="850006" y="1893194"/>
            <a:ext cx="10573555" cy="4700789"/>
          </a:xfrm>
        </p:spPr>
        <p:txBody>
          <a:bodyPr>
            <a:noAutofit/>
          </a:bodyPr>
          <a:lstStyle/>
          <a:p>
            <a:pPr>
              <a:lnSpc>
                <a:spcPct val="120000"/>
              </a:lnSpc>
            </a:pPr>
            <a:r>
              <a:rPr lang="en-US" altLang="zh-TW" sz="1400" dirty="0">
                <a:latin typeface="Times New Roman" panose="02020603050405020304" pitchFamily="18" charset="0"/>
                <a:cs typeface="Times New Roman" panose="02020603050405020304" pitchFamily="18" charset="0"/>
              </a:rPr>
              <a:t>Barr, V., &amp; Stephenson, C. (2011). </a:t>
            </a:r>
            <a:r>
              <a:rPr lang="en-US" altLang="zh-TW" sz="1400" i="1" dirty="0">
                <a:latin typeface="Times New Roman" panose="02020603050405020304" pitchFamily="18" charset="0"/>
                <a:cs typeface="Times New Roman" panose="02020603050405020304" pitchFamily="18" charset="0"/>
              </a:rPr>
              <a:t>Bringing computational thinking to K-12: What is involved and what is the role of the computer science education community? </a:t>
            </a:r>
            <a:r>
              <a:rPr lang="en-US" altLang="zh-TW" sz="1400" dirty="0">
                <a:latin typeface="Times New Roman" panose="02020603050405020304" pitchFamily="18" charset="0"/>
                <a:cs typeface="Times New Roman" panose="02020603050405020304" pitchFamily="18" charset="0"/>
              </a:rPr>
              <a:t>ACM Inroads, 2, 48–54. Retrieve from http://www.amanyadav.org/CEP991A/wp-content/uploads/2014/08/Barr_Stephenson_2011.pdf</a:t>
            </a:r>
          </a:p>
          <a:p>
            <a:pPr>
              <a:lnSpc>
                <a:spcPct val="120000"/>
              </a:lnSpc>
            </a:pPr>
            <a:r>
              <a:rPr lang="en-US" altLang="zh-TW" sz="1400" dirty="0">
                <a:latin typeface="Times New Roman" panose="02020603050405020304" pitchFamily="18" charset="0"/>
                <a:cs typeface="Times New Roman" panose="02020603050405020304" pitchFamily="18" charset="0"/>
              </a:rPr>
              <a:t>Wing, J. M. (2006). </a:t>
            </a:r>
            <a:r>
              <a:rPr lang="en-US" altLang="zh-TW" sz="1400" i="1" dirty="0">
                <a:latin typeface="Times New Roman" panose="02020603050405020304" pitchFamily="18" charset="0"/>
                <a:cs typeface="Times New Roman" panose="02020603050405020304" pitchFamily="18" charset="0"/>
              </a:rPr>
              <a:t>Computational thinking.</a:t>
            </a:r>
            <a:r>
              <a:rPr lang="en-US" altLang="zh-TW" sz="1400" dirty="0">
                <a:latin typeface="Times New Roman" panose="02020603050405020304" pitchFamily="18" charset="0"/>
                <a:cs typeface="Times New Roman" panose="02020603050405020304" pitchFamily="18" charset="0"/>
              </a:rPr>
              <a:t> Communications of the ACM, 49(3), 33-35. Retrieve from https://www.cs.cmu.edu/~15110-s13/Wing06-ct.pdf</a:t>
            </a:r>
          </a:p>
          <a:p>
            <a:pPr>
              <a:lnSpc>
                <a:spcPct val="120000"/>
              </a:lnSpc>
            </a:pPr>
            <a:r>
              <a:rPr lang="zh-TW" altLang="en-US" sz="1400" dirty="0" smtClean="0">
                <a:latin typeface="Times New Roman" panose="02020603050405020304" pitchFamily="18" charset="0"/>
                <a:cs typeface="Times New Roman" panose="02020603050405020304" pitchFamily="18" charset="0"/>
              </a:rPr>
              <a:t>林育慈</a:t>
            </a:r>
            <a:r>
              <a:rPr lang="zh-TW" altLang="en-US" sz="1400" dirty="0">
                <a:latin typeface="Times New Roman" panose="02020603050405020304" pitchFamily="18" charset="0"/>
                <a:cs typeface="Times New Roman" panose="02020603050405020304" pitchFamily="18" charset="0"/>
              </a:rPr>
              <a:t>、吳正己（</a:t>
            </a:r>
            <a:r>
              <a:rPr lang="en-US" altLang="zh-TW" sz="1400" dirty="0">
                <a:latin typeface="Times New Roman" panose="02020603050405020304" pitchFamily="18" charset="0"/>
                <a:cs typeface="Times New Roman" panose="02020603050405020304" pitchFamily="18" charset="0"/>
              </a:rPr>
              <a:t>2016</a:t>
            </a:r>
            <a:r>
              <a:rPr lang="zh-TW" altLang="en-US" sz="1400" dirty="0">
                <a:latin typeface="Times New Roman" panose="02020603050405020304" pitchFamily="18" charset="0"/>
                <a:cs typeface="Times New Roman" panose="02020603050405020304" pitchFamily="18" charset="0"/>
              </a:rPr>
              <a:t>）。運算思維與中小學資訊科技課程。國家教育研究院教育脈動電子期刊，</a:t>
            </a:r>
            <a:r>
              <a:rPr lang="en-US" altLang="zh-TW" sz="1400" dirty="0">
                <a:latin typeface="Times New Roman" panose="02020603050405020304" pitchFamily="18" charset="0"/>
                <a:cs typeface="Times New Roman" panose="02020603050405020304" pitchFamily="18" charset="0"/>
              </a:rPr>
              <a:t>201608(6)</a:t>
            </a:r>
            <a:r>
              <a:rPr lang="zh-TW" altLang="en-US" sz="1400" dirty="0">
                <a:latin typeface="Times New Roman" panose="02020603050405020304" pitchFamily="18" charset="0"/>
                <a:cs typeface="Times New Roman" panose="02020603050405020304" pitchFamily="18" charset="0"/>
              </a:rPr>
              <a:t>。取自</a:t>
            </a:r>
            <a:r>
              <a:rPr lang="en-US" altLang="zh-TW" sz="1400" dirty="0">
                <a:latin typeface="Times New Roman" panose="02020603050405020304" pitchFamily="18" charset="0"/>
                <a:cs typeface="Times New Roman" panose="02020603050405020304" pitchFamily="18" charset="0"/>
              </a:rPr>
              <a:t>http://pulse.naer.edu.tw/Home/Content/02287aac-dc26-4ad4-b87e-2881e942dc16</a:t>
            </a:r>
          </a:p>
          <a:p>
            <a:pPr>
              <a:lnSpc>
                <a:spcPct val="120000"/>
              </a:lnSpc>
            </a:pPr>
            <a:r>
              <a:rPr lang="zh-TW" altLang="en-US" sz="1400" dirty="0">
                <a:latin typeface="Times New Roman" panose="02020603050405020304" pitchFamily="18" charset="0"/>
                <a:cs typeface="Times New Roman" panose="02020603050405020304" pitchFamily="18" charset="0"/>
              </a:rPr>
              <a:t>賴和隆（</a:t>
            </a:r>
            <a:r>
              <a:rPr lang="en-US" altLang="zh-TW" sz="1400" dirty="0">
                <a:latin typeface="Times New Roman" panose="02020603050405020304" pitchFamily="18" charset="0"/>
                <a:cs typeface="Times New Roman" panose="02020603050405020304" pitchFamily="18" charset="0"/>
              </a:rPr>
              <a:t>2016</a:t>
            </a:r>
            <a:r>
              <a:rPr lang="zh-TW" altLang="en-US" sz="1400" dirty="0">
                <a:latin typeface="Times New Roman" panose="02020603050405020304" pitchFamily="18" charset="0"/>
                <a:cs typeface="Times New Roman" panose="02020603050405020304" pitchFamily="18" charset="0"/>
              </a:rPr>
              <a:t>）。應用運算思維於高中資訊教學設計之分享。國家教育研究院教育脈動電子期刊，</a:t>
            </a:r>
            <a:r>
              <a:rPr lang="en-US" altLang="zh-TW" sz="1400" dirty="0">
                <a:latin typeface="Times New Roman" panose="02020603050405020304" pitchFamily="18" charset="0"/>
                <a:cs typeface="Times New Roman" panose="02020603050405020304" pitchFamily="18" charset="0"/>
              </a:rPr>
              <a:t>201606(6)</a:t>
            </a:r>
            <a:r>
              <a:rPr lang="zh-TW" altLang="en-US" sz="1400" dirty="0">
                <a:latin typeface="Times New Roman" panose="02020603050405020304" pitchFamily="18" charset="0"/>
                <a:cs typeface="Times New Roman" panose="02020603050405020304" pitchFamily="18" charset="0"/>
              </a:rPr>
              <a:t>，</a:t>
            </a:r>
            <a:r>
              <a:rPr lang="en-US" altLang="zh-TW" sz="1400" dirty="0">
                <a:latin typeface="Times New Roman" panose="02020603050405020304" pitchFamily="18" charset="0"/>
                <a:cs typeface="Times New Roman" panose="02020603050405020304" pitchFamily="18" charset="0"/>
              </a:rPr>
              <a:t>195-206 </a:t>
            </a:r>
            <a:r>
              <a:rPr lang="zh-TW" altLang="en-US" sz="1400" dirty="0">
                <a:latin typeface="Times New Roman" panose="02020603050405020304" pitchFamily="18" charset="0"/>
                <a:cs typeface="Times New Roman" panose="02020603050405020304" pitchFamily="18" charset="0"/>
              </a:rPr>
              <a:t>。取自</a:t>
            </a:r>
            <a:r>
              <a:rPr lang="en-US" altLang="zh-TW" sz="1400" dirty="0">
                <a:latin typeface="Times New Roman" panose="02020603050405020304" pitchFamily="18" charset="0"/>
                <a:cs typeface="Times New Roman" panose="02020603050405020304" pitchFamily="18" charset="0"/>
              </a:rPr>
              <a:t> http://pulse.naer.edu.tw/Home/Content/6fe1eedf-10a1-4e1e-890e-dbbec8ce0647</a:t>
            </a:r>
            <a:endParaRPr lang="zh-TW" altLang="en-US" sz="1400" dirty="0">
              <a:latin typeface="Times New Roman" panose="02020603050405020304" pitchFamily="18" charset="0"/>
              <a:cs typeface="Times New Roman" panose="02020603050405020304" pitchFamily="18" charset="0"/>
            </a:endParaRPr>
          </a:p>
          <a:p>
            <a:pPr>
              <a:lnSpc>
                <a:spcPct val="120000"/>
              </a:lnSpc>
            </a:pPr>
            <a:r>
              <a:rPr lang="zh-TW" altLang="en-US" sz="1400" dirty="0">
                <a:latin typeface="Times New Roman" panose="02020603050405020304" pitchFamily="18" charset="0"/>
                <a:cs typeface="Times New Roman" panose="02020603050405020304" pitchFamily="18" charset="0"/>
              </a:rPr>
              <a:t>國高中資訊科學探索課程學習活動（</a:t>
            </a:r>
            <a:r>
              <a:rPr lang="en-US" altLang="zh-TW" sz="1400" dirty="0">
                <a:latin typeface="Times New Roman" panose="02020603050405020304" pitchFamily="18" charset="0"/>
                <a:cs typeface="Times New Roman" panose="02020603050405020304" pitchFamily="18" charset="0"/>
              </a:rPr>
              <a:t>2012</a:t>
            </a:r>
            <a:r>
              <a:rPr lang="zh-TW" altLang="en-US" sz="1400" dirty="0">
                <a:latin typeface="Times New Roman" panose="02020603050405020304" pitchFamily="18" charset="0"/>
                <a:cs typeface="Times New Roman" panose="02020603050405020304" pitchFamily="18" charset="0"/>
              </a:rPr>
              <a:t>）。取自</a:t>
            </a:r>
            <a:r>
              <a:rPr lang="en-US" altLang="zh-TW" sz="1400" dirty="0">
                <a:latin typeface="Times New Roman" panose="02020603050405020304" pitchFamily="18" charset="0"/>
                <a:cs typeface="Times New Roman" panose="02020603050405020304" pitchFamily="18" charset="0"/>
              </a:rPr>
              <a:t>http://csexp.csie.ntnu.edu.tw/</a:t>
            </a:r>
            <a:r>
              <a:rPr lang="zh-TW" altLang="en-US" sz="1400" dirty="0">
                <a:latin typeface="Times New Roman" panose="02020603050405020304" pitchFamily="18" charset="0"/>
                <a:cs typeface="Times New Roman" panose="02020603050405020304" pitchFamily="18" charset="0"/>
              </a:rPr>
              <a:t>（</a:t>
            </a:r>
            <a:r>
              <a:rPr lang="zh-TW" altLang="zh-TW" sz="1400" dirty="0"/>
              <a:t>資訊科學探索網</a:t>
            </a:r>
            <a:r>
              <a:rPr lang="zh-TW" altLang="en-US" sz="1400" dirty="0"/>
              <a:t>）</a:t>
            </a:r>
            <a:endParaRPr lang="en-US" altLang="zh-TW" sz="1400" dirty="0">
              <a:latin typeface="Times New Roman" panose="02020603050405020304" pitchFamily="18" charset="0"/>
              <a:cs typeface="Times New Roman" panose="02020603050405020304" pitchFamily="18" charset="0"/>
              <a:hlinkClick r:id="rId2"/>
            </a:endParaRPr>
          </a:p>
          <a:p>
            <a:pPr>
              <a:lnSpc>
                <a:spcPct val="120000"/>
              </a:lnSpc>
            </a:pPr>
            <a:r>
              <a:rPr lang="zh-TW" altLang="en-US" sz="1400" dirty="0" smtClean="0"/>
              <a:t>十二年</a:t>
            </a:r>
            <a:r>
              <a:rPr lang="zh-TW" altLang="en-US" sz="1400" dirty="0"/>
              <a:t>國民基本教育課程綱要總綱</a:t>
            </a:r>
            <a:r>
              <a:rPr lang="en-US" altLang="zh-TW" sz="1400" dirty="0"/>
              <a:t>(</a:t>
            </a:r>
            <a:r>
              <a:rPr lang="zh-TW" altLang="en-US" sz="1400" dirty="0"/>
              <a:t>教育部發布版</a:t>
            </a:r>
            <a:r>
              <a:rPr lang="en-US" altLang="zh-TW" sz="1400" dirty="0" smtClean="0"/>
              <a:t>)(2014.11.28)</a:t>
            </a:r>
            <a:r>
              <a:rPr lang="zh-TW" altLang="en-US" sz="1400" dirty="0" smtClean="0"/>
              <a:t>。取自</a:t>
            </a:r>
            <a:r>
              <a:rPr lang="en-US" altLang="zh-TW" sz="1400" dirty="0">
                <a:hlinkClick r:id="rId3"/>
              </a:rPr>
              <a:t>http://</a:t>
            </a:r>
            <a:r>
              <a:rPr lang="en-US" altLang="zh-TW" sz="1400" dirty="0" smtClean="0">
                <a:hlinkClick r:id="rId3"/>
              </a:rPr>
              <a:t>www.naer.edu.tw/files/15-1000-7944,c639-1.php?Lang=zh-tw</a:t>
            </a:r>
            <a:endParaRPr lang="en-US" altLang="zh-TW" sz="1400" dirty="0" smtClean="0"/>
          </a:p>
          <a:p>
            <a:pPr>
              <a:lnSpc>
                <a:spcPct val="120000"/>
              </a:lnSpc>
            </a:pPr>
            <a:r>
              <a:rPr lang="zh-TW" altLang="en-US" sz="1400" u="sng" dirty="0">
                <a:hlinkClick r:id="rId4"/>
              </a:rPr>
              <a:t>十二年國民基本教育課程綱要科技領域（草案） </a:t>
            </a:r>
            <a:r>
              <a:rPr lang="en-US" altLang="zh-TW" sz="1400" u="sng" dirty="0">
                <a:hlinkClick r:id="rId4"/>
              </a:rPr>
              <a:t>- </a:t>
            </a:r>
            <a:r>
              <a:rPr lang="zh-TW" altLang="en-US" sz="1400" u="sng" dirty="0">
                <a:hlinkClick r:id="rId4"/>
              </a:rPr>
              <a:t>國家教育</a:t>
            </a:r>
            <a:r>
              <a:rPr lang="zh-TW" altLang="en-US" sz="1400" u="sng" dirty="0" smtClean="0">
                <a:hlinkClick r:id="rId4"/>
              </a:rPr>
              <a:t>研究院</a:t>
            </a:r>
            <a:r>
              <a:rPr lang="en-US" altLang="zh-TW" sz="1400" u="sng" dirty="0" smtClean="0"/>
              <a:t>(2016.2)</a:t>
            </a:r>
            <a:r>
              <a:rPr lang="zh-TW" altLang="en-US" sz="1400" dirty="0" smtClean="0"/>
              <a:t>。取自</a:t>
            </a:r>
            <a:r>
              <a:rPr lang="en-US" altLang="zh-TW" sz="1400" dirty="0"/>
              <a:t>http://www.naer.edu.tw/ezfiles/0/1000/attach/92/pta_10229_131308_94274.pdf</a:t>
            </a:r>
            <a:endParaRPr lang="zh-TW" altLang="en-US" sz="1400" dirty="0"/>
          </a:p>
          <a:p>
            <a:pPr>
              <a:lnSpc>
                <a:spcPct val="120000"/>
              </a:lnSpc>
            </a:pPr>
            <a:endParaRPr lang="zh-TW" altLang="en-US" sz="1400" dirty="0"/>
          </a:p>
        </p:txBody>
      </p:sp>
    </p:spTree>
    <p:extLst>
      <p:ext uri="{BB962C8B-B14F-4D97-AF65-F5344CB8AC3E}">
        <p14:creationId xmlns:p14="http://schemas.microsoft.com/office/powerpoint/2010/main" val="21387880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積分">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289</TotalTime>
  <Words>2293</Words>
  <Application>Microsoft Office PowerPoint</Application>
  <PresentationFormat>自訂</PresentationFormat>
  <Paragraphs>234</Paragraphs>
  <Slides>36</Slides>
  <Notes>0</Notes>
  <HiddenSlides>0</HiddenSlides>
  <MMClips>0</MMClips>
  <ScaleCrop>false</ScaleCrop>
  <HeadingPairs>
    <vt:vector size="4" baseType="variant">
      <vt:variant>
        <vt:lpstr>佈景主題</vt:lpstr>
      </vt:variant>
      <vt:variant>
        <vt:i4>1</vt:i4>
      </vt:variant>
      <vt:variant>
        <vt:lpstr>投影片標題</vt:lpstr>
      </vt:variant>
      <vt:variant>
        <vt:i4>36</vt:i4>
      </vt:variant>
    </vt:vector>
  </HeadingPairs>
  <TitlesOfParts>
    <vt:vector size="37" baseType="lpstr">
      <vt:lpstr>積分</vt:lpstr>
      <vt:lpstr>運算思維導向課程設計實戰</vt:lpstr>
      <vt:lpstr>素養導向教材開發</vt:lpstr>
      <vt:lpstr>Understanding by Design 重視理解的課程設計</vt:lpstr>
      <vt:lpstr>課程發展重點</vt:lpstr>
      <vt:lpstr>專題名稱 非允勿入-教室防盜警示系統</vt:lpstr>
      <vt:lpstr>專題名稱 動手玩音樂《我的音樂盒》</vt:lpstr>
      <vt:lpstr>專題簡介</vt:lpstr>
      <vt:lpstr>專題簡介</vt:lpstr>
      <vt:lpstr>重要概念(Big idea)</vt:lpstr>
      <vt:lpstr>重要概念(Big idea)</vt:lpstr>
      <vt:lpstr>主要問題 (Essential questions)</vt:lpstr>
      <vt:lpstr>主要問題 (Essential questions)</vt:lpstr>
      <vt:lpstr>總體學習目標</vt:lpstr>
      <vt:lpstr>總體學習目標</vt:lpstr>
      <vt:lpstr>運算思維</vt:lpstr>
      <vt:lpstr>運算思維</vt:lpstr>
      <vt:lpstr>學習表現</vt:lpstr>
      <vt:lpstr>學習表現</vt:lpstr>
      <vt:lpstr>學習表現</vt:lpstr>
      <vt:lpstr>學習內容</vt:lpstr>
      <vt:lpstr>學習內容(國中)</vt:lpstr>
      <vt:lpstr>學習內容(高中)</vt:lpstr>
      <vt:lpstr>學習內容(國中)</vt:lpstr>
      <vt:lpstr>科技領域學習重點與 科技領域學習重點與核心素養呼應表參考示例</vt:lpstr>
      <vt:lpstr>領綱核心素養</vt:lpstr>
      <vt:lpstr>領綱核心素養</vt:lpstr>
      <vt:lpstr>教學對象</vt:lpstr>
      <vt:lpstr>教學對象</vt:lpstr>
      <vt:lpstr>學習工具 | 參考資源</vt:lpstr>
      <vt:lpstr>學習工具 | 參考資源</vt:lpstr>
      <vt:lpstr>教學設計</vt:lpstr>
      <vt:lpstr>教學設計</vt:lpstr>
      <vt:lpstr>教學設計</vt:lpstr>
      <vt:lpstr>教學設計</vt:lpstr>
      <vt:lpstr>Reference</vt:lpstr>
      <vt:lpstr>Reference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Thinking - A Skill To Learn At An Early Age</dc:title>
  <dc:creator>anny</dc:creator>
  <cp:lastModifiedBy>User</cp:lastModifiedBy>
  <cp:revision>59</cp:revision>
  <dcterms:created xsi:type="dcterms:W3CDTF">2017-05-13T06:57:53Z</dcterms:created>
  <dcterms:modified xsi:type="dcterms:W3CDTF">2017-06-10T06:59:43Z</dcterms:modified>
</cp:coreProperties>
</file>