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3" r:id="rId1"/>
  </p:sldMasterIdLst>
  <p:notesMasterIdLst>
    <p:notesMasterId r:id="rId72"/>
  </p:notesMasterIdLst>
  <p:sldIdLst>
    <p:sldId id="356" r:id="rId2"/>
    <p:sldId id="357" r:id="rId3"/>
    <p:sldId id="358" r:id="rId4"/>
    <p:sldId id="319" r:id="rId5"/>
    <p:sldId id="322" r:id="rId6"/>
    <p:sldId id="324" r:id="rId7"/>
    <p:sldId id="323" r:id="rId8"/>
    <p:sldId id="325" r:id="rId9"/>
    <p:sldId id="342" r:id="rId10"/>
    <p:sldId id="343" r:id="rId11"/>
    <p:sldId id="326" r:id="rId12"/>
    <p:sldId id="384" r:id="rId13"/>
    <p:sldId id="360" r:id="rId14"/>
    <p:sldId id="362" r:id="rId15"/>
    <p:sldId id="363" r:id="rId16"/>
    <p:sldId id="359" r:id="rId17"/>
    <p:sldId id="328" r:id="rId18"/>
    <p:sldId id="329" r:id="rId19"/>
    <p:sldId id="330" r:id="rId20"/>
    <p:sldId id="333" r:id="rId21"/>
    <p:sldId id="334" r:id="rId22"/>
    <p:sldId id="332" r:id="rId23"/>
    <p:sldId id="331" r:id="rId24"/>
    <p:sldId id="335" r:id="rId25"/>
    <p:sldId id="344" r:id="rId26"/>
    <p:sldId id="341" r:id="rId27"/>
    <p:sldId id="339" r:id="rId28"/>
    <p:sldId id="345" r:id="rId29"/>
    <p:sldId id="346" r:id="rId30"/>
    <p:sldId id="348" r:id="rId31"/>
    <p:sldId id="352" r:id="rId32"/>
    <p:sldId id="353" r:id="rId33"/>
    <p:sldId id="349" r:id="rId34"/>
    <p:sldId id="351" r:id="rId35"/>
    <p:sldId id="365" r:id="rId36"/>
    <p:sldId id="350" r:id="rId37"/>
    <p:sldId id="347" r:id="rId38"/>
    <p:sldId id="364" r:id="rId39"/>
    <p:sldId id="366" r:id="rId40"/>
    <p:sldId id="367" r:id="rId41"/>
    <p:sldId id="368" r:id="rId42"/>
    <p:sldId id="370" r:id="rId43"/>
    <p:sldId id="371" r:id="rId44"/>
    <p:sldId id="376" r:id="rId45"/>
    <p:sldId id="373" r:id="rId46"/>
    <p:sldId id="375" r:id="rId47"/>
    <p:sldId id="374" r:id="rId48"/>
    <p:sldId id="372" r:id="rId49"/>
    <p:sldId id="377" r:id="rId50"/>
    <p:sldId id="378" r:id="rId51"/>
    <p:sldId id="385" r:id="rId52"/>
    <p:sldId id="386" r:id="rId53"/>
    <p:sldId id="387" r:id="rId54"/>
    <p:sldId id="388" r:id="rId55"/>
    <p:sldId id="379" r:id="rId56"/>
    <p:sldId id="380" r:id="rId57"/>
    <p:sldId id="381" r:id="rId58"/>
    <p:sldId id="382" r:id="rId59"/>
    <p:sldId id="383" r:id="rId60"/>
    <p:sldId id="389" r:id="rId61"/>
    <p:sldId id="394" r:id="rId62"/>
    <p:sldId id="390" r:id="rId63"/>
    <p:sldId id="391" r:id="rId64"/>
    <p:sldId id="392" r:id="rId65"/>
    <p:sldId id="393" r:id="rId66"/>
    <p:sldId id="395" r:id="rId67"/>
    <p:sldId id="396" r:id="rId68"/>
    <p:sldId id="397" r:id="rId69"/>
    <p:sldId id="399" r:id="rId70"/>
    <p:sldId id="398" r:id="rId71"/>
  </p:sldIdLst>
  <p:sldSz cx="9144000" cy="6858000" type="screen4x3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w Cen MT" panose="020B0602020104020603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F56F7C"/>
    <a:srgbClr val="FFABAB"/>
    <a:srgbClr val="FF6D6D"/>
    <a:srgbClr val="33CC33"/>
    <a:srgbClr val="007033"/>
    <a:srgbClr val="4F81BD"/>
    <a:srgbClr val="50B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65" autoAdjust="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ea typeface="微軟正黑體" pitchFamily="34" charset="-120"/>
              </a:defRPr>
            </a:lvl1pPr>
          </a:lstStyle>
          <a:p>
            <a:pPr>
              <a:defRPr/>
            </a:pPr>
            <a:fld id="{AB96FBB6-B5CD-4027-9424-F01D71C811E2}" type="datetimeFigureOut">
              <a:rPr lang="zh-TW" altLang="en-US"/>
              <a:pPr>
                <a:defRPr/>
              </a:pPr>
              <a:t>2017/6/23</a:t>
            </a:fld>
            <a:endParaRPr lang="en-US" altLang="zh-TW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fld id="{50EEE896-0953-45EF-BBE9-B4B22B51C83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smtClean="0"/>
          </a:p>
        </p:txBody>
      </p:sp>
      <p:sp>
        <p:nvSpPr>
          <p:cNvPr id="410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F6373948-041D-4131-B4FF-11492B8907C0}" type="slidenum">
              <a:rPr kumimoji="0" lang="zh-TW" altLang="en-US" smtClean="0">
                <a:ea typeface="微軟正黑體" panose="020B0604030504040204" pitchFamily="34" charset="-120"/>
              </a:rPr>
              <a:pPr/>
              <a:t>1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614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27B3613-F97B-49C3-9D52-85A548B53F85}" type="slidenum">
              <a:rPr kumimoji="0" lang="zh-TW" altLang="en-US" smtClean="0">
                <a:ea typeface="微軟正黑體" panose="020B0604030504040204" pitchFamily="34" charset="-120"/>
              </a:rPr>
              <a:pPr/>
              <a:t>2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819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98E6026-352D-47B5-9136-319B336B8EF6}" type="slidenum">
              <a:rPr kumimoji="0" lang="zh-TW" altLang="en-US" smtClean="0">
                <a:ea typeface="微軟正黑體" panose="020B0604030504040204" pitchFamily="34" charset="-120"/>
              </a:rPr>
              <a:pPr/>
              <a:t>3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024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BF6D794A-4B24-4067-80E9-F8D6D884EE5E}" type="slidenum">
              <a:rPr kumimoji="0" lang="zh-TW" altLang="en-US" smtClean="0">
                <a:ea typeface="微軟正黑體" panose="020B0604030504040204" pitchFamily="34" charset="-120"/>
              </a:rPr>
              <a:pPr/>
              <a:t>4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229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E19BF69A-39F2-4AC2-8D64-EBF6A0382CC0}" type="slidenum">
              <a:rPr kumimoji="0" lang="zh-TW" altLang="en-US" smtClean="0">
                <a:ea typeface="微軟正黑體" panose="020B0604030504040204" pitchFamily="34" charset="-120"/>
              </a:rPr>
              <a:pPr/>
              <a:t>5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434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5EAC713D-590A-4AC4-B6BD-19F5791328B4}" type="slidenum">
              <a:rPr kumimoji="0" lang="zh-TW" altLang="en-US" smtClean="0">
                <a:ea typeface="微軟正黑體" panose="020B0604030504040204" pitchFamily="34" charset="-120"/>
              </a:rPr>
              <a:pPr/>
              <a:t>6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638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719539E-93AF-4BC5-84DC-0E376820318B}" type="slidenum">
              <a:rPr kumimoji="0" lang="zh-TW" altLang="en-US" smtClean="0">
                <a:ea typeface="微軟正黑體" panose="020B0604030504040204" pitchFamily="34" charset="-120"/>
              </a:rPr>
              <a:pPr/>
              <a:t>7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843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E389422D-F7CD-482A-9725-154D0B852727}" type="slidenum">
              <a:rPr kumimoji="0" lang="zh-TW" altLang="en-US" smtClean="0">
                <a:ea typeface="微軟正黑體" panose="020B0604030504040204" pitchFamily="34" charset="-120"/>
              </a:rPr>
              <a:pPr/>
              <a:t>8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2048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2052C740-C2F2-48F0-B19B-869A2025922D}" type="slidenum">
              <a:rPr kumimoji="0" lang="zh-TW" altLang="en-US" smtClean="0">
                <a:ea typeface="微軟正黑體" panose="020B0604030504040204" pitchFamily="34" charset="-120"/>
              </a:rPr>
              <a:pPr/>
              <a:t>9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2253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70044AAC-87B1-49F9-9B14-062A55E754B5}" type="slidenum">
              <a:rPr kumimoji="0" lang="zh-TW" altLang="en-US" smtClean="0">
                <a:ea typeface="微軟正黑體" panose="020B0604030504040204" pitchFamily="34" charset="-120"/>
              </a:rPr>
              <a:pPr/>
              <a:t>10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TW" altLang="en-US" smtClean="0"/>
              <a:t>吳恩達（英語：</a:t>
            </a:r>
            <a:r>
              <a:rPr lang="en-US" altLang="zh-TW" smtClean="0"/>
              <a:t>Andrew Ng</a:t>
            </a:r>
            <a:r>
              <a:rPr lang="zh-TW" altLang="en-US" smtClean="0"/>
              <a:t>，</a:t>
            </a:r>
            <a:r>
              <a:rPr lang="en-US" altLang="zh-TW" smtClean="0"/>
              <a:t>1976</a:t>
            </a:r>
            <a:r>
              <a:rPr lang="zh-TW" altLang="en-US" smtClean="0"/>
              <a:t>年－）是史丹福大學計算機科學系的副教授，同時也是人工智慧實驗室的主任。</a:t>
            </a:r>
          </a:p>
          <a:p>
            <a:r>
              <a:rPr lang="en-US" altLang="zh-TW" smtClean="0"/>
              <a:t>2011</a:t>
            </a:r>
            <a:r>
              <a:rPr lang="zh-TW" altLang="en-US" smtClean="0"/>
              <a:t>年，吳恩達在</a:t>
            </a:r>
            <a:r>
              <a:rPr lang="en-US" altLang="zh-TW" smtClean="0"/>
              <a:t>Google</a:t>
            </a:r>
            <a:r>
              <a:rPr lang="zh-TW" altLang="en-US" smtClean="0"/>
              <a:t>創建了</a:t>
            </a:r>
            <a:r>
              <a:rPr lang="en-US" altLang="zh-TW" smtClean="0"/>
              <a:t>Google Brain</a:t>
            </a:r>
            <a:r>
              <a:rPr lang="zh-TW" altLang="en-US" smtClean="0"/>
              <a:t>項目，以開發超大規模的人工神經網絡。</a:t>
            </a:r>
            <a:r>
              <a:rPr lang="en-US" altLang="zh-TW" smtClean="0"/>
              <a:t>2014</a:t>
            </a:r>
            <a:r>
              <a:rPr lang="zh-TW" altLang="en-US" smtClean="0"/>
              <a:t>年</a:t>
            </a:r>
            <a:r>
              <a:rPr lang="en-US" altLang="zh-TW" smtClean="0"/>
              <a:t>5</a:t>
            </a:r>
            <a:r>
              <a:rPr lang="zh-TW" altLang="en-US" smtClean="0"/>
              <a:t>月</a:t>
            </a:r>
            <a:r>
              <a:rPr lang="en-US" altLang="zh-TW" smtClean="0"/>
              <a:t>16</a:t>
            </a:r>
            <a:r>
              <a:rPr lang="zh-TW" altLang="en-US" smtClean="0"/>
              <a:t>日，吳恩達加入百度，負責「百度大腦」計劃，並擔任百度公司首席科學家。</a:t>
            </a:r>
            <a:r>
              <a:rPr lang="en-US" altLang="zh-TW" smtClean="0"/>
              <a:t>2017</a:t>
            </a:r>
            <a:r>
              <a:rPr lang="zh-TW" altLang="en-US" smtClean="0"/>
              <a:t>年</a:t>
            </a:r>
            <a:r>
              <a:rPr lang="en-US" altLang="zh-TW" smtClean="0"/>
              <a:t>3</a:t>
            </a:r>
            <a:r>
              <a:rPr lang="zh-TW" altLang="en-US" smtClean="0"/>
              <a:t>月</a:t>
            </a:r>
            <a:r>
              <a:rPr lang="en-US" altLang="zh-TW" smtClean="0"/>
              <a:t>20</a:t>
            </a:r>
            <a:r>
              <a:rPr lang="zh-TW" altLang="en-US" smtClean="0"/>
              <a:t>日，吳恩達宣布從百度辭職。</a:t>
            </a:r>
          </a:p>
        </p:txBody>
      </p:sp>
      <p:sp>
        <p:nvSpPr>
          <p:cNvPr id="2458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D967B376-F884-4E63-8524-8E1E6541E996}" type="slidenum">
              <a:rPr kumimoji="0" lang="zh-TW" altLang="en-US" smtClean="0">
                <a:ea typeface="微軟正黑體" panose="020B0604030504040204" pitchFamily="34" charset="-120"/>
              </a:rPr>
              <a:pPr/>
              <a:t>11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26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2EDD55EA-214F-40F3-9142-A3A1D2F96179}" type="slidenum">
              <a:rPr kumimoji="0" lang="zh-TW" altLang="en-US" smtClean="0">
                <a:ea typeface="微軟正黑體" panose="020B0604030504040204" pitchFamily="34" charset="-120"/>
              </a:rPr>
              <a:pPr/>
              <a:t>12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286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98F23277-CE04-48C5-96F8-F9AF272525DA}" type="slidenum">
              <a:rPr kumimoji="0" lang="zh-TW" altLang="en-US" smtClean="0">
                <a:ea typeface="微軟正黑體" panose="020B0604030504040204" pitchFamily="34" charset="-120"/>
              </a:rPr>
              <a:pPr/>
              <a:t>13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3072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D38FDF25-0046-4F35-8DF9-E3036AB5577C}" type="slidenum">
              <a:rPr kumimoji="0" lang="zh-TW" altLang="en-US" smtClean="0">
                <a:ea typeface="微軟正黑體" panose="020B0604030504040204" pitchFamily="34" charset="-120"/>
              </a:rPr>
              <a:pPr/>
              <a:t>14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327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7CF1FBB9-3CA0-4F48-91B1-D15F8E2F9182}" type="slidenum">
              <a:rPr kumimoji="0" lang="zh-TW" altLang="en-US" smtClean="0">
                <a:ea typeface="微軟正黑體" panose="020B0604030504040204" pitchFamily="34" charset="-120"/>
              </a:rPr>
              <a:pPr/>
              <a:t>15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06FE0B7-81FB-4382-B503-933932838FD6}" type="slidenum">
              <a:rPr kumimoji="0" lang="zh-TW" altLang="en-US" smtClean="0">
                <a:ea typeface="微軟正黑體" panose="020B0604030504040204" pitchFamily="34" charset="-120"/>
              </a:rPr>
              <a:pPr/>
              <a:t>16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3686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20C88A19-BA0B-47DB-A1AC-12C78880D532}" type="slidenum">
              <a:rPr kumimoji="0" lang="zh-TW" altLang="en-US" smtClean="0">
                <a:ea typeface="微軟正黑體" panose="020B0604030504040204" pitchFamily="34" charset="-120"/>
              </a:rPr>
              <a:pPr/>
              <a:t>17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3891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35DA0EA8-D3E0-4E9E-8F40-5FF7FD9F3992}" type="slidenum">
              <a:rPr kumimoji="0" lang="zh-TW" altLang="en-US" smtClean="0">
                <a:ea typeface="微軟正黑體" panose="020B0604030504040204" pitchFamily="34" charset="-120"/>
              </a:rPr>
              <a:pPr/>
              <a:t>18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4096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53E511D2-377A-4AF3-A09D-B53A2E3ACC37}" type="slidenum">
              <a:rPr kumimoji="0" lang="zh-TW" altLang="en-US" smtClean="0">
                <a:ea typeface="微軟正黑體" panose="020B0604030504040204" pitchFamily="34" charset="-120"/>
              </a:rPr>
              <a:pPr/>
              <a:t>19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4301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E62F9DFC-2AE0-4596-AA41-760FF84B1AB5}" type="slidenum">
              <a:rPr kumimoji="0" lang="zh-TW" altLang="en-US" smtClean="0">
                <a:ea typeface="微軟正黑體" panose="020B0604030504040204" pitchFamily="34" charset="-120"/>
              </a:rPr>
              <a:pPr/>
              <a:t>20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4506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402E4584-0D39-4033-BC24-C2BC0E748017}" type="slidenum">
              <a:rPr kumimoji="0" lang="zh-TW" altLang="en-US" smtClean="0">
                <a:ea typeface="微軟正黑體" panose="020B0604030504040204" pitchFamily="34" charset="-120"/>
              </a:rPr>
              <a:pPr/>
              <a:t>21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4710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BA02EFFE-9604-4BBC-B6E2-33F847BBCDEC}" type="slidenum">
              <a:rPr kumimoji="0" lang="zh-TW" altLang="en-US" smtClean="0">
                <a:ea typeface="微軟正黑體" panose="020B0604030504040204" pitchFamily="34" charset="-120"/>
              </a:rPr>
              <a:pPr/>
              <a:t>22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4915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999ED37-AF5F-490B-975E-BE932C95E1D0}" type="slidenum">
              <a:rPr kumimoji="0" lang="zh-TW" altLang="en-US" smtClean="0">
                <a:ea typeface="微軟正黑體" panose="020B0604030504040204" pitchFamily="34" charset="-120"/>
              </a:rPr>
              <a:pPr/>
              <a:t>23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5120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8B802856-7438-46BA-9F96-E14C0162ED97}" type="slidenum">
              <a:rPr kumimoji="0" lang="zh-TW" altLang="en-US" smtClean="0">
                <a:ea typeface="微軟正黑體" panose="020B0604030504040204" pitchFamily="34" charset="-120"/>
              </a:rPr>
              <a:pPr/>
              <a:t>24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5325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D4B41B2A-FA22-4A20-9F77-F6A5FF7D3C33}" type="slidenum">
              <a:rPr kumimoji="0" lang="zh-TW" altLang="en-US" smtClean="0">
                <a:ea typeface="微軟正黑體" panose="020B0604030504040204" pitchFamily="34" charset="-120"/>
              </a:rPr>
              <a:pPr/>
              <a:t>25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5530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7E8E38D-F1C8-4D26-8684-FB3DEF04F936}" type="slidenum">
              <a:rPr kumimoji="0" lang="zh-TW" altLang="en-US" smtClean="0">
                <a:ea typeface="微軟正黑體" panose="020B0604030504040204" pitchFamily="34" charset="-120"/>
              </a:rPr>
              <a:pPr/>
              <a:t>26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5734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AFBAFB9-F144-4764-87B1-DA4E9BF0AB03}" type="slidenum">
              <a:rPr kumimoji="0" lang="zh-TW" altLang="en-US" smtClean="0">
                <a:ea typeface="微軟正黑體" panose="020B0604030504040204" pitchFamily="34" charset="-120"/>
              </a:rPr>
              <a:pPr/>
              <a:t>27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5939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1ACADC9C-82D6-45E2-BF9C-5DADB319A1FB}" type="slidenum">
              <a:rPr kumimoji="0" lang="zh-TW" altLang="en-US" smtClean="0">
                <a:ea typeface="微軟正黑體" panose="020B0604030504040204" pitchFamily="34" charset="-120"/>
              </a:rPr>
              <a:pPr/>
              <a:t>28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6144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5BACBD8D-15C6-40A1-84BF-2CDBAAC639FA}" type="slidenum">
              <a:rPr kumimoji="0" lang="zh-TW" altLang="en-US" smtClean="0">
                <a:ea typeface="微軟正黑體" panose="020B0604030504040204" pitchFamily="34" charset="-120"/>
              </a:rPr>
              <a:pPr/>
              <a:t>29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6349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12EAC874-3A30-4C27-AF8E-F08F6219C3FE}" type="slidenum">
              <a:rPr kumimoji="0" lang="zh-TW" altLang="en-US" smtClean="0">
                <a:ea typeface="微軟正黑體" panose="020B0604030504040204" pitchFamily="34" charset="-120"/>
              </a:rPr>
              <a:pPr/>
              <a:t>30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6554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5AB298A9-FB6D-44EA-9D11-EFAEF34B54AA}" type="slidenum">
              <a:rPr kumimoji="0" lang="zh-TW" altLang="en-US" smtClean="0">
                <a:ea typeface="微軟正黑體" panose="020B0604030504040204" pitchFamily="34" charset="-120"/>
              </a:rPr>
              <a:pPr/>
              <a:t>31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6758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B44CDA3E-4CDF-49D6-91A7-23DB45ED8982}" type="slidenum">
              <a:rPr kumimoji="0" lang="zh-TW" altLang="en-US" smtClean="0">
                <a:ea typeface="微軟正黑體" panose="020B0604030504040204" pitchFamily="34" charset="-120"/>
              </a:rPr>
              <a:pPr/>
              <a:t>32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6963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2BF445D6-818C-4534-9780-64DDD3F63162}" type="slidenum">
              <a:rPr kumimoji="0" lang="zh-TW" altLang="en-US" smtClean="0">
                <a:ea typeface="微軟正黑體" panose="020B0604030504040204" pitchFamily="34" charset="-120"/>
              </a:rPr>
              <a:pPr/>
              <a:t>33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7168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D114B650-B3CA-450F-A037-69FF6EE2E67B}" type="slidenum">
              <a:rPr kumimoji="0" lang="zh-TW" altLang="en-US" smtClean="0">
                <a:ea typeface="微軟正黑體" panose="020B0604030504040204" pitchFamily="34" charset="-120"/>
              </a:rPr>
              <a:pPr/>
              <a:t>34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7373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EF1F129F-2FC7-4928-8095-D4E3DA4E4F63}" type="slidenum">
              <a:rPr kumimoji="0" lang="zh-TW" altLang="en-US" smtClean="0">
                <a:ea typeface="微軟正黑體" panose="020B0604030504040204" pitchFamily="34" charset="-120"/>
              </a:rPr>
              <a:pPr/>
              <a:t>35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7578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FE07F32C-AE3D-4E66-8DB9-46ECCF0552DB}" type="slidenum">
              <a:rPr kumimoji="0" lang="zh-TW" altLang="en-US" smtClean="0">
                <a:ea typeface="微軟正黑體" panose="020B0604030504040204" pitchFamily="34" charset="-120"/>
              </a:rPr>
              <a:pPr/>
              <a:t>36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778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4CC86783-B0EE-40CE-9CA1-53A29267D26C}" type="slidenum">
              <a:rPr kumimoji="0" lang="zh-TW" altLang="en-US" smtClean="0">
                <a:ea typeface="微軟正黑體" panose="020B0604030504040204" pitchFamily="34" charset="-120"/>
              </a:rPr>
              <a:pPr/>
              <a:t>37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798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D1492001-9922-4B4F-B6AA-C8868B75A28C}" type="slidenum">
              <a:rPr kumimoji="0" lang="zh-TW" altLang="en-US" smtClean="0">
                <a:ea typeface="微軟正黑體" panose="020B0604030504040204" pitchFamily="34" charset="-120"/>
              </a:rPr>
              <a:pPr/>
              <a:t>38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8192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ECC26227-11A1-4493-A8C5-36BE15F8DC4F}" type="slidenum">
              <a:rPr kumimoji="0" lang="zh-TW" altLang="en-US" smtClean="0">
                <a:ea typeface="微軟正黑體" panose="020B0604030504040204" pitchFamily="34" charset="-120"/>
              </a:rPr>
              <a:pPr/>
              <a:t>39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839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3E2E064F-3342-4490-BAC7-47415FBB9416}" type="slidenum">
              <a:rPr kumimoji="0" lang="zh-TW" altLang="en-US" smtClean="0">
                <a:ea typeface="微軟正黑體" panose="020B0604030504040204" pitchFamily="34" charset="-120"/>
              </a:rPr>
              <a:pPr/>
              <a:t>40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860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3ACD36E-4E07-4AF9-A6D6-5BD49B434D61}" type="slidenum">
              <a:rPr kumimoji="0" lang="zh-TW" altLang="en-US" smtClean="0">
                <a:ea typeface="微軟正黑體" panose="020B0604030504040204" pitchFamily="34" charset="-120"/>
              </a:rPr>
              <a:pPr/>
              <a:t>41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8806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4461D2A8-C654-4060-9524-1EF853D4390D}" type="slidenum">
              <a:rPr kumimoji="0" lang="zh-TW" altLang="en-US" smtClean="0">
                <a:ea typeface="微軟正黑體" panose="020B0604030504040204" pitchFamily="34" charset="-120"/>
              </a:rPr>
              <a:pPr/>
              <a:t>42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9011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E451E84-E8D6-4E61-9D93-68CDD86206DD}" type="slidenum">
              <a:rPr kumimoji="0" lang="zh-TW" altLang="en-US" smtClean="0">
                <a:ea typeface="微軟正黑體" panose="020B0604030504040204" pitchFamily="34" charset="-120"/>
              </a:rPr>
              <a:pPr/>
              <a:t>43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9216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523EB3AF-86A3-40E9-A3D5-BE6FA194F1AE}" type="slidenum">
              <a:rPr kumimoji="0" lang="zh-TW" altLang="en-US" smtClean="0">
                <a:ea typeface="微軟正黑體" panose="020B0604030504040204" pitchFamily="34" charset="-120"/>
              </a:rPr>
              <a:pPr/>
              <a:t>44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9421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DAC90C6-A197-40B5-B2C0-8A633971F598}" type="slidenum">
              <a:rPr kumimoji="0" lang="zh-TW" altLang="en-US" smtClean="0">
                <a:ea typeface="微軟正黑體" panose="020B0604030504040204" pitchFamily="34" charset="-120"/>
              </a:rPr>
              <a:pPr/>
              <a:t>45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9626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228B15D4-2B2F-4300-A88E-34EF3E6F11BE}" type="slidenum">
              <a:rPr kumimoji="0" lang="zh-TW" altLang="en-US" smtClean="0">
                <a:ea typeface="微軟正黑體" panose="020B0604030504040204" pitchFamily="34" charset="-120"/>
              </a:rPr>
              <a:pPr/>
              <a:t>46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9830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C9662502-3C76-4191-A39F-14C4B5B3729E}" type="slidenum">
              <a:rPr kumimoji="0" lang="zh-TW" altLang="en-US" smtClean="0">
                <a:ea typeface="微軟正黑體" panose="020B0604030504040204" pitchFamily="34" charset="-120"/>
              </a:rPr>
              <a:pPr/>
              <a:t>47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0035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4D4673FF-3183-429C-9214-A71AC63FA1A5}" type="slidenum">
              <a:rPr kumimoji="0" lang="zh-TW" altLang="en-US" smtClean="0">
                <a:ea typeface="微軟正黑體" panose="020B0604030504040204" pitchFamily="34" charset="-120"/>
              </a:rPr>
              <a:pPr/>
              <a:t>48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0240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DB9B0362-746B-4F55-A76E-C90F00DC0728}" type="slidenum">
              <a:rPr kumimoji="0" lang="zh-TW" altLang="en-US" smtClean="0">
                <a:ea typeface="微軟正黑體" panose="020B0604030504040204" pitchFamily="34" charset="-120"/>
              </a:rPr>
              <a:pPr/>
              <a:t>49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0445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C67D8C09-6685-400B-80D1-7ECC9BA56832}" type="slidenum">
              <a:rPr kumimoji="0" lang="zh-TW" altLang="en-US" smtClean="0">
                <a:ea typeface="微軟正黑體" panose="020B0604030504040204" pitchFamily="34" charset="-120"/>
              </a:rPr>
              <a:pPr/>
              <a:t>50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0650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BF6FCEC8-111F-497B-A333-F608449D50D2}" type="slidenum">
              <a:rPr kumimoji="0" lang="zh-TW" altLang="en-US" smtClean="0">
                <a:ea typeface="微軟正黑體" panose="020B0604030504040204" pitchFamily="34" charset="-120"/>
              </a:rPr>
              <a:pPr/>
              <a:t>51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0854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182708F0-3E21-4465-9F3D-EBC9ABF73100}" type="slidenum">
              <a:rPr kumimoji="0" lang="zh-TW" altLang="en-US" smtClean="0">
                <a:ea typeface="微軟正黑體" panose="020B0604030504040204" pitchFamily="34" charset="-120"/>
              </a:rPr>
              <a:pPr/>
              <a:t>52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1059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0366EA7D-B59F-4035-A518-D8FF8DD7512A}" type="slidenum">
              <a:rPr kumimoji="0" lang="zh-TW" altLang="en-US" smtClean="0">
                <a:ea typeface="微軟正黑體" panose="020B0604030504040204" pitchFamily="34" charset="-120"/>
              </a:rPr>
              <a:pPr/>
              <a:t>53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1264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BBE6E56D-F25C-4DDF-AD9B-8530B50A2184}" type="slidenum">
              <a:rPr kumimoji="0" lang="zh-TW" altLang="en-US" smtClean="0">
                <a:ea typeface="微軟正黑體" panose="020B0604030504040204" pitchFamily="34" charset="-120"/>
              </a:rPr>
              <a:pPr/>
              <a:t>54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1469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0A04914-1202-4286-9022-A028A1CBACA8}" type="slidenum">
              <a:rPr kumimoji="0" lang="zh-TW" altLang="en-US" smtClean="0">
                <a:ea typeface="微軟正黑體" panose="020B0604030504040204" pitchFamily="34" charset="-120"/>
              </a:rPr>
              <a:pPr/>
              <a:t>55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1674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DF9D3F08-E3F9-4D4D-B17B-FCAD83473D9F}" type="slidenum">
              <a:rPr kumimoji="0" lang="zh-TW" altLang="en-US" smtClean="0">
                <a:ea typeface="微軟正黑體" panose="020B0604030504040204" pitchFamily="34" charset="-120"/>
              </a:rPr>
              <a:pPr/>
              <a:t>56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1878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03F4C27E-E08A-4EA4-99BF-CAF21EA35D41}" type="slidenum">
              <a:rPr kumimoji="0" lang="zh-TW" altLang="en-US" smtClean="0">
                <a:ea typeface="微軟正黑體" panose="020B0604030504040204" pitchFamily="34" charset="-120"/>
              </a:rPr>
              <a:pPr/>
              <a:t>57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2083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3BF9AFB8-C3EE-4D4F-A5C1-F1F03BF50366}" type="slidenum">
              <a:rPr kumimoji="0" lang="zh-TW" altLang="en-US" smtClean="0">
                <a:ea typeface="微軟正黑體" panose="020B0604030504040204" pitchFamily="34" charset="-120"/>
              </a:rPr>
              <a:pPr/>
              <a:t>58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2288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A6A2D6C-453D-462A-B742-EDE8E9DD0994}" type="slidenum">
              <a:rPr kumimoji="0" lang="zh-TW" altLang="en-US" smtClean="0">
                <a:ea typeface="微軟正黑體" panose="020B0604030504040204" pitchFamily="34" charset="-120"/>
              </a:rPr>
              <a:pPr/>
              <a:t>59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2493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EA4CB3C-CFD3-4795-BBE2-B88B6E68FF69}" type="slidenum">
              <a:rPr kumimoji="0" lang="zh-TW" altLang="en-US" smtClean="0">
                <a:ea typeface="微軟正黑體" panose="020B0604030504040204" pitchFamily="34" charset="-120"/>
              </a:rPr>
              <a:pPr/>
              <a:t>60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2698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A9A97A8C-8A49-4CB9-88B6-A314018C7C98}" type="slidenum">
              <a:rPr kumimoji="0" lang="zh-TW" altLang="en-US" smtClean="0">
                <a:ea typeface="微軟正黑體" panose="020B0604030504040204" pitchFamily="34" charset="-120"/>
              </a:rPr>
              <a:pPr/>
              <a:t>61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290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950EE0E9-B023-4263-8A11-24C229907CE9}" type="slidenum">
              <a:rPr kumimoji="0" lang="zh-TW" altLang="en-US" smtClean="0">
                <a:ea typeface="微軟正黑體" panose="020B0604030504040204" pitchFamily="34" charset="-120"/>
              </a:rPr>
              <a:pPr/>
              <a:t>62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310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EA6CECED-E1BF-47F4-B5A3-F0D2AD73DF38}" type="slidenum">
              <a:rPr kumimoji="0" lang="zh-TW" altLang="en-US" smtClean="0">
                <a:ea typeface="微軟正黑體" panose="020B0604030504040204" pitchFamily="34" charset="-120"/>
              </a:rPr>
              <a:pPr/>
              <a:t>63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3312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72BF43AD-CC45-489D-A271-7158EE3D6FEB}" type="slidenum">
              <a:rPr kumimoji="0" lang="zh-TW" altLang="en-US" smtClean="0">
                <a:ea typeface="微軟正黑體" panose="020B0604030504040204" pitchFamily="34" charset="-120"/>
              </a:rPr>
              <a:pPr/>
              <a:t>64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35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C34A0AB7-D5A6-4E09-82A9-B866FA1A73E4}" type="slidenum">
              <a:rPr kumimoji="0" lang="zh-TW" altLang="en-US" smtClean="0">
                <a:ea typeface="微軟正黑體" panose="020B0604030504040204" pitchFamily="34" charset="-120"/>
              </a:rPr>
              <a:pPr/>
              <a:t>65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372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1BF5C33B-EEAB-481E-857B-503F88EC4378}" type="slidenum">
              <a:rPr kumimoji="0" lang="zh-TW" altLang="en-US" smtClean="0">
                <a:ea typeface="微軟正黑體" panose="020B0604030504040204" pitchFamily="34" charset="-120"/>
              </a:rPr>
              <a:pPr/>
              <a:t>66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3926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709BF1A2-137E-45A0-9638-F45206D22DE9}" type="slidenum">
              <a:rPr kumimoji="0" lang="zh-TW" altLang="en-US" smtClean="0">
                <a:ea typeface="微軟正黑體" panose="020B0604030504040204" pitchFamily="34" charset="-120"/>
              </a:rPr>
              <a:pPr/>
              <a:t>67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4131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692A5AAF-4AAD-4A51-BDD0-8EF875BDAC7F}" type="slidenum">
              <a:rPr kumimoji="0" lang="zh-TW" altLang="en-US" smtClean="0">
                <a:ea typeface="微軟正黑體" panose="020B0604030504040204" pitchFamily="34" charset="-120"/>
              </a:rPr>
              <a:pPr/>
              <a:t>68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4336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1F7CCC03-6DDE-4A13-AE24-B8D8C7DDFC83}" type="slidenum">
              <a:rPr kumimoji="0" lang="zh-TW" altLang="en-US" smtClean="0">
                <a:ea typeface="微軟正黑體" panose="020B0604030504040204" pitchFamily="34" charset="-120"/>
              </a:rPr>
              <a:pPr/>
              <a:t>69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/>
          </a:p>
        </p:txBody>
      </p:sp>
      <p:sp>
        <p:nvSpPr>
          <p:cNvPr id="14541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fld id="{E94F3284-9AC8-4855-AA5D-21C06218D9AE}" type="slidenum">
              <a:rPr kumimoji="0" lang="zh-TW" altLang="en-US" smtClean="0">
                <a:ea typeface="微軟正黑體" panose="020B0604030504040204" pitchFamily="34" charset="-120"/>
              </a:rPr>
              <a:pPr/>
              <a:t>70</a:t>
            </a:fld>
            <a:endParaRPr kumimoji="0" lang="en-US" altLang="zh-TW" smtClean="0"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92CF9-9A7F-48D9-B253-FE5520D5B9E8}" type="datetime1">
              <a:rPr lang="zh-TW" altLang="en-US"/>
              <a:pPr>
                <a:defRPr/>
              </a:pPr>
              <a:t>2017/6/23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6C364-5CD6-4C25-B6D0-DBF11CF0C40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05222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129CF-9F93-44F5-935E-2F347B112A44}" type="datetime1">
              <a:rPr lang="zh-TW" altLang="en-US"/>
              <a:pPr>
                <a:defRPr/>
              </a:pPr>
              <a:t>2017/6/23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68D6B-2EBC-458E-85CF-C3E705DD59A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348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8A189-E736-4DDA-9D3B-8DBB5815ABFA}" type="datetime1">
              <a:rPr lang="zh-TW" altLang="en-US"/>
              <a:pPr>
                <a:defRPr/>
              </a:pPr>
              <a:t>2017/6/23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A0864-C46F-4E6D-9514-7895E6ECD19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79568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840C0-D05F-4446-8F90-B0266013A029}" type="datetime1">
              <a:rPr lang="zh-TW" altLang="en-US"/>
              <a:pPr>
                <a:defRPr/>
              </a:pPr>
              <a:t>2017/6/23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BA2C2-6D2A-4AF5-B93C-6782570C2D2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22093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7E028-B7B3-4F84-B457-6DAC30A83D90}" type="datetime1">
              <a:rPr lang="zh-TW" altLang="en-US"/>
              <a:pPr>
                <a:defRPr/>
              </a:pPr>
              <a:t>2017/6/23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EB2B6-67B2-4709-B2DD-23EF42A95AF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4848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ADC60-4CD3-42B6-8FFF-61EE5DC6EFB6}" type="datetime1">
              <a:rPr lang="zh-TW" altLang="en-US"/>
              <a:pPr>
                <a:defRPr/>
              </a:pPr>
              <a:t>2017/6/23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FBDD-D21F-4FF2-ACC5-A22A69905B4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71874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6A1F5-05B0-4535-A739-74C01A1F9E99}" type="datetime1">
              <a:rPr lang="zh-TW" altLang="en-US"/>
              <a:pPr>
                <a:defRPr/>
              </a:pPr>
              <a:t>2017/6/23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E5816-D7BC-4CD2-A970-C73BF808B8B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8726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1D3D6-E2FB-4CCB-86EC-6DBE41AE3C82}" type="datetime1">
              <a:rPr lang="zh-TW" altLang="en-US"/>
              <a:pPr>
                <a:defRPr/>
              </a:pPr>
              <a:t>2017/6/23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2122D-4006-4FEB-B93B-ABA5655C7CF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217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FE34E-A9A1-4491-B206-8CD6F70F5E3C}" type="datetime1">
              <a:rPr lang="zh-TW" altLang="en-US"/>
              <a:pPr>
                <a:defRPr/>
              </a:pPr>
              <a:t>2017/6/23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8A79C-D73D-461C-AA00-78DFD4C2270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49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C5788-ACE1-473C-B8C7-8A4BAD1436DD}" type="datetime1">
              <a:rPr lang="zh-TW" altLang="en-US"/>
              <a:pPr>
                <a:defRPr/>
              </a:pPr>
              <a:t>2017/6/23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62F31-7CA3-4CFF-A4CB-2991DE87B6A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6229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FC7D6-A4BA-425B-8FA6-D918A6A05851}" type="datetime1">
              <a:rPr lang="zh-TW" altLang="en-US"/>
              <a:pPr>
                <a:defRPr/>
              </a:pPr>
              <a:t>2017/6/23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10C07-A36C-4064-B449-FFB6E1BDE57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3004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0ECD68ED-6AB5-437F-9CB5-28860F059436}" type="datetime1">
              <a:rPr lang="zh-TW" altLang="en-US"/>
              <a:pPr>
                <a:defRPr/>
              </a:pPr>
              <a:t>2017/6/23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584E465-ED61-45C0-8090-4D81268B82C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4" r:id="rId1"/>
    <p:sldLayoutId id="2147484345" r:id="rId2"/>
    <p:sldLayoutId id="2147484346" r:id="rId3"/>
    <p:sldLayoutId id="2147484347" r:id="rId4"/>
    <p:sldLayoutId id="2147484348" r:id="rId5"/>
    <p:sldLayoutId id="2147484349" r:id="rId6"/>
    <p:sldLayoutId id="2147484350" r:id="rId7"/>
    <p:sldLayoutId id="2147484351" r:id="rId8"/>
    <p:sldLayoutId id="2147484352" r:id="rId9"/>
    <p:sldLayoutId id="2147484353" r:id="rId10"/>
    <p:sldLayoutId id="214748435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aiexperiments.withgoogle.com/" TargetMode="External"/><Relationship Id="rId3" Type="http://schemas.openxmlformats.org/officeDocument/2006/relationships/hyperlink" Target="https://aiexperiments.withgoogle.com/ai-duet/view/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11" Type="http://schemas.openxmlformats.org/officeDocument/2006/relationships/hyperlink" Target="https://quickdraw.withgoogle.com/" TargetMode="External"/><Relationship Id="rId5" Type="http://schemas.openxmlformats.org/officeDocument/2006/relationships/hyperlink" Target="https://oxism.com/thing-translator/" TargetMode="External"/><Relationship Id="rId10" Type="http://schemas.openxmlformats.org/officeDocument/2006/relationships/image" Target="../media/image31.png"/><Relationship Id="rId4" Type="http://schemas.openxmlformats.org/officeDocument/2006/relationships/image" Target="../media/image29.png"/><Relationship Id="rId9" Type="http://schemas.openxmlformats.org/officeDocument/2006/relationships/hyperlink" Target="https://www.autodraw.com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crosoft.com/cognitive-services/en-us/face-api" TargetMode="External"/><Relationship Id="rId13" Type="http://schemas.openxmlformats.org/officeDocument/2006/relationships/image" Target="../media/image37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microsoft.com/cognitive-services/en-us/computer-vision-api" TargetMode="External"/><Relationship Id="rId11" Type="http://schemas.openxmlformats.org/officeDocument/2006/relationships/hyperlink" Target="https://visual-recognition-demo.mybluemix.net/train" TargetMode="External"/><Relationship Id="rId5" Type="http://schemas.openxmlformats.org/officeDocument/2006/relationships/image" Target="../media/image33.png"/><Relationship Id="rId10" Type="http://schemas.openxmlformats.org/officeDocument/2006/relationships/image" Target="../media/image35.png"/><Relationship Id="rId4" Type="http://schemas.openxmlformats.org/officeDocument/2006/relationships/hyperlink" Target="https://cloud.google.com/vision/" TargetMode="External"/><Relationship Id="rId9" Type="http://schemas.openxmlformats.org/officeDocument/2006/relationships/hyperlink" Target="https://www.microsoft.com/cognitive-services/en-us/emotion-api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crosoft.com/cognitive-services/en-us/web-language-model-api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microsoft.com/cognitive-services/en-us/bing-spell-check-api" TargetMode="External"/><Relationship Id="rId5" Type="http://schemas.openxmlformats.org/officeDocument/2006/relationships/image" Target="../media/image38.png"/><Relationship Id="rId4" Type="http://schemas.openxmlformats.org/officeDocument/2006/relationships/hyperlink" Target="http://bosonnlp.com/demo" TargetMode="External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crosoft.com/cognitive-services/en-us/speaker-recognition-api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microsoft.com/cognitive-services/en-us/speech-api" TargetMode="External"/><Relationship Id="rId5" Type="http://schemas.openxmlformats.org/officeDocument/2006/relationships/image" Target="../media/image41.png"/><Relationship Id="rId4" Type="http://schemas.openxmlformats.org/officeDocument/2006/relationships/hyperlink" Target="https://cloud.google.com/speech/" TargetMode="External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kaggle.com/datasets" TargetMode="External"/><Relationship Id="rId5" Type="http://schemas.openxmlformats.org/officeDocument/2006/relationships/image" Target="../media/image44.png"/><Relationship Id="rId4" Type="http://schemas.openxmlformats.org/officeDocument/2006/relationships/hyperlink" Target="https://archive.ics.uci.edu/ml/datasets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mturk.com/mturk/welcome" TargetMode="External"/><Relationship Id="rId11" Type="http://schemas.openxmlformats.org/officeDocument/2006/relationships/image" Target="../media/image21.png"/><Relationship Id="rId5" Type="http://schemas.openxmlformats.org/officeDocument/2006/relationships/image" Target="../media/image51.png"/><Relationship Id="rId10" Type="http://schemas.openxmlformats.org/officeDocument/2006/relationships/image" Target="../media/image55.png"/><Relationship Id="rId4" Type="http://schemas.openxmlformats.org/officeDocument/2006/relationships/image" Target="../media/image50.png"/><Relationship Id="rId9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png"/><Relationship Id="rId4" Type="http://schemas.openxmlformats.org/officeDocument/2006/relationships/hyperlink" Target="http://data.gov.tw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kaggle.com/competitions" TargetMode="External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jpeg"/><Relationship Id="rId3" Type="http://schemas.openxmlformats.org/officeDocument/2006/relationships/image" Target="../media/image4.pn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5" Type="http://schemas.openxmlformats.org/officeDocument/2006/relationships/image" Target="../media/image60.jpeg"/><Relationship Id="rId10" Type="http://schemas.openxmlformats.org/officeDocument/2006/relationships/image" Target="../media/image65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.pn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0.jpeg"/><Relationship Id="rId4" Type="http://schemas.openxmlformats.org/officeDocument/2006/relationships/hyperlink" Target="https://www.youtube.com/watch?v=N9fDIAflCMY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hyperlink" Target="https://deepmind.com/research/alphago/alphago-games-traditional-chinese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4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jpeg"/><Relationship Id="rId11" Type="http://schemas.openxmlformats.org/officeDocument/2006/relationships/image" Target="../media/image77.jpeg"/><Relationship Id="rId5" Type="http://schemas.openxmlformats.org/officeDocument/2006/relationships/image" Target="../media/image60.jpeg"/><Relationship Id="rId10" Type="http://schemas.openxmlformats.org/officeDocument/2006/relationships/image" Target="../media/image76.jpeg"/><Relationship Id="rId4" Type="http://schemas.openxmlformats.org/officeDocument/2006/relationships/image" Target="../media/image59.jpeg"/><Relationship Id="rId9" Type="http://schemas.openxmlformats.org/officeDocument/2006/relationships/image" Target="../media/image75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76.jpeg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59.jpeg"/><Relationship Id="rId12" Type="http://schemas.openxmlformats.org/officeDocument/2006/relationships/image" Target="../media/image80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11" Type="http://schemas.openxmlformats.org/officeDocument/2006/relationships/image" Target="../media/image79.png"/><Relationship Id="rId5" Type="http://schemas.openxmlformats.org/officeDocument/2006/relationships/image" Target="../media/image78.wmf"/><Relationship Id="rId10" Type="http://schemas.openxmlformats.org/officeDocument/2006/relationships/image" Target="../media/image62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1.jpeg"/><Relationship Id="rId14" Type="http://schemas.openxmlformats.org/officeDocument/2006/relationships/image" Target="../media/image8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jpeg"/><Relationship Id="rId11" Type="http://schemas.openxmlformats.org/officeDocument/2006/relationships/image" Target="../media/image81.png"/><Relationship Id="rId5" Type="http://schemas.openxmlformats.org/officeDocument/2006/relationships/image" Target="../media/image60.jpeg"/><Relationship Id="rId10" Type="http://schemas.openxmlformats.org/officeDocument/2006/relationships/image" Target="../media/image76.jpeg"/><Relationship Id="rId4" Type="http://schemas.openxmlformats.org/officeDocument/2006/relationships/image" Target="../media/image59.jpeg"/><Relationship Id="rId9" Type="http://schemas.openxmlformats.org/officeDocument/2006/relationships/image" Target="../media/image80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jpeg"/><Relationship Id="rId11" Type="http://schemas.openxmlformats.org/officeDocument/2006/relationships/image" Target="../media/image81.png"/><Relationship Id="rId5" Type="http://schemas.openxmlformats.org/officeDocument/2006/relationships/image" Target="../media/image60.jpeg"/><Relationship Id="rId10" Type="http://schemas.openxmlformats.org/officeDocument/2006/relationships/image" Target="../media/image76.jpeg"/><Relationship Id="rId4" Type="http://schemas.openxmlformats.org/officeDocument/2006/relationships/image" Target="../media/image59.jpeg"/><Relationship Id="rId9" Type="http://schemas.openxmlformats.org/officeDocument/2006/relationships/image" Target="../media/image8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2.pn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projector.tensorflow.org/" TargetMode="External"/><Relationship Id="rId5" Type="http://schemas.openxmlformats.org/officeDocument/2006/relationships/image" Target="../media/image83.jpe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7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4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jpeg"/><Relationship Id="rId11" Type="http://schemas.openxmlformats.org/officeDocument/2006/relationships/image" Target="../media/image81.png"/><Relationship Id="rId5" Type="http://schemas.openxmlformats.org/officeDocument/2006/relationships/image" Target="../media/image60.jpeg"/><Relationship Id="rId10" Type="http://schemas.openxmlformats.org/officeDocument/2006/relationships/image" Target="../media/image76.jpeg"/><Relationship Id="rId4" Type="http://schemas.openxmlformats.org/officeDocument/2006/relationships/image" Target="../media/image59.jpeg"/><Relationship Id="rId9" Type="http://schemas.openxmlformats.org/officeDocument/2006/relationships/image" Target="../media/image80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jpeg"/><Relationship Id="rId11" Type="http://schemas.openxmlformats.org/officeDocument/2006/relationships/image" Target="../media/image81.png"/><Relationship Id="rId5" Type="http://schemas.openxmlformats.org/officeDocument/2006/relationships/image" Target="../media/image60.jpeg"/><Relationship Id="rId10" Type="http://schemas.openxmlformats.org/officeDocument/2006/relationships/image" Target="../media/image76.jpeg"/><Relationship Id="rId4" Type="http://schemas.openxmlformats.org/officeDocument/2006/relationships/image" Target="../media/image59.jpeg"/><Relationship Id="rId9" Type="http://schemas.openxmlformats.org/officeDocument/2006/relationships/image" Target="../media/image8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52.xml"/><Relationship Id="rId7" Type="http://schemas.openxmlformats.org/officeDocument/2006/relationships/image" Target="../media/image89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91.wmf"/><Relationship Id="rId5" Type="http://schemas.openxmlformats.org/officeDocument/2006/relationships/image" Target="../media/image88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4.png"/><Relationship Id="rId9" Type="http://schemas.openxmlformats.org/officeDocument/2006/relationships/image" Target="../media/image90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youtube.com/user/hsuantien/playlists" TargetMode="External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mlkernels.readthedocs.io/en/functions/kernels.html" TargetMode="External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4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4.png"/><Relationship Id="rId9" Type="http://schemas.openxmlformats.org/officeDocument/2006/relationships/image" Target="../media/image9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4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Relationship Id="rId9" Type="http://schemas.openxmlformats.org/officeDocument/2006/relationships/image" Target="../media/image107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9.png"/><Relationship Id="rId4" Type="http://schemas.openxmlformats.org/officeDocument/2006/relationships/hyperlink" Target="http://gomocup.org/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FQ-ooM4550" TargetMode="Externa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1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「illustrati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7713"/>
            <a:ext cx="9144000" cy="568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"/>
          <p:cNvSpPr txBox="1">
            <a:spLocks/>
          </p:cNvSpPr>
          <p:nvPr/>
        </p:nvSpPr>
        <p:spPr bwMode="auto">
          <a:xfrm>
            <a:off x="0" y="5310188"/>
            <a:ext cx="349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0"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itchFamily="34" charset="-120"/>
                <a:cs typeface="+mj-cs"/>
              </a:rPr>
              <a:t>AI</a:t>
            </a:r>
            <a:r>
              <a:rPr kumimoji="0"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itchFamily="34" charset="-120"/>
                <a:cs typeface="+mj-cs"/>
              </a:rPr>
              <a:t> </a:t>
            </a:r>
            <a:endParaRPr kumimoji="0" lang="en-US" altLang="zh-TW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itchFamily="34" charset="-120"/>
              <a:cs typeface="+mj-cs"/>
            </a:endParaRPr>
          </a:p>
          <a:p>
            <a:pPr algn="ctr">
              <a:defRPr/>
            </a:pPr>
            <a:r>
              <a:rPr kumimoji="0"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軟正黑體" pitchFamily="34" charset="-120"/>
                <a:cs typeface="+mj-cs"/>
              </a:rPr>
              <a:t>人工智慧</a:t>
            </a:r>
          </a:p>
        </p:txBody>
      </p:sp>
      <p:sp>
        <p:nvSpPr>
          <p:cNvPr id="3076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69B799-0A79-45B2-90C2-76E4DEAE603D}" type="slidenum">
              <a:rPr kumimoji="0" lang="zh-TW" altLang="en-US" sz="1200" smtClean="0">
                <a:solidFill>
                  <a:schemeClr val="tx2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kumimoji="0" lang="en-US" altLang="zh-TW" sz="1200" smtClean="0">
              <a:solidFill>
                <a:schemeClr val="tx2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7" name="副標題 2"/>
          <p:cNvSpPr>
            <a:spLocks/>
          </p:cNvSpPr>
          <p:nvPr/>
        </p:nvSpPr>
        <p:spPr bwMode="auto">
          <a:xfrm>
            <a:off x="2438400" y="-26988"/>
            <a:ext cx="6705600" cy="685801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lnSpc>
                <a:spcPct val="5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kumimoji="0" lang="en-US" altLang="zh-TW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t>106.5.22 </a:t>
            </a:r>
            <a:r>
              <a:rPr kumimoji="0" lang="zh-TW" alt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t>古佳怡</a:t>
            </a:r>
          </a:p>
        </p:txBody>
      </p:sp>
      <p:sp>
        <p:nvSpPr>
          <p:cNvPr id="3078" name="AutoShape 9" descr="「digital marketing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079" name="AutoShape 11" descr="https://pbs.twimg.com/media/CdSMr93UIAE1UA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080" name="AutoShape 13" descr="「digital marketing」的圖片搜尋結果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081" name="AutoShape 15" descr="「digital marketing」的圖片搜尋結果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082" name="AutoShape 17" descr="「digital marketing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083" name="AutoShape 19" descr="「digital marketing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01332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87692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2" descr="http://pic002.cnblogs.com/images/2012/391736/20121209213740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62877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2" descr="http://pic002.cnblogs.com/images/2012/391736/20121209213740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9237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2" descr="http://pic002.cnblogs.com/images/2012/391736/20121209213740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575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2" descr="http://pic002.cnblogs.com/images/2012/391736/20121209213740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2211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12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4FE81B9F-7995-486A-A1A0-4030736B642C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大綱</a:t>
            </a:r>
          </a:p>
        </p:txBody>
      </p:sp>
      <p:sp>
        <p:nvSpPr>
          <p:cNvPr id="5131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3EF10F-872D-4A87-8B25-F78C7A5C6922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5132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5133" name="Picture 12" descr="「alphago icon」的圖片搜尋結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4" name="文字方塊 1"/>
          <p:cNvSpPr txBox="1">
            <a:spLocks noChangeArrowheads="1"/>
          </p:cNvSpPr>
          <p:nvPr/>
        </p:nvSpPr>
        <p:spPr bwMode="auto">
          <a:xfrm>
            <a:off x="1619250" y="1557338"/>
            <a:ext cx="424815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TW" altLang="en-US" sz="4000" dirty="0" smtClean="0">
                <a:latin typeface="Comic Sans MS" panose="030F0702030302020204" pitchFamily="66" charset="0"/>
                <a:ea typeface="微軟正黑體" panose="020B0604030504040204" pitchFamily="34" charset="-120"/>
              </a:rPr>
              <a:t>概論</a:t>
            </a:r>
            <a:endParaRPr lang="en-US" altLang="zh-TW" sz="40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zh-TW" sz="8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zh-TW" sz="8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zh-TW" altLang="en-US" sz="4000" dirty="0" smtClean="0">
                <a:latin typeface="Comic Sans MS" panose="030F0702030302020204" pitchFamily="66" charset="0"/>
                <a:ea typeface="微軟正黑體" panose="020B0604030504040204" pitchFamily="34" charset="-120"/>
              </a:rPr>
              <a:t>流程</a:t>
            </a:r>
            <a:endParaRPr lang="en-US" altLang="zh-TW" sz="4000" dirty="0" smtClean="0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zh-TW" sz="8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zh-TW" sz="8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zh-TW" sz="4000" dirty="0" smtClean="0">
                <a:latin typeface="Comic Sans MS" panose="030F0702030302020204" pitchFamily="66" charset="0"/>
                <a:ea typeface="微軟正黑體" panose="020B0604030504040204" pitchFamily="34" charset="-120"/>
              </a:rPr>
              <a:t>KNN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zh-TW" sz="8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zh-TW" sz="8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zh-TW" sz="4000" dirty="0" smtClean="0">
                <a:latin typeface="Comic Sans MS" panose="030F0702030302020204" pitchFamily="66" charset="0"/>
                <a:ea typeface="微軟正黑體" panose="020B0604030504040204" pitchFamily="34" charset="-120"/>
              </a:rPr>
              <a:t>SVM</a:t>
            </a:r>
            <a:endParaRPr lang="en-US" altLang="zh-TW" sz="4000" dirty="0" smtClean="0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zh-TW" sz="8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zh-TW" sz="8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MINMAX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zh-TW" sz="800" dirty="0" smtClean="0">
              <a:solidFill>
                <a:schemeClr val="bg1">
                  <a:lumMod val="85000"/>
                </a:schemeClr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zh-TW" sz="800" dirty="0" smtClean="0">
              <a:solidFill>
                <a:schemeClr val="bg1">
                  <a:lumMod val="85000"/>
                </a:schemeClr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zh-TW" altLang="en-US" sz="4000" dirty="0" smtClean="0">
                <a:solidFill>
                  <a:schemeClr val="bg1">
                    <a:lumMod val="8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類神經網路</a:t>
            </a:r>
            <a:endParaRPr lang="en-US" altLang="zh-TW" sz="4000" dirty="0" smtClean="0">
              <a:solidFill>
                <a:schemeClr val="bg1">
                  <a:lumMod val="85000"/>
                </a:schemeClr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27" name="右大括弧 26"/>
          <p:cNvSpPr/>
          <p:nvPr/>
        </p:nvSpPr>
        <p:spPr>
          <a:xfrm>
            <a:off x="3059113" y="1628775"/>
            <a:ext cx="360362" cy="576263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136" name="文字方塊 27"/>
          <p:cNvSpPr txBox="1">
            <a:spLocks noChangeArrowheads="1"/>
          </p:cNvSpPr>
          <p:nvPr/>
        </p:nvSpPr>
        <p:spPr bwMode="auto">
          <a:xfrm>
            <a:off x="3635375" y="1666875"/>
            <a:ext cx="4392613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F56F7C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玩些</a:t>
            </a:r>
            <a:r>
              <a:rPr lang="en-US" altLang="zh-TW" sz="2900" b="1">
                <a:solidFill>
                  <a:srgbClr val="F56F7C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AI</a:t>
            </a:r>
            <a:r>
              <a:rPr lang="zh-TW" altLang="en-US" sz="2900" b="1">
                <a:solidFill>
                  <a:srgbClr val="F56F7C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小玩意</a:t>
            </a:r>
            <a:endParaRPr lang="en-US" altLang="zh-TW" sz="2900" b="1">
              <a:solidFill>
                <a:srgbClr val="F56F7C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29" name="右大括弧 28"/>
          <p:cNvSpPr/>
          <p:nvPr/>
        </p:nvSpPr>
        <p:spPr>
          <a:xfrm>
            <a:off x="3059113" y="2420938"/>
            <a:ext cx="360362" cy="2232025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138" name="文字方塊 29"/>
          <p:cNvSpPr txBox="1">
            <a:spLocks noChangeArrowheads="1"/>
          </p:cNvSpPr>
          <p:nvPr/>
        </p:nvSpPr>
        <p:spPr bwMode="auto">
          <a:xfrm>
            <a:off x="3635375" y="3284538"/>
            <a:ext cx="453707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跑跑看兩種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AI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小實驗</a:t>
            </a:r>
            <a:endParaRPr lang="en-US" altLang="zh-TW" sz="29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31" name="右大括弧 30"/>
          <p:cNvSpPr/>
          <p:nvPr/>
        </p:nvSpPr>
        <p:spPr>
          <a:xfrm>
            <a:off x="4356100" y="5084763"/>
            <a:ext cx="360363" cy="1439862"/>
          </a:xfrm>
          <a:prstGeom prst="rightBrac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140" name="文字方塊 32"/>
          <p:cNvSpPr txBox="1">
            <a:spLocks noChangeArrowheads="1"/>
          </p:cNvSpPr>
          <p:nvPr/>
        </p:nvSpPr>
        <p:spPr bwMode="auto">
          <a:xfrm>
            <a:off x="4859338" y="5324475"/>
            <a:ext cx="3529012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TW" altLang="en-US" sz="2900" b="1" dirty="0" smtClean="0">
                <a:solidFill>
                  <a:schemeClr val="bg1">
                    <a:lumMod val="8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使用兩種不同作法</a:t>
            </a:r>
            <a:endParaRPr lang="en-US" altLang="zh-TW" sz="2900" b="1" dirty="0" smtClean="0">
              <a:solidFill>
                <a:schemeClr val="bg1">
                  <a:lumMod val="85000"/>
                </a:schemeClr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zh-TW" altLang="en-US" sz="2900" b="1" dirty="0" smtClean="0">
                <a:solidFill>
                  <a:schemeClr val="bg1">
                    <a:lumMod val="8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來實作下棋</a:t>
            </a:r>
            <a:r>
              <a:rPr lang="en-US" altLang="zh-TW" sz="2900" b="1" dirty="0" smtClean="0">
                <a:solidFill>
                  <a:schemeClr val="bg1">
                    <a:lumMod val="8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17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8727110C-CE88-4FD9-B767-8434F21EE3B8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大綱</a:t>
            </a:r>
          </a:p>
        </p:txBody>
      </p:sp>
      <p:sp>
        <p:nvSpPr>
          <p:cNvPr id="7173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6084C7-D7F1-4BCB-AD71-201F102F2DA3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7174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7175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1619250" y="1557338"/>
            <a:ext cx="4248150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latin typeface="Comic Sans MS" pitchFamily="66" charset="0"/>
                <a:ea typeface="微軟正黑體" panose="020B0604030504040204" pitchFamily="34" charset="-120"/>
              </a:rPr>
              <a:t>概論</a:t>
            </a:r>
            <a:endParaRPr lang="en-US" altLang="zh-TW" sz="40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流程</a:t>
            </a:r>
            <a:endParaRPr lang="en-US" altLang="zh-TW" sz="40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KNN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SVM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MINMAX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類神經網路</a:t>
            </a:r>
            <a:endParaRPr lang="en-US" altLang="zh-TW" sz="40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7177" name="Picture 2" descr="http://pic002.cnblogs.com/images/2012/391736/20121209213740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62877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9237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575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2211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01332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87692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" name="立方體 2"/>
          <p:cNvSpPr/>
          <p:nvPr/>
        </p:nvSpPr>
        <p:spPr>
          <a:xfrm>
            <a:off x="3181350" y="2924175"/>
            <a:ext cx="3838575" cy="3100388"/>
          </a:xfrm>
          <a:prstGeom prst="cub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220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4B159CCE-6096-4D8A-BDB9-51C4F61EA2A0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AI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是什麼</a:t>
            </a:r>
            <a: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9222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A24C63-0E73-48D0-8DC7-36FCE690076E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9223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9224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323528" y="1553517"/>
            <a:ext cx="8640960" cy="98488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訂立好</a:t>
            </a:r>
            <a:r>
              <a:rPr lang="zh-TW" altLang="en-US" sz="29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規則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9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數學模型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後，讓電腦能夠根據所輸入的資料</a:t>
            </a:r>
            <a:r>
              <a:rPr lang="en-US" altLang="zh-TW" sz="2900" strike="sngStrike" dirty="0">
                <a:solidFill>
                  <a:schemeClr val="bg1">
                    <a:lumMod val="8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900" strike="sngStrike" dirty="0">
                <a:solidFill>
                  <a:schemeClr val="bg1">
                    <a:lumMod val="8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模仿人類</a:t>
            </a:r>
            <a:r>
              <a:rPr lang="en-US" altLang="zh-TW" sz="2900" strike="sngStrike" dirty="0">
                <a:solidFill>
                  <a:schemeClr val="bg1">
                    <a:lumMod val="8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輸出判斷後的結果</a:t>
            </a:r>
          </a:p>
        </p:txBody>
      </p:sp>
      <p:pic>
        <p:nvPicPr>
          <p:cNvPr id="9226" name="Picture 14" descr="相關圖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0" r="16364"/>
          <a:stretch>
            <a:fillRect/>
          </a:stretch>
        </p:blipFill>
        <p:spPr bwMode="auto">
          <a:xfrm>
            <a:off x="323850" y="3575050"/>
            <a:ext cx="2305050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8" descr="「brain ai」的圖片搜尋結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67"/>
          <a:stretch>
            <a:fillRect/>
          </a:stretch>
        </p:blipFill>
        <p:spPr bwMode="auto">
          <a:xfrm>
            <a:off x="3349625" y="3759200"/>
            <a:ext cx="2692400" cy="223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向右箭號 7"/>
          <p:cNvSpPr/>
          <p:nvPr/>
        </p:nvSpPr>
        <p:spPr>
          <a:xfrm>
            <a:off x="2630488" y="4511675"/>
            <a:ext cx="503237" cy="72072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" name="向右箭號 24"/>
          <p:cNvSpPr/>
          <p:nvPr/>
        </p:nvSpPr>
        <p:spPr>
          <a:xfrm>
            <a:off x="7094538" y="4511675"/>
            <a:ext cx="503237" cy="72072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230" name="文字方塊 25"/>
          <p:cNvSpPr txBox="1">
            <a:spLocks noChangeArrowheads="1"/>
          </p:cNvSpPr>
          <p:nvPr/>
        </p:nvSpPr>
        <p:spPr bwMode="auto">
          <a:xfrm>
            <a:off x="7669213" y="4440238"/>
            <a:ext cx="79216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5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貓</a:t>
            </a:r>
          </a:p>
        </p:txBody>
      </p:sp>
      <p:sp>
        <p:nvSpPr>
          <p:cNvPr id="9231" name="文字方塊 14"/>
          <p:cNvSpPr txBox="1">
            <a:spLocks noChangeArrowheads="1"/>
          </p:cNvSpPr>
          <p:nvPr/>
        </p:nvSpPr>
        <p:spPr bwMode="auto">
          <a:xfrm>
            <a:off x="3276600" y="6092825"/>
            <a:ext cx="324008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AI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就像個黑盒子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267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AF7739B4-35C7-491D-B0EE-EFB7CE52AC2A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早期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AI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1269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1540F4-D0A4-4883-B7F8-92CA53863EAE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1270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1271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4" descr="相關圖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0" t="3207" r="16364"/>
          <a:stretch>
            <a:fillRect/>
          </a:stretch>
        </p:blipFill>
        <p:spPr bwMode="auto">
          <a:xfrm>
            <a:off x="323850" y="1341438"/>
            <a:ext cx="23050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向右箭號 7"/>
          <p:cNvSpPr/>
          <p:nvPr/>
        </p:nvSpPr>
        <p:spPr>
          <a:xfrm rot="2475294">
            <a:off x="2589213" y="2376488"/>
            <a:ext cx="841375" cy="72072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274" name="文字方塊 25"/>
          <p:cNvSpPr txBox="1">
            <a:spLocks noChangeArrowheads="1"/>
          </p:cNvSpPr>
          <p:nvPr/>
        </p:nvSpPr>
        <p:spPr bwMode="auto">
          <a:xfrm>
            <a:off x="7451725" y="1773238"/>
            <a:ext cx="792163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5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貓</a:t>
            </a:r>
          </a:p>
        </p:txBody>
      </p:sp>
      <p:pic>
        <p:nvPicPr>
          <p:cNvPr id="1127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025" y="2924175"/>
            <a:ext cx="30861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 descr="「豹」的圖片搜尋結果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0" b="16360"/>
          <a:stretch>
            <a:fillRect/>
          </a:stretch>
        </p:blipFill>
        <p:spPr bwMode="auto">
          <a:xfrm>
            <a:off x="0" y="3284538"/>
            <a:ext cx="2808288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7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9" r="9315"/>
          <a:stretch>
            <a:fillRect/>
          </a:stretch>
        </p:blipFill>
        <p:spPr bwMode="auto">
          <a:xfrm>
            <a:off x="323850" y="5213350"/>
            <a:ext cx="2160588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9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3" name="向右箭號 22"/>
          <p:cNvSpPr/>
          <p:nvPr/>
        </p:nvSpPr>
        <p:spPr>
          <a:xfrm rot="19665513">
            <a:off x="6627813" y="2373313"/>
            <a:ext cx="841375" cy="72072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" name="向右箭號 23"/>
          <p:cNvSpPr/>
          <p:nvPr/>
        </p:nvSpPr>
        <p:spPr>
          <a:xfrm>
            <a:off x="2617788" y="3716338"/>
            <a:ext cx="839787" cy="720725"/>
          </a:xfrm>
          <a:prstGeom prst="rightArrow">
            <a:avLst/>
          </a:prstGeom>
          <a:solidFill>
            <a:srgbClr val="F56F7C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6" name="向右箭號 25"/>
          <p:cNvSpPr/>
          <p:nvPr/>
        </p:nvSpPr>
        <p:spPr>
          <a:xfrm>
            <a:off x="6683375" y="3716338"/>
            <a:ext cx="841375" cy="720725"/>
          </a:xfrm>
          <a:prstGeom prst="rightArrow">
            <a:avLst/>
          </a:prstGeom>
          <a:solidFill>
            <a:srgbClr val="F56F7C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" name="向右箭號 26"/>
          <p:cNvSpPr/>
          <p:nvPr/>
        </p:nvSpPr>
        <p:spPr>
          <a:xfrm rot="19665513">
            <a:off x="2611438" y="5254625"/>
            <a:ext cx="841375" cy="72072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8" name="向右箭號 27"/>
          <p:cNvSpPr/>
          <p:nvPr/>
        </p:nvSpPr>
        <p:spPr>
          <a:xfrm rot="2475294">
            <a:off x="6577013" y="5273675"/>
            <a:ext cx="841375" cy="72072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" name="文字方塊 25"/>
          <p:cNvSpPr txBox="1">
            <a:spLocks noChangeArrowheads="1"/>
          </p:cNvSpPr>
          <p:nvPr/>
        </p:nvSpPr>
        <p:spPr bwMode="auto">
          <a:xfrm>
            <a:off x="7451725" y="3646488"/>
            <a:ext cx="1800225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5000" b="1">
                <a:latin typeface="Comic Sans MS" panose="030F0702030302020204" pitchFamily="66" charset="0"/>
                <a:ea typeface="微軟正黑體" panose="020B0604030504040204" pitchFamily="34" charset="-120"/>
              </a:rPr>
              <a:t>…</a:t>
            </a:r>
            <a:r>
              <a:rPr lang="zh-TW" altLang="en-US" sz="5000" b="1">
                <a:latin typeface="Comic Sans MS" panose="030F0702030302020204" pitchFamily="66" charset="0"/>
                <a:ea typeface="微軟正黑體" panose="020B0604030504040204" pitchFamily="34" charset="-120"/>
              </a:rPr>
              <a:t>貓</a:t>
            </a:r>
            <a:r>
              <a:rPr lang="en-US" altLang="zh-TW" sz="5000" b="1"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5000" b="1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30" name="文字方塊 25"/>
          <p:cNvSpPr txBox="1">
            <a:spLocks noChangeArrowheads="1"/>
          </p:cNvSpPr>
          <p:nvPr/>
        </p:nvSpPr>
        <p:spPr bwMode="auto">
          <a:xfrm>
            <a:off x="6300788" y="5949950"/>
            <a:ext cx="287972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5000" b="1">
                <a:latin typeface="Comic Sans MS" panose="030F0702030302020204" pitchFamily="66" charset="0"/>
                <a:ea typeface="微軟正黑體" panose="020B0604030504040204" pitchFamily="34" charset="-120"/>
              </a:rPr>
              <a:t>…</a:t>
            </a:r>
            <a:r>
              <a:rPr lang="zh-TW" altLang="en-US" sz="5000" b="1">
                <a:latin typeface="Comic Sans MS" panose="030F0702030302020204" pitchFamily="66" charset="0"/>
                <a:ea typeface="微軟正黑體" panose="020B0604030504040204" pitchFamily="34" charset="-120"/>
              </a:rPr>
              <a:t>不是貓</a:t>
            </a:r>
            <a:r>
              <a:rPr lang="en-US" altLang="zh-TW" sz="5000" b="1"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5000" b="1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31" name="文字方塊 30"/>
          <p:cNvSpPr txBox="1">
            <a:spLocks noChangeArrowheads="1"/>
          </p:cNvSpPr>
          <p:nvPr/>
        </p:nvSpPr>
        <p:spPr bwMode="auto">
          <a:xfrm>
            <a:off x="3492500" y="1484313"/>
            <a:ext cx="3240088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困境</a:t>
            </a:r>
            <a:r>
              <a:rPr lang="en-US" altLang="zh-TW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總有特例，列出的</a:t>
            </a:r>
            <a:endParaRPr lang="en-US" altLang="zh-TW" sz="2900" b="1">
              <a:solidFill>
                <a:srgbClr val="00B05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條件很難盡善盡美</a:t>
            </a:r>
          </a:p>
        </p:txBody>
      </p:sp>
      <p:sp>
        <p:nvSpPr>
          <p:cNvPr id="32" name="文字方塊 31"/>
          <p:cNvSpPr txBox="1">
            <a:spLocks noChangeArrowheads="1"/>
          </p:cNvSpPr>
          <p:nvPr/>
        </p:nvSpPr>
        <p:spPr bwMode="auto">
          <a:xfrm>
            <a:off x="3492500" y="5238750"/>
            <a:ext cx="3240088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而且和人的思考</a:t>
            </a:r>
            <a:endParaRPr lang="en-US" altLang="zh-TW" sz="2900" b="1">
              <a:solidFill>
                <a:srgbClr val="00B05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好像有所差距</a:t>
            </a:r>
            <a:r>
              <a:rPr lang="en-US" altLang="zh-TW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…?</a:t>
            </a:r>
            <a:endParaRPr lang="zh-TW" altLang="en-US" sz="2900" b="1">
              <a:solidFill>
                <a:srgbClr val="00B05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71438" y="2276475"/>
            <a:ext cx="3132137" cy="4581525"/>
          </a:xfrm>
          <a:prstGeom prst="rect">
            <a:avLst/>
          </a:prstGeom>
          <a:noFill/>
          <a:ln w="762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8" name="矩形 37"/>
          <p:cNvSpPr/>
          <p:nvPr/>
        </p:nvSpPr>
        <p:spPr>
          <a:xfrm>
            <a:off x="3203575" y="4724400"/>
            <a:ext cx="2952750" cy="2133600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317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C9547C7B-C1DC-4442-88FD-B6D07BC09FC4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想想人的思考方式</a:t>
            </a:r>
          </a:p>
        </p:txBody>
      </p:sp>
      <p:sp>
        <p:nvSpPr>
          <p:cNvPr id="13319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BF9C99-C2C7-4D2E-9FB8-4FA8D6FED70B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3320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3321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2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13323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13324" name="文字方塊 32"/>
          <p:cNvSpPr txBox="1">
            <a:spLocks noChangeArrowheads="1"/>
          </p:cNvSpPr>
          <p:nvPr/>
        </p:nvSpPr>
        <p:spPr bwMode="auto">
          <a:xfrm>
            <a:off x="1116013" y="1341438"/>
            <a:ext cx="864076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想想遇到新事物的時候，人是怎麼學習的</a:t>
            </a: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35" name="圓角矩形圖說文字 34"/>
          <p:cNvSpPr/>
          <p:nvPr/>
        </p:nvSpPr>
        <p:spPr>
          <a:xfrm>
            <a:off x="4572000" y="2060575"/>
            <a:ext cx="1512888" cy="720725"/>
          </a:xfrm>
          <a:prstGeom prst="wedgeRoundRectCallout">
            <a:avLst>
              <a:gd name="adj1" fmla="val -47145"/>
              <a:gd name="adj2" fmla="val 87455"/>
              <a:gd name="adj3" fmla="val 16667"/>
            </a:avLst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3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是水豚</a:t>
            </a:r>
          </a:p>
        </p:txBody>
      </p:sp>
      <p:sp>
        <p:nvSpPr>
          <p:cNvPr id="36" name="文字方塊 35"/>
          <p:cNvSpPr txBox="1">
            <a:spLocks noChangeArrowheads="1"/>
          </p:cNvSpPr>
          <p:nvPr/>
        </p:nvSpPr>
        <p:spPr bwMode="auto">
          <a:xfrm>
            <a:off x="7380288" y="1738313"/>
            <a:ext cx="1800225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C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不是水豚</a:t>
            </a:r>
          </a:p>
        </p:txBody>
      </p:sp>
      <p:pic>
        <p:nvPicPr>
          <p:cNvPr id="13327" name="Picture 4" descr="「カピバラ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492375"/>
            <a:ext cx="2879725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6" descr="「水豚」的圖片搜尋結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997200"/>
            <a:ext cx="14287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0" name="Picture 12" descr="「松鼠」的圖片搜尋結果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90"/>
          <a:stretch>
            <a:fillRect/>
          </a:stretch>
        </p:blipFill>
        <p:spPr bwMode="auto">
          <a:xfrm>
            <a:off x="6443663" y="2565400"/>
            <a:ext cx="2592387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2" name="Picture 14" descr="「松鼠」的圖片搜尋結果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8"/>
          <a:stretch>
            <a:fillRect/>
          </a:stretch>
        </p:blipFill>
        <p:spPr bwMode="auto">
          <a:xfrm>
            <a:off x="6443663" y="4797425"/>
            <a:ext cx="25939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矩形 38"/>
          <p:cNvSpPr/>
          <p:nvPr/>
        </p:nvSpPr>
        <p:spPr>
          <a:xfrm>
            <a:off x="2987675" y="4797425"/>
            <a:ext cx="360363" cy="2060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37890" name="Picture 2" descr="「水豚」的圖片搜尋結果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797425"/>
            <a:ext cx="287972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8" descr="「水豚」的圖片搜尋結果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4797425"/>
            <a:ext cx="287020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矩形 39"/>
          <p:cNvSpPr/>
          <p:nvPr/>
        </p:nvSpPr>
        <p:spPr>
          <a:xfrm>
            <a:off x="6300788" y="2276475"/>
            <a:ext cx="2843212" cy="4581525"/>
          </a:xfrm>
          <a:prstGeom prst="rect">
            <a:avLst/>
          </a:prstGeom>
          <a:noFill/>
          <a:ln w="762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335" name="文字方塊 40"/>
          <p:cNvSpPr txBox="1">
            <a:spLocks noChangeArrowheads="1"/>
          </p:cNvSpPr>
          <p:nvPr/>
        </p:nvSpPr>
        <p:spPr bwMode="auto">
          <a:xfrm>
            <a:off x="0" y="1738313"/>
            <a:ext cx="1800225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是水豚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5" grpId="0" animBg="1"/>
      <p:bldP spid="36" grpId="0"/>
      <p:bldP spid="39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36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35E0FFAC-8530-4C0A-89D6-3640D8BB0800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現今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AI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5365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62A09F-851D-4312-8158-FBE7A12C29C1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5366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367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4" descr="相關圖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0" t="3207" r="16364"/>
          <a:stretch>
            <a:fillRect/>
          </a:stretch>
        </p:blipFill>
        <p:spPr bwMode="auto">
          <a:xfrm>
            <a:off x="323850" y="1341438"/>
            <a:ext cx="23050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向右箭號 7"/>
          <p:cNvSpPr/>
          <p:nvPr/>
        </p:nvSpPr>
        <p:spPr>
          <a:xfrm rot="2475294">
            <a:off x="2589213" y="2376488"/>
            <a:ext cx="841375" cy="72072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370" name="文字方塊 25"/>
          <p:cNvSpPr txBox="1">
            <a:spLocks noChangeArrowheads="1"/>
          </p:cNvSpPr>
          <p:nvPr/>
        </p:nvSpPr>
        <p:spPr bwMode="auto">
          <a:xfrm>
            <a:off x="7451725" y="1773238"/>
            <a:ext cx="792163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5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貓</a:t>
            </a:r>
          </a:p>
        </p:txBody>
      </p:sp>
      <p:pic>
        <p:nvPicPr>
          <p:cNvPr id="15371" name="Picture 4" descr="「豹」的圖片搜尋結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0" b="16360"/>
          <a:stretch>
            <a:fillRect/>
          </a:stretch>
        </p:blipFill>
        <p:spPr bwMode="auto">
          <a:xfrm>
            <a:off x="0" y="3284538"/>
            <a:ext cx="2808288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537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9" r="9315"/>
          <a:stretch>
            <a:fillRect/>
          </a:stretch>
        </p:blipFill>
        <p:spPr bwMode="auto">
          <a:xfrm>
            <a:off x="323850" y="5213350"/>
            <a:ext cx="2160588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3" name="向右箭號 22"/>
          <p:cNvSpPr/>
          <p:nvPr/>
        </p:nvSpPr>
        <p:spPr>
          <a:xfrm rot="19665513">
            <a:off x="6627813" y="2373313"/>
            <a:ext cx="841375" cy="72072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" name="向右箭號 23"/>
          <p:cNvSpPr/>
          <p:nvPr/>
        </p:nvSpPr>
        <p:spPr>
          <a:xfrm>
            <a:off x="2617788" y="3716338"/>
            <a:ext cx="839787" cy="720725"/>
          </a:xfrm>
          <a:prstGeom prst="rightArrow">
            <a:avLst/>
          </a:prstGeom>
          <a:solidFill>
            <a:srgbClr val="F56F7C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6" name="向右箭號 25"/>
          <p:cNvSpPr/>
          <p:nvPr/>
        </p:nvSpPr>
        <p:spPr>
          <a:xfrm>
            <a:off x="6683375" y="3716338"/>
            <a:ext cx="841375" cy="720725"/>
          </a:xfrm>
          <a:prstGeom prst="rightArrow">
            <a:avLst/>
          </a:prstGeom>
          <a:solidFill>
            <a:srgbClr val="F56F7C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" name="向右箭號 26"/>
          <p:cNvSpPr/>
          <p:nvPr/>
        </p:nvSpPr>
        <p:spPr>
          <a:xfrm rot="19665513">
            <a:off x="2611438" y="5254625"/>
            <a:ext cx="841375" cy="72072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8" name="向右箭號 27"/>
          <p:cNvSpPr/>
          <p:nvPr/>
        </p:nvSpPr>
        <p:spPr>
          <a:xfrm rot="2475294">
            <a:off x="6577013" y="5273675"/>
            <a:ext cx="841375" cy="72072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380" name="文字方塊 25"/>
          <p:cNvSpPr txBox="1">
            <a:spLocks noChangeArrowheads="1"/>
          </p:cNvSpPr>
          <p:nvPr/>
        </p:nvSpPr>
        <p:spPr bwMode="auto">
          <a:xfrm>
            <a:off x="7451725" y="3760788"/>
            <a:ext cx="16922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800" b="1">
                <a:latin typeface="Comic Sans MS" panose="030F0702030302020204" pitchFamily="66" charset="0"/>
                <a:ea typeface="微軟正黑體" panose="020B0604030504040204" pitchFamily="34" charset="-120"/>
              </a:rPr>
              <a:t>不是貓</a:t>
            </a:r>
          </a:p>
        </p:txBody>
      </p:sp>
      <p:sp>
        <p:nvSpPr>
          <p:cNvPr id="15381" name="文字方塊 25"/>
          <p:cNvSpPr txBox="1">
            <a:spLocks noChangeArrowheads="1"/>
          </p:cNvSpPr>
          <p:nvPr/>
        </p:nvSpPr>
        <p:spPr bwMode="auto">
          <a:xfrm>
            <a:off x="7380288" y="5664200"/>
            <a:ext cx="93662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5000" b="1">
                <a:latin typeface="Comic Sans MS" panose="030F0702030302020204" pitchFamily="66" charset="0"/>
                <a:ea typeface="微軟正黑體" panose="020B0604030504040204" pitchFamily="34" charset="-120"/>
              </a:rPr>
              <a:t>貓</a:t>
            </a:r>
          </a:p>
        </p:txBody>
      </p:sp>
      <p:sp>
        <p:nvSpPr>
          <p:cNvPr id="15382" name="文字方塊 30"/>
          <p:cNvSpPr txBox="1">
            <a:spLocks noChangeArrowheads="1"/>
          </p:cNvSpPr>
          <p:nvPr/>
        </p:nvSpPr>
        <p:spPr bwMode="auto">
          <a:xfrm>
            <a:off x="3276600" y="1484313"/>
            <a:ext cx="4248150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藉由已經標好答案的資料，讓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機器</a:t>
            </a:r>
            <a:r>
              <a:rPr lang="zh-TW" altLang="en-US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自行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學習</a:t>
            </a:r>
            <a:r>
              <a:rPr lang="zh-TW" altLang="en-US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規則</a:t>
            </a:r>
            <a:r>
              <a:rPr lang="en-US" altLang="zh-TW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(machine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learning)</a:t>
            </a:r>
          </a:p>
          <a:p>
            <a:pPr>
              <a:spcBef>
                <a:spcPct val="0"/>
              </a:spcBef>
              <a:buFontTx/>
              <a:buNone/>
            </a:pPr>
            <a:endParaRPr lang="zh-TW" altLang="en-US" sz="2900" b="1">
              <a:solidFill>
                <a:srgbClr val="00B05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5383" name="文字方塊 31"/>
          <p:cNvSpPr txBox="1">
            <a:spLocks noChangeArrowheads="1"/>
          </p:cNvSpPr>
          <p:nvPr/>
        </p:nvSpPr>
        <p:spPr bwMode="auto">
          <a:xfrm>
            <a:off x="3419475" y="5229225"/>
            <a:ext cx="338455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當有新資料進來的時候，猜測可能的答案</a:t>
            </a:r>
          </a:p>
        </p:txBody>
      </p:sp>
      <p:pic>
        <p:nvPicPr>
          <p:cNvPr id="1538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275" y="2895600"/>
            <a:ext cx="299085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41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12085277-5E03-436E-A104-A768FC7CF9ED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以時間軸來說</a:t>
            </a:r>
          </a:p>
        </p:txBody>
      </p:sp>
      <p:sp>
        <p:nvSpPr>
          <p:cNvPr id="17413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7414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17416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74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8486775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8" name="文字方塊 32"/>
          <p:cNvSpPr txBox="1">
            <a:spLocks noChangeArrowheads="1"/>
          </p:cNvSpPr>
          <p:nvPr/>
        </p:nvSpPr>
        <p:spPr bwMode="auto">
          <a:xfrm>
            <a:off x="6011863" y="1300163"/>
            <a:ext cx="12239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>
                <a:solidFill>
                  <a:srgbClr val="0070C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AlphaGo</a:t>
            </a:r>
            <a:endParaRPr lang="zh-TW" altLang="en-US" sz="2000" b="1">
              <a:solidFill>
                <a:srgbClr val="0070C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7419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A7176-49DD-4DE7-86FE-6487AB9750B1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45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343CF8BF-F960-4A2E-AE06-A02143105111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3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只要訂好要怎麼從資料學習，那麼</a:t>
            </a:r>
          </a:p>
        </p:txBody>
      </p:sp>
      <p:sp>
        <p:nvSpPr>
          <p:cNvPr id="19461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9462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4" descr="相關圖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0" r="16364"/>
          <a:stretch>
            <a:fillRect/>
          </a:stretch>
        </p:blipFill>
        <p:spPr bwMode="auto">
          <a:xfrm>
            <a:off x="1073150" y="1341438"/>
            <a:ext cx="1484313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文字方塊 25"/>
          <p:cNvSpPr txBox="1">
            <a:spLocks noChangeArrowheads="1"/>
          </p:cNvSpPr>
          <p:nvPr/>
        </p:nvSpPr>
        <p:spPr bwMode="auto">
          <a:xfrm>
            <a:off x="7092950" y="1558925"/>
            <a:ext cx="8636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50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貓</a:t>
            </a:r>
          </a:p>
        </p:txBody>
      </p:sp>
      <p:sp>
        <p:nvSpPr>
          <p:cNvPr id="40" name="文字方塊 25"/>
          <p:cNvSpPr txBox="1">
            <a:spLocks noChangeArrowheads="1"/>
          </p:cNvSpPr>
          <p:nvPr/>
        </p:nvSpPr>
        <p:spPr bwMode="auto">
          <a:xfrm>
            <a:off x="7092950" y="3838575"/>
            <a:ext cx="8636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5000" b="1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貓</a:t>
            </a:r>
          </a:p>
        </p:txBody>
      </p:sp>
      <p:pic>
        <p:nvPicPr>
          <p:cNvPr id="19466" name="Picture 4" descr="相關圖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22"/>
          <a:stretch>
            <a:fillRect/>
          </a:stretch>
        </p:blipFill>
        <p:spPr bwMode="auto">
          <a:xfrm>
            <a:off x="1217613" y="2781300"/>
            <a:ext cx="173037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4" name="文字方塊 25"/>
          <p:cNvSpPr txBox="1">
            <a:spLocks noChangeArrowheads="1"/>
          </p:cNvSpPr>
          <p:nvPr/>
        </p:nvSpPr>
        <p:spPr bwMode="auto">
          <a:xfrm>
            <a:off x="7092950" y="2640013"/>
            <a:ext cx="8636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5000" b="1">
                <a:solidFill>
                  <a:srgbClr val="F56F7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貓</a:t>
            </a:r>
          </a:p>
        </p:txBody>
      </p:sp>
      <p:sp>
        <p:nvSpPr>
          <p:cNvPr id="19468" name="文字方塊 32"/>
          <p:cNvSpPr txBox="1">
            <a:spLocks noChangeArrowheads="1"/>
          </p:cNvSpPr>
          <p:nvPr/>
        </p:nvSpPr>
        <p:spPr bwMode="auto">
          <a:xfrm>
            <a:off x="1289050" y="3921125"/>
            <a:ext cx="1482725" cy="7318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000" b="1">
                <a:latin typeface="Comic Sans MS" panose="030F0702030302020204" pitchFamily="66" charset="0"/>
                <a:ea typeface="微軟正黑體" panose="020B0604030504040204" pitchFamily="34" charset="-120"/>
              </a:rPr>
              <a:t>一種毛茸茸的生物</a:t>
            </a:r>
          </a:p>
        </p:txBody>
      </p:sp>
      <p:pic>
        <p:nvPicPr>
          <p:cNvPr id="19469" name="Picture 3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826000"/>
            <a:ext cx="116522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0" name="Picture 21" descr="「star rating」的圖片搜尋結果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86" t="30101" r="15807" b="42683"/>
          <a:stretch>
            <a:fillRect/>
          </a:stretch>
        </p:blipFill>
        <p:spPr bwMode="auto">
          <a:xfrm>
            <a:off x="1114425" y="6486525"/>
            <a:ext cx="172878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向右箭號 36"/>
          <p:cNvSpPr/>
          <p:nvPr/>
        </p:nvSpPr>
        <p:spPr>
          <a:xfrm>
            <a:off x="2987675" y="5013325"/>
            <a:ext cx="720725" cy="6477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8" name="向右箭號 37"/>
          <p:cNvSpPr/>
          <p:nvPr/>
        </p:nvSpPr>
        <p:spPr>
          <a:xfrm>
            <a:off x="5508625" y="5013325"/>
            <a:ext cx="720725" cy="6477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2" name="立方體 41"/>
          <p:cNvSpPr/>
          <p:nvPr/>
        </p:nvSpPr>
        <p:spPr>
          <a:xfrm>
            <a:off x="4067175" y="4941888"/>
            <a:ext cx="1008063" cy="863600"/>
          </a:xfrm>
          <a:prstGeom prst="cube">
            <a:avLst>
              <a:gd name="adj" fmla="val 1905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19474" name="Picture 18" descr="「brain ai」的圖片搜尋結果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67"/>
          <a:stretch>
            <a:fillRect/>
          </a:stretch>
        </p:blipFill>
        <p:spPr bwMode="auto">
          <a:xfrm>
            <a:off x="4103688" y="5157788"/>
            <a:ext cx="811212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5" name="AutoShape 36" descr="「edit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19476" name="AutoShape 38" descr="「pencil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8233" name="Picture 4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797425"/>
            <a:ext cx="1220788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4" name="Picture 4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4" r="13950"/>
          <a:stretch>
            <a:fillRect/>
          </a:stretch>
        </p:blipFill>
        <p:spPr bwMode="auto">
          <a:xfrm>
            <a:off x="7667625" y="4797425"/>
            <a:ext cx="136842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9" name="投影片編號版面配置區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BEFCA0-4626-438E-969E-3FA8DE3D6445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48" name="文字方塊 32"/>
          <p:cNvSpPr txBox="1">
            <a:spLocks noChangeArrowheads="1"/>
          </p:cNvSpPr>
          <p:nvPr/>
        </p:nvSpPr>
        <p:spPr bwMode="auto">
          <a:xfrm>
            <a:off x="34925" y="5189538"/>
            <a:ext cx="1223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資料探勘</a:t>
            </a:r>
          </a:p>
        </p:txBody>
      </p:sp>
      <p:sp>
        <p:nvSpPr>
          <p:cNvPr id="50" name="向右箭號 49"/>
          <p:cNvSpPr/>
          <p:nvPr/>
        </p:nvSpPr>
        <p:spPr>
          <a:xfrm>
            <a:off x="2987675" y="3932238"/>
            <a:ext cx="720725" cy="6477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2" name="向右箭號 51"/>
          <p:cNvSpPr/>
          <p:nvPr/>
        </p:nvSpPr>
        <p:spPr>
          <a:xfrm>
            <a:off x="5508625" y="3932238"/>
            <a:ext cx="720725" cy="6477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3" name="立方體 52"/>
          <p:cNvSpPr/>
          <p:nvPr/>
        </p:nvSpPr>
        <p:spPr>
          <a:xfrm>
            <a:off x="4067175" y="3860800"/>
            <a:ext cx="1008063" cy="863600"/>
          </a:xfrm>
          <a:prstGeom prst="cube">
            <a:avLst>
              <a:gd name="adj" fmla="val 1905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19484" name="Picture 18" descr="「brain ai」的圖片搜尋結果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67"/>
          <a:stretch>
            <a:fillRect/>
          </a:stretch>
        </p:blipFill>
        <p:spPr bwMode="auto">
          <a:xfrm>
            <a:off x="4103688" y="4076700"/>
            <a:ext cx="81121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文字方塊 32"/>
          <p:cNvSpPr txBox="1">
            <a:spLocks noChangeArrowheads="1"/>
          </p:cNvSpPr>
          <p:nvPr/>
        </p:nvSpPr>
        <p:spPr bwMode="auto">
          <a:xfrm>
            <a:off x="34925" y="4108450"/>
            <a:ext cx="1223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自然語言</a:t>
            </a:r>
          </a:p>
        </p:txBody>
      </p:sp>
      <p:sp>
        <p:nvSpPr>
          <p:cNvPr id="56" name="向右箭號 55"/>
          <p:cNvSpPr/>
          <p:nvPr/>
        </p:nvSpPr>
        <p:spPr>
          <a:xfrm>
            <a:off x="2987675" y="2708275"/>
            <a:ext cx="720725" cy="647700"/>
          </a:xfrm>
          <a:prstGeom prst="rightArrow">
            <a:avLst/>
          </a:prstGeom>
          <a:solidFill>
            <a:srgbClr val="F56F7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7" name="向右箭號 56"/>
          <p:cNvSpPr/>
          <p:nvPr/>
        </p:nvSpPr>
        <p:spPr>
          <a:xfrm>
            <a:off x="5508625" y="2708275"/>
            <a:ext cx="720725" cy="647700"/>
          </a:xfrm>
          <a:prstGeom prst="rightArrow">
            <a:avLst/>
          </a:prstGeom>
          <a:solidFill>
            <a:srgbClr val="F56F7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8" name="立方體 57"/>
          <p:cNvSpPr/>
          <p:nvPr/>
        </p:nvSpPr>
        <p:spPr>
          <a:xfrm>
            <a:off x="4067175" y="2636838"/>
            <a:ext cx="1008063" cy="863600"/>
          </a:xfrm>
          <a:prstGeom prst="cube">
            <a:avLst>
              <a:gd name="adj" fmla="val 1905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19489" name="Picture 18" descr="「brain ai」的圖片搜尋結果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67"/>
          <a:stretch>
            <a:fillRect/>
          </a:stretch>
        </p:blipFill>
        <p:spPr bwMode="auto">
          <a:xfrm>
            <a:off x="4103688" y="2852738"/>
            <a:ext cx="811212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文字方塊 32"/>
          <p:cNvSpPr txBox="1">
            <a:spLocks noChangeArrowheads="1"/>
          </p:cNvSpPr>
          <p:nvPr/>
        </p:nvSpPr>
        <p:spPr bwMode="auto">
          <a:xfrm>
            <a:off x="34925" y="2884488"/>
            <a:ext cx="1223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F56F7C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語音辨識</a:t>
            </a:r>
          </a:p>
        </p:txBody>
      </p:sp>
      <p:sp>
        <p:nvSpPr>
          <p:cNvPr id="61" name="向右箭號 60"/>
          <p:cNvSpPr/>
          <p:nvPr/>
        </p:nvSpPr>
        <p:spPr>
          <a:xfrm>
            <a:off x="2987675" y="1628775"/>
            <a:ext cx="720725" cy="6477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2" name="向右箭號 61"/>
          <p:cNvSpPr/>
          <p:nvPr/>
        </p:nvSpPr>
        <p:spPr>
          <a:xfrm>
            <a:off x="5508625" y="1628775"/>
            <a:ext cx="720725" cy="6477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3" name="立方體 62"/>
          <p:cNvSpPr/>
          <p:nvPr/>
        </p:nvSpPr>
        <p:spPr>
          <a:xfrm>
            <a:off x="4067175" y="1557338"/>
            <a:ext cx="1008063" cy="863600"/>
          </a:xfrm>
          <a:prstGeom prst="cube">
            <a:avLst>
              <a:gd name="adj" fmla="val 1905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19494" name="Picture 18" descr="「brain ai」的圖片搜尋結果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67"/>
          <a:stretch>
            <a:fillRect/>
          </a:stretch>
        </p:blipFill>
        <p:spPr bwMode="auto">
          <a:xfrm>
            <a:off x="4103688" y="1773238"/>
            <a:ext cx="811212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文字方塊 32"/>
          <p:cNvSpPr txBox="1">
            <a:spLocks noChangeArrowheads="1"/>
          </p:cNvSpPr>
          <p:nvPr/>
        </p:nvSpPr>
        <p:spPr bwMode="auto">
          <a:xfrm>
            <a:off x="34925" y="1804988"/>
            <a:ext cx="1223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圖形辨識</a:t>
            </a:r>
          </a:p>
        </p:txBody>
      </p:sp>
      <p:sp>
        <p:nvSpPr>
          <p:cNvPr id="66" name="文字方塊 32"/>
          <p:cNvSpPr txBox="1">
            <a:spLocks noChangeArrowheads="1"/>
          </p:cNvSpPr>
          <p:nvPr/>
        </p:nvSpPr>
        <p:spPr bwMode="auto">
          <a:xfrm>
            <a:off x="6443663" y="6457950"/>
            <a:ext cx="2771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推薦可能感興趣的電影</a:t>
            </a:r>
          </a:p>
        </p:txBody>
      </p:sp>
      <p:sp>
        <p:nvSpPr>
          <p:cNvPr id="67" name="文字方塊 32"/>
          <p:cNvSpPr txBox="1">
            <a:spLocks noChangeArrowheads="1"/>
          </p:cNvSpPr>
          <p:nvPr/>
        </p:nvSpPr>
        <p:spPr bwMode="auto">
          <a:xfrm>
            <a:off x="2771775" y="5949950"/>
            <a:ext cx="3744913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500" b="1">
                <a:latin typeface="Comic Sans MS" panose="030F0702030302020204" pitchFamily="66" charset="0"/>
                <a:ea typeface="微軟正黑體" panose="020B0604030504040204" pitchFamily="34" charset="-120"/>
              </a:rPr>
              <a:t>學習方法</a:t>
            </a:r>
            <a:r>
              <a:rPr lang="en-US" altLang="zh-TW" sz="2500" b="1"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zh-TW" altLang="en-US" sz="2500" b="1">
                <a:latin typeface="Comic Sans MS" panose="030F0702030302020204" pitchFamily="66" charset="0"/>
                <a:ea typeface="微軟正黑體" panose="020B0604030504040204" pitchFamily="34" charset="-120"/>
              </a:rPr>
              <a:t>黑盒子</a:t>
            </a:r>
            <a:r>
              <a:rPr lang="en-US" altLang="zh-TW" sz="2500" b="1"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  <a:r>
              <a:rPr lang="zh-TW" altLang="en-US" sz="2500" b="1">
                <a:latin typeface="Comic Sans MS" panose="030F0702030302020204" pitchFamily="66" charset="0"/>
                <a:ea typeface="微軟正黑體" panose="020B0604030504040204" pitchFamily="34" charset="-120"/>
              </a:rPr>
              <a:t>一樣，差別在於輸入和輸出什麼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4" grpId="0"/>
      <p:bldP spid="40" grpId="0"/>
      <p:bldP spid="8214" grpId="0"/>
      <p:bldP spid="38" grpId="0" animBg="1"/>
      <p:bldP spid="48" grpId="0"/>
      <p:bldP spid="52" grpId="0" animBg="1"/>
      <p:bldP spid="55" grpId="0"/>
      <p:bldP spid="57" grpId="0" animBg="1"/>
      <p:bldP spid="60" grpId="0"/>
      <p:bldP spid="62" grpId="0" animBg="1"/>
      <p:bldP spid="65" grpId="0"/>
      <p:bldP spid="66" grpId="0"/>
      <p:bldP spid="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507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E8D5A199-31E1-43B9-99D3-52056E5F17BD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當然也可以是</a:t>
            </a:r>
          </a:p>
        </p:txBody>
      </p:sp>
      <p:sp>
        <p:nvSpPr>
          <p:cNvPr id="21509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21510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文字方塊 25"/>
          <p:cNvSpPr txBox="1">
            <a:spLocks noChangeArrowheads="1"/>
          </p:cNvSpPr>
          <p:nvPr/>
        </p:nvSpPr>
        <p:spPr bwMode="auto">
          <a:xfrm>
            <a:off x="1763713" y="6022975"/>
            <a:ext cx="61214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5000" b="1">
                <a:latin typeface="Comic Sans MS" panose="030F0702030302020204" pitchFamily="66" charset="0"/>
                <a:ea typeface="微軟正黑體" panose="020B0604030504040204" pitchFamily="34" charset="-120"/>
              </a:rPr>
              <a:t>也就是一個遊戲</a:t>
            </a:r>
            <a:r>
              <a:rPr lang="en-US" altLang="zh-TW" sz="5000" b="1">
                <a:latin typeface="Comic Sans MS" panose="030F0702030302020204" pitchFamily="66" charset="0"/>
                <a:ea typeface="微軟正黑體" panose="020B0604030504040204" pitchFamily="34" charset="-120"/>
              </a:rPr>
              <a:t>AI</a:t>
            </a:r>
            <a:endParaRPr lang="zh-TW" altLang="en-US" sz="5000" b="1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21512" name="AutoShape 36" descr="「edit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1513" name="AutoShape 38" descr="「pencil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1514" name="投影片編號版面配置區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EA68CF5-2A87-48CE-A352-3AAE1F490D76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61" name="向右箭號 60"/>
          <p:cNvSpPr/>
          <p:nvPr/>
        </p:nvSpPr>
        <p:spPr>
          <a:xfrm>
            <a:off x="2627313" y="3981450"/>
            <a:ext cx="720725" cy="6477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3" name="立方體 62"/>
          <p:cNvSpPr/>
          <p:nvPr/>
        </p:nvSpPr>
        <p:spPr>
          <a:xfrm>
            <a:off x="3492500" y="3284538"/>
            <a:ext cx="2232025" cy="1920875"/>
          </a:xfrm>
          <a:prstGeom prst="cube">
            <a:avLst>
              <a:gd name="adj" fmla="val 1905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21517" name="Picture 18" descr="「brain ai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67"/>
          <a:stretch>
            <a:fillRect/>
          </a:stretch>
        </p:blipFill>
        <p:spPr bwMode="auto">
          <a:xfrm>
            <a:off x="3529013" y="3702050"/>
            <a:ext cx="1843087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8" name="Picture 2" descr="相關圖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 t="3999" r="3999" b="3999"/>
          <a:stretch>
            <a:fillRect/>
          </a:stretch>
        </p:blipFill>
        <p:spPr bwMode="auto">
          <a:xfrm>
            <a:off x="106363" y="3141663"/>
            <a:ext cx="2449512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向右箭號 42"/>
          <p:cNvSpPr/>
          <p:nvPr/>
        </p:nvSpPr>
        <p:spPr>
          <a:xfrm>
            <a:off x="5795963" y="4005263"/>
            <a:ext cx="720725" cy="6477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9" name="流程圖: 接點 48"/>
          <p:cNvSpPr/>
          <p:nvPr/>
        </p:nvSpPr>
        <p:spPr>
          <a:xfrm>
            <a:off x="1908175" y="3643313"/>
            <a:ext cx="144463" cy="14446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68" name="Picture 2" descr="相關圖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 t="3999" r="3999" b="3999"/>
          <a:stretch>
            <a:fillRect/>
          </a:stretch>
        </p:blipFill>
        <p:spPr bwMode="auto">
          <a:xfrm>
            <a:off x="6588125" y="3141663"/>
            <a:ext cx="24479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流程圖: 接點 68"/>
          <p:cNvSpPr/>
          <p:nvPr/>
        </p:nvSpPr>
        <p:spPr>
          <a:xfrm>
            <a:off x="8388350" y="3643313"/>
            <a:ext cx="144463" cy="14446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0" name="流程圖: 接點 69"/>
          <p:cNvSpPr/>
          <p:nvPr/>
        </p:nvSpPr>
        <p:spPr>
          <a:xfrm>
            <a:off x="7740650" y="4292600"/>
            <a:ext cx="144463" cy="144463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524" name="文字方塊 32"/>
          <p:cNvSpPr txBox="1">
            <a:spLocks noChangeArrowheads="1"/>
          </p:cNvSpPr>
          <p:nvPr/>
        </p:nvSpPr>
        <p:spPr bwMode="auto">
          <a:xfrm>
            <a:off x="71438" y="5589588"/>
            <a:ext cx="2555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000" b="1">
                <a:latin typeface="Comic Sans MS" panose="030F0702030302020204" pitchFamily="66" charset="0"/>
                <a:ea typeface="微軟正黑體" panose="020B0604030504040204" pitchFamily="34" charset="-120"/>
              </a:rPr>
              <a:t>第一手</a:t>
            </a:r>
            <a:r>
              <a:rPr lang="en-US" altLang="zh-TW" sz="2000" b="1">
                <a:latin typeface="Comic Sans MS" panose="030F0702030302020204" pitchFamily="66" charset="0"/>
                <a:ea typeface="微軟正黑體" panose="020B0604030504040204" pitchFamily="34" charset="-120"/>
              </a:rPr>
              <a:t>5</a:t>
            </a:r>
            <a:r>
              <a:rPr lang="zh-TW" altLang="en-US" sz="2000" b="1">
                <a:latin typeface="Comic Sans MS" panose="030F0702030302020204" pitchFamily="66" charset="0"/>
                <a:ea typeface="微軟正黑體" panose="020B0604030504040204" pitchFamily="34" charset="-120"/>
              </a:rPr>
              <a:t>之五</a:t>
            </a:r>
          </a:p>
        </p:txBody>
      </p:sp>
      <p:sp>
        <p:nvSpPr>
          <p:cNvPr id="72" name="文字方塊 32"/>
          <p:cNvSpPr txBox="1">
            <a:spLocks noChangeArrowheads="1"/>
          </p:cNvSpPr>
          <p:nvPr/>
        </p:nvSpPr>
        <p:spPr bwMode="auto">
          <a:xfrm>
            <a:off x="6588125" y="5589588"/>
            <a:ext cx="2555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000" b="1">
                <a:latin typeface="Comic Sans MS" panose="030F0702030302020204" pitchFamily="66" charset="0"/>
                <a:ea typeface="微軟正黑體" panose="020B0604030504040204" pitchFamily="34" charset="-120"/>
              </a:rPr>
              <a:t>第二手天元</a:t>
            </a:r>
          </a:p>
        </p:txBody>
      </p:sp>
      <p:pic>
        <p:nvPicPr>
          <p:cNvPr id="21526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484313"/>
            <a:ext cx="1849438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7" name="Picture 2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470025"/>
            <a:ext cx="2079625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4" grpId="0"/>
      <p:bldP spid="43" grpId="0" animBg="1"/>
      <p:bldP spid="69" grpId="0" animBg="1"/>
      <p:bldP spid="70" grpId="0" animBg="1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555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BFDADA8A-4380-4A00-85EB-CA2E0F4192FF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黑盒子裡到底長什麼樣子</a:t>
            </a:r>
            <a:r>
              <a:rPr lang="en-US" altLang="zh-TW" sz="4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4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23557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23558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3560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9225" name="Picture 2" descr="http://www.echojb.com/img/2017/03/15/2017031321231389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412875"/>
            <a:ext cx="8656638" cy="532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 rot="20714402">
            <a:off x="6040438" y="4284663"/>
            <a:ext cx="590550" cy="3048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 rot="21408175">
            <a:off x="3160713" y="5945188"/>
            <a:ext cx="1123950" cy="3762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" name="文字方塊 20"/>
          <p:cNvSpPr txBox="1">
            <a:spLocks noChangeArrowheads="1"/>
          </p:cNvSpPr>
          <p:nvPr/>
        </p:nvSpPr>
        <p:spPr bwMode="auto">
          <a:xfrm rot="-546974">
            <a:off x="6754813" y="3919538"/>
            <a:ext cx="1511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近十年主流</a:t>
            </a:r>
          </a:p>
        </p:txBody>
      </p:sp>
      <p:sp>
        <p:nvSpPr>
          <p:cNvPr id="22" name="文字方塊 21"/>
          <p:cNvSpPr txBox="1">
            <a:spLocks noChangeArrowheads="1"/>
          </p:cNvSpPr>
          <p:nvPr/>
        </p:nvSpPr>
        <p:spPr bwMode="auto">
          <a:xfrm rot="-2520269">
            <a:off x="7553325" y="5330825"/>
            <a:ext cx="1512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Google</a:t>
            </a: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主推</a:t>
            </a:r>
            <a:r>
              <a:rPr lang="en-US" altLang="zh-TW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(AlphaGo)</a:t>
            </a:r>
            <a:endParaRPr lang="zh-TW" altLang="en-US" sz="20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cxnSp>
        <p:nvCxnSpPr>
          <p:cNvPr id="24" name="直線接點 23"/>
          <p:cNvCxnSpPr/>
          <p:nvPr/>
        </p:nvCxnSpPr>
        <p:spPr>
          <a:xfrm>
            <a:off x="1619250" y="5157788"/>
            <a:ext cx="1439863" cy="0"/>
          </a:xfrm>
          <a:prstGeom prst="line">
            <a:avLst/>
          </a:prstGeom>
          <a:ln w="28575">
            <a:solidFill>
              <a:srgbClr val="0070C0"/>
            </a:solidFill>
            <a:headEnd type="oval" w="lg" len="lg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>
            <a:spLocks noChangeArrowheads="1"/>
          </p:cNvSpPr>
          <p:nvPr/>
        </p:nvSpPr>
        <p:spPr bwMode="auto">
          <a:xfrm>
            <a:off x="1692275" y="4941888"/>
            <a:ext cx="1511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b="1">
                <a:latin typeface="Comic Sans MS" panose="030F0702030302020204" pitchFamily="66" charset="0"/>
                <a:ea typeface="微軟正黑體" panose="020B0604030504040204" pitchFamily="34" charset="-120"/>
              </a:rPr>
              <a:t>KNN</a:t>
            </a:r>
            <a:endParaRPr lang="zh-TW" altLang="en-US" sz="1200" b="1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692275" y="4872038"/>
            <a:ext cx="503238" cy="35718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8" name="文字方塊 27"/>
          <p:cNvSpPr txBox="1">
            <a:spLocks noChangeArrowheads="1"/>
          </p:cNvSpPr>
          <p:nvPr/>
        </p:nvSpPr>
        <p:spPr bwMode="auto">
          <a:xfrm>
            <a:off x="2217738" y="4800600"/>
            <a:ext cx="2859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最簡單、直覺的</a:t>
            </a:r>
            <a:r>
              <a:rPr lang="en-US" altLang="zh-TW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ML</a:t>
            </a: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之一</a:t>
            </a:r>
          </a:p>
        </p:txBody>
      </p:sp>
      <p:sp>
        <p:nvSpPr>
          <p:cNvPr id="23570" name="投影片編號版面配置區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2268DAF-BBC3-4A03-B399-CCF80D4B26A1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9" name="文字方塊 18"/>
          <p:cNvSpPr txBox="1">
            <a:spLocks noChangeArrowheads="1"/>
          </p:cNvSpPr>
          <p:nvPr/>
        </p:nvSpPr>
        <p:spPr bwMode="auto">
          <a:xfrm>
            <a:off x="395288" y="1700213"/>
            <a:ext cx="89296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4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根據不同的機器學習方法，又可以分為</a:t>
            </a:r>
          </a:p>
        </p:txBody>
      </p:sp>
      <p:sp>
        <p:nvSpPr>
          <p:cNvPr id="23" name="向下箭號 22"/>
          <p:cNvSpPr/>
          <p:nvPr/>
        </p:nvSpPr>
        <p:spPr>
          <a:xfrm>
            <a:off x="4427538" y="2565400"/>
            <a:ext cx="792162" cy="792163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6" name="文字方塊 32"/>
          <p:cNvSpPr txBox="1">
            <a:spLocks noChangeArrowheads="1"/>
          </p:cNvSpPr>
          <p:nvPr/>
        </p:nvSpPr>
        <p:spPr bwMode="auto">
          <a:xfrm>
            <a:off x="2916238" y="2165350"/>
            <a:ext cx="2520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Machine</a:t>
            </a:r>
            <a:r>
              <a:rPr lang="zh-TW" altLang="en-US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Learning</a:t>
            </a:r>
            <a:endParaRPr lang="zh-TW" altLang="en-US" sz="20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1" grpId="0"/>
      <p:bldP spid="22" grpId="0"/>
      <p:bldP spid="25" grpId="0"/>
      <p:bldP spid="27" grpId="0" animBg="1"/>
      <p:bldP spid="28" grpId="0"/>
      <p:bldP spid="19" grpId="0"/>
      <p:bldP spid="23" grpId="0" animBg="1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7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5" y="4032250"/>
            <a:ext cx="233203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6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" t="2710"/>
          <a:stretch>
            <a:fillRect/>
          </a:stretch>
        </p:blipFill>
        <p:spPr bwMode="auto">
          <a:xfrm>
            <a:off x="1295400" y="4068763"/>
            <a:ext cx="233838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605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1ABAD4D5-2F29-4746-A824-B829CEA3DE73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休息一下，玩些小玩意</a:t>
            </a:r>
          </a:p>
        </p:txBody>
      </p:sp>
      <p:sp>
        <p:nvSpPr>
          <p:cNvPr id="25607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25608" name="Picture 12" descr="「alphago icon」的圖片搜尋結果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9" name="AutoShape 36" descr="「edit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5610" name="AutoShape 38" descr="「pencil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5611" name="投影片編號版面配置區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4CFE58-F82D-461A-A387-396E7A81528F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25" name="文字方塊 32"/>
          <p:cNvSpPr txBox="1">
            <a:spLocks noChangeArrowheads="1"/>
          </p:cNvSpPr>
          <p:nvPr/>
        </p:nvSpPr>
        <p:spPr bwMode="auto">
          <a:xfrm>
            <a:off x="863600" y="4481513"/>
            <a:ext cx="5032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圖片翻譯</a:t>
            </a:r>
          </a:p>
        </p:txBody>
      </p:sp>
      <p:sp>
        <p:nvSpPr>
          <p:cNvPr id="35" name="文字方塊 32"/>
          <p:cNvSpPr txBox="1">
            <a:spLocks noChangeArrowheads="1"/>
          </p:cNvSpPr>
          <p:nvPr/>
        </p:nvSpPr>
        <p:spPr bwMode="auto">
          <a:xfrm>
            <a:off x="790575" y="1925638"/>
            <a:ext cx="5032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自動畫圖</a:t>
            </a:r>
          </a:p>
        </p:txBody>
      </p:sp>
      <p:sp>
        <p:nvSpPr>
          <p:cNvPr id="25614" name="矩形 19"/>
          <p:cNvSpPr>
            <a:spLocks noChangeArrowheads="1"/>
          </p:cNvSpPr>
          <p:nvPr/>
        </p:nvSpPr>
        <p:spPr bwMode="auto">
          <a:xfrm>
            <a:off x="2720975" y="6516688"/>
            <a:ext cx="6459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Google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的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AI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實驗室  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  <a:hlinkClick r:id="rId8"/>
              </a:rPr>
              <a:t>https://aiexperiments.withgoogle.com/</a:t>
            </a:r>
            <a:endParaRPr lang="en-US" altLang="zh-TW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126980" name="Picture 4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295400" y="1511300"/>
            <a:ext cx="2330450" cy="2341563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25616" name="Picture 5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1511300"/>
            <a:ext cx="2339975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字方塊 32"/>
          <p:cNvSpPr txBox="1">
            <a:spLocks noChangeArrowheads="1"/>
          </p:cNvSpPr>
          <p:nvPr/>
        </p:nvSpPr>
        <p:spPr bwMode="auto">
          <a:xfrm>
            <a:off x="5483225" y="1933575"/>
            <a:ext cx="5032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畫圖</a:t>
            </a:r>
            <a:endParaRPr lang="en-US" altLang="zh-TW" sz="2000" b="1" dirty="0">
              <a:solidFill>
                <a:schemeClr val="accent1">
                  <a:lumMod val="40000"/>
                  <a:lumOff val="60000"/>
                </a:schemeClr>
              </a:solidFill>
              <a:latin typeface="Comic Sans MS" pitchFamily="66" charset="0"/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遊戲</a:t>
            </a:r>
          </a:p>
        </p:txBody>
      </p:sp>
      <p:sp>
        <p:nvSpPr>
          <p:cNvPr id="30" name="文字方塊 32"/>
          <p:cNvSpPr txBox="1">
            <a:spLocks noChangeArrowheads="1"/>
          </p:cNvSpPr>
          <p:nvPr/>
        </p:nvSpPr>
        <p:spPr bwMode="auto">
          <a:xfrm>
            <a:off x="5508625" y="4481513"/>
            <a:ext cx="5032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鋼琴合奏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65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BDE6E1A1-904D-4A4E-9888-4349F994FE35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休息一下，玩些小玩意</a:t>
            </a:r>
          </a:p>
        </p:txBody>
      </p:sp>
      <p:sp>
        <p:nvSpPr>
          <p:cNvPr id="27653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27654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AutoShape 36" descr="「edit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7656" name="AutoShape 38" descr="「pencil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7657" name="投影片編號版面配置區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FB05FE-9715-49BF-AA5C-E2F0D8AC24AE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27658" name="Picture 18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12875"/>
            <a:ext cx="8208962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19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97"/>
          <a:stretch>
            <a:fillRect/>
          </a:stretch>
        </p:blipFill>
        <p:spPr bwMode="auto">
          <a:xfrm>
            <a:off x="611188" y="5013325"/>
            <a:ext cx="21748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0" name="Picture 20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3563938" y="4976813"/>
            <a:ext cx="22129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27661" name="Picture 21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4976813"/>
            <a:ext cx="21812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32"/>
          <p:cNvSpPr txBox="1">
            <a:spLocks noChangeArrowheads="1"/>
          </p:cNvSpPr>
          <p:nvPr/>
        </p:nvSpPr>
        <p:spPr bwMode="auto">
          <a:xfrm>
            <a:off x="107950" y="5529263"/>
            <a:ext cx="5032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內容</a:t>
            </a:r>
          </a:p>
        </p:txBody>
      </p:sp>
      <p:sp>
        <p:nvSpPr>
          <p:cNvPr id="28" name="文字方塊 32"/>
          <p:cNvSpPr txBox="1">
            <a:spLocks noChangeArrowheads="1"/>
          </p:cNvSpPr>
          <p:nvPr/>
        </p:nvSpPr>
        <p:spPr bwMode="auto">
          <a:xfrm>
            <a:off x="3059113" y="5529263"/>
            <a:ext cx="5048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臉部</a:t>
            </a:r>
          </a:p>
        </p:txBody>
      </p:sp>
      <p:sp>
        <p:nvSpPr>
          <p:cNvPr id="29" name="文字方塊 32"/>
          <p:cNvSpPr txBox="1">
            <a:spLocks noChangeArrowheads="1"/>
          </p:cNvSpPr>
          <p:nvPr/>
        </p:nvSpPr>
        <p:spPr bwMode="auto">
          <a:xfrm>
            <a:off x="6084888" y="5529263"/>
            <a:ext cx="5032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情緒</a:t>
            </a:r>
          </a:p>
        </p:txBody>
      </p:sp>
      <p:sp>
        <p:nvSpPr>
          <p:cNvPr id="27665" name="Picture 24">
            <a:hlinkClick r:id="rId11"/>
          </p:cNvPr>
          <p:cNvSpPr>
            <a:spLocks noChangeAspect="1" noChangeArrowheads="1"/>
          </p:cNvSpPr>
          <p:nvPr/>
        </p:nvSpPr>
        <p:spPr bwMode="auto">
          <a:xfrm>
            <a:off x="612775" y="2852738"/>
            <a:ext cx="8207375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4" name="文字方塊 32"/>
          <p:cNvSpPr txBox="1">
            <a:spLocks noChangeArrowheads="1"/>
          </p:cNvSpPr>
          <p:nvPr/>
        </p:nvSpPr>
        <p:spPr bwMode="auto">
          <a:xfrm>
            <a:off x="107950" y="2868613"/>
            <a:ext cx="503238" cy="214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訓練自己的分類器</a:t>
            </a:r>
          </a:p>
        </p:txBody>
      </p:sp>
      <p:sp>
        <p:nvSpPr>
          <p:cNvPr id="35" name="文字方塊 32"/>
          <p:cNvSpPr txBox="1">
            <a:spLocks noChangeArrowheads="1"/>
          </p:cNvSpPr>
          <p:nvPr/>
        </p:nvSpPr>
        <p:spPr bwMode="auto">
          <a:xfrm>
            <a:off x="107950" y="1385888"/>
            <a:ext cx="503238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圖片分析</a:t>
            </a:r>
          </a:p>
        </p:txBody>
      </p:sp>
      <p:pic>
        <p:nvPicPr>
          <p:cNvPr id="27668" name="Picture 24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24"/>
          <a:stretch>
            <a:fillRect/>
          </a:stretch>
        </p:blipFill>
        <p:spPr bwMode="auto">
          <a:xfrm>
            <a:off x="765175" y="3005138"/>
            <a:ext cx="8207375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9" name="Picture 20">
            <a:hlinkClick r:id="rId8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96"/>
          <a:stretch>
            <a:fillRect/>
          </a:stretch>
        </p:blipFill>
        <p:spPr bwMode="auto">
          <a:xfrm>
            <a:off x="3716338" y="5013325"/>
            <a:ext cx="22129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69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16E32800-744D-468C-A085-98E72994CCBE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休息一下，玩些小玩意</a:t>
            </a:r>
          </a:p>
        </p:txBody>
      </p:sp>
      <p:sp>
        <p:nvSpPr>
          <p:cNvPr id="29701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29702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AutoShape 36" descr="「edit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9704" name="AutoShape 38" descr="「pencil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9705" name="投影片編號版面配置區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189AB7-0E94-427F-A4F1-3F17DE5A84BD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25" name="文字方塊 32"/>
          <p:cNvSpPr txBox="1">
            <a:spLocks noChangeArrowheads="1"/>
          </p:cNvSpPr>
          <p:nvPr/>
        </p:nvSpPr>
        <p:spPr bwMode="auto">
          <a:xfrm>
            <a:off x="179388" y="3500438"/>
            <a:ext cx="5048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錯字修正</a:t>
            </a:r>
          </a:p>
        </p:txBody>
      </p:sp>
      <p:sp>
        <p:nvSpPr>
          <p:cNvPr id="28" name="文字方塊 32"/>
          <p:cNvSpPr txBox="1">
            <a:spLocks noChangeArrowheads="1"/>
          </p:cNvSpPr>
          <p:nvPr/>
        </p:nvSpPr>
        <p:spPr bwMode="auto">
          <a:xfrm>
            <a:off x="179388" y="5445125"/>
            <a:ext cx="5048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斷句修正</a:t>
            </a:r>
          </a:p>
        </p:txBody>
      </p:sp>
      <p:pic>
        <p:nvPicPr>
          <p:cNvPr id="29708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" t="11766" r="2409" b="32565"/>
          <a:stretch>
            <a:fillRect/>
          </a:stretch>
        </p:blipFill>
        <p:spPr bwMode="auto">
          <a:xfrm>
            <a:off x="611188" y="1484313"/>
            <a:ext cx="8208962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9" name="Picture 3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8"/>
          <a:stretch>
            <a:fillRect/>
          </a:stretch>
        </p:blipFill>
        <p:spPr bwMode="auto">
          <a:xfrm>
            <a:off x="612775" y="2997200"/>
            <a:ext cx="8207375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0" name="Picture 5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03"/>
          <a:stretch>
            <a:fillRect/>
          </a:stretch>
        </p:blipFill>
        <p:spPr bwMode="auto">
          <a:xfrm>
            <a:off x="611188" y="5541963"/>
            <a:ext cx="8208962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字方塊 32"/>
          <p:cNvSpPr txBox="1">
            <a:spLocks noChangeArrowheads="1"/>
          </p:cNvSpPr>
          <p:nvPr/>
        </p:nvSpPr>
        <p:spPr bwMode="auto">
          <a:xfrm>
            <a:off x="179388" y="1528763"/>
            <a:ext cx="5048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文字分析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4508500"/>
            <a:ext cx="4716463" cy="2349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1748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0AB48B6B-1205-4974-916E-C63543E73731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休息一下，玩些小玩意</a:t>
            </a:r>
          </a:p>
        </p:txBody>
      </p:sp>
      <p:sp>
        <p:nvSpPr>
          <p:cNvPr id="31750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31751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2" name="AutoShape 36" descr="「edit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1753" name="AutoShape 38" descr="「pencil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1754" name="投影片編號版面配置區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3BB463-F7D8-4BD0-A232-1BEA079A320A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25" name="文字方塊 32"/>
          <p:cNvSpPr txBox="1">
            <a:spLocks noChangeArrowheads="1"/>
          </p:cNvSpPr>
          <p:nvPr/>
        </p:nvSpPr>
        <p:spPr bwMode="auto">
          <a:xfrm>
            <a:off x="179388" y="2924175"/>
            <a:ext cx="5048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語音辨識</a:t>
            </a:r>
          </a:p>
        </p:txBody>
      </p:sp>
      <p:sp>
        <p:nvSpPr>
          <p:cNvPr id="26" name="文字方塊 32"/>
          <p:cNvSpPr txBox="1">
            <a:spLocks noChangeArrowheads="1"/>
          </p:cNvSpPr>
          <p:nvPr/>
        </p:nvSpPr>
        <p:spPr bwMode="auto">
          <a:xfrm>
            <a:off x="179388" y="1484313"/>
            <a:ext cx="5048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語音合成</a:t>
            </a:r>
          </a:p>
        </p:txBody>
      </p:sp>
      <p:pic>
        <p:nvPicPr>
          <p:cNvPr id="31757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2781300"/>
            <a:ext cx="37528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6" name="Picture 4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4213" y="1585913"/>
            <a:ext cx="8208962" cy="105092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31759" name="Picture 5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781300"/>
            <a:ext cx="4108450" cy="316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字方塊 32"/>
          <p:cNvSpPr txBox="1">
            <a:spLocks noChangeArrowheads="1"/>
          </p:cNvSpPr>
          <p:nvPr/>
        </p:nvSpPr>
        <p:spPr bwMode="auto">
          <a:xfrm>
            <a:off x="4427538" y="2852738"/>
            <a:ext cx="5048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聲紋辨識</a:t>
            </a:r>
          </a:p>
        </p:txBody>
      </p:sp>
      <p:sp>
        <p:nvSpPr>
          <p:cNvPr id="22" name="文字方塊 32"/>
          <p:cNvSpPr txBox="1">
            <a:spLocks noChangeArrowheads="1"/>
          </p:cNvSpPr>
          <p:nvPr/>
        </p:nvSpPr>
        <p:spPr bwMode="auto">
          <a:xfrm>
            <a:off x="107950" y="4581525"/>
            <a:ext cx="4608513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500" b="1" dirty="0">
                <a:latin typeface="Comic Sans MS" pitchFamily="66" charset="0"/>
                <a:ea typeface="微軟正黑體" pitchFamily="34" charset="-120"/>
              </a:rPr>
              <a:t>在過程中，你有沒有發現什麼</a:t>
            </a:r>
            <a:r>
              <a:rPr lang="en-US" altLang="zh-TW" sz="2500" b="1" dirty="0">
                <a:latin typeface="Comic Sans MS" pitchFamily="66" charset="0"/>
                <a:ea typeface="微軟正黑體" pitchFamily="34" charset="-120"/>
              </a:rPr>
              <a:t>?</a:t>
            </a:r>
            <a:r>
              <a:rPr lang="zh-TW" altLang="en-US" sz="2500" b="1" dirty="0">
                <a:latin typeface="Comic Sans MS" pitchFamily="66" charset="0"/>
                <a:ea typeface="微軟正黑體" pitchFamily="34" charset="-120"/>
              </a:rPr>
              <a:t> </a:t>
            </a:r>
            <a:endParaRPr lang="en-US" altLang="zh-TW" sz="2500" b="1" dirty="0"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請嘗試回答以下問題，並撰寫為</a:t>
            </a:r>
            <a:r>
              <a:rPr lang="zh-TW" altLang="en-US" sz="2000" b="1" dirty="0">
                <a:solidFill>
                  <a:srgbClr val="FF0000"/>
                </a:solidFill>
                <a:latin typeface="Comic Sans MS" pitchFamily="66" charset="0"/>
                <a:ea typeface="微軟正黑體" pitchFamily="34" charset="-120"/>
              </a:rPr>
              <a:t>不超過一面</a:t>
            </a:r>
            <a:r>
              <a:rPr lang="en-US" altLang="zh-TW" sz="2000" b="1" dirty="0">
                <a:solidFill>
                  <a:srgbClr val="FF0000"/>
                </a:solidFill>
                <a:latin typeface="Comic Sans MS" pitchFamily="66" charset="0"/>
                <a:ea typeface="微軟正黑體" pitchFamily="34" charset="-120"/>
              </a:rPr>
              <a:t>A4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的報告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(</a:t>
            </a:r>
            <a:r>
              <a:rPr lang="en-US" altLang="zh-TW" sz="2000" b="1" dirty="0">
                <a:solidFill>
                  <a:srgbClr val="FF0000"/>
                </a:solidFill>
                <a:latin typeface="Comic Sans MS" pitchFamily="66" charset="0"/>
                <a:ea typeface="微軟正黑體" pitchFamily="34" charset="-120"/>
              </a:rPr>
              <a:t>.</a:t>
            </a:r>
            <a:r>
              <a:rPr lang="en-US" altLang="zh-TW" sz="2000" b="1" dirty="0" err="1">
                <a:solidFill>
                  <a:srgbClr val="FF0000"/>
                </a:solidFill>
                <a:latin typeface="Comic Sans MS" pitchFamily="66" charset="0"/>
                <a:ea typeface="微軟正黑體" pitchFamily="34" charset="-120"/>
              </a:rPr>
              <a:t>pdf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)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：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Consolas" pitchFamily="49" charset="0"/>
                <a:ea typeface="微軟正黑體" pitchFamily="34" charset="-120"/>
              </a:rPr>
              <a:t>(1)</a:t>
            </a:r>
            <a:r>
              <a:rPr lang="zh-TW" altLang="en-US" sz="2000" dirty="0">
                <a:solidFill>
                  <a:srgbClr val="00B0F0"/>
                </a:solidFill>
                <a:latin typeface="Consolas" pitchFamily="49" charset="0"/>
                <a:ea typeface="微軟正黑體" pitchFamily="34" charset="-120"/>
              </a:rPr>
              <a:t> 請列舉一個成功例子，並分析原因</a:t>
            </a:r>
            <a:endParaRPr lang="en-US" altLang="zh-TW" sz="2000" dirty="0">
              <a:solidFill>
                <a:srgbClr val="00B0F0"/>
              </a:solidFill>
              <a:latin typeface="Consolas" pitchFamily="49" charset="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Consolas" pitchFamily="49" charset="0"/>
                <a:ea typeface="微軟正黑體" pitchFamily="34" charset="-120"/>
              </a:rPr>
              <a:t>(2)</a:t>
            </a:r>
            <a:r>
              <a:rPr lang="zh-TW" altLang="en-US" sz="2000" dirty="0">
                <a:solidFill>
                  <a:srgbClr val="00B0F0"/>
                </a:solidFill>
                <a:latin typeface="Consolas" pitchFamily="49" charset="0"/>
                <a:ea typeface="微軟正黑體" pitchFamily="34" charset="-120"/>
              </a:rPr>
              <a:t> 請列舉一個失敗例子，並分析原因</a:t>
            </a:r>
            <a:endParaRPr lang="en-US" altLang="zh-TW" sz="2000" dirty="0">
              <a:solidFill>
                <a:srgbClr val="00B0F0"/>
              </a:solidFill>
              <a:latin typeface="Consolas" pitchFamily="49" charset="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sz="2000" dirty="0">
                <a:solidFill>
                  <a:srgbClr val="00B0F0"/>
                </a:solidFill>
                <a:latin typeface="Consolas" pitchFamily="49" charset="0"/>
                <a:ea typeface="微軟正黑體" pitchFamily="34" charset="-120"/>
              </a:rPr>
              <a:t>(3)</a:t>
            </a:r>
            <a:r>
              <a:rPr lang="zh-TW" altLang="en-US" sz="2000" dirty="0">
                <a:solidFill>
                  <a:srgbClr val="00B0F0"/>
                </a:solidFill>
                <a:latin typeface="Consolas" pitchFamily="49" charset="0"/>
                <a:ea typeface="微軟正黑體" pitchFamily="34" charset="-120"/>
              </a:rPr>
              <a:t> 有沒有哪些技術已經應用到日常</a:t>
            </a:r>
            <a:r>
              <a:rPr lang="en-US" altLang="zh-TW" sz="2000" dirty="0">
                <a:solidFill>
                  <a:srgbClr val="00B0F0"/>
                </a:solidFill>
                <a:latin typeface="Consolas" pitchFamily="49" charset="0"/>
                <a:ea typeface="微軟正黑體" pitchFamily="34" charset="-120"/>
              </a:rPr>
              <a:t>?</a:t>
            </a:r>
            <a:endParaRPr lang="zh-TW" altLang="en-US" sz="2000" dirty="0">
              <a:solidFill>
                <a:srgbClr val="00B0F0"/>
              </a:solidFill>
              <a:latin typeface="Consolas" pitchFamily="49" charset="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62877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3796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8DA0DB5D-FF3D-4B0E-8AE4-12311DC97054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大綱</a:t>
            </a:r>
          </a:p>
        </p:txBody>
      </p:sp>
      <p:sp>
        <p:nvSpPr>
          <p:cNvPr id="33798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67CB20-31E1-4130-BA96-198745F15820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33799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33800" name="Picture 12" descr="「alphago icon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1619250" y="1557338"/>
            <a:ext cx="4248150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概論</a:t>
            </a:r>
            <a:endParaRPr lang="en-US" altLang="zh-TW" sz="40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000" dirty="0">
                <a:latin typeface="Comic Sans MS" pitchFamily="66" charset="0"/>
                <a:ea typeface="微軟正黑體" panose="020B0604030504040204" pitchFamily="34" charset="-120"/>
              </a:rPr>
              <a:t>流程</a:t>
            </a:r>
            <a:endParaRPr lang="en-US" altLang="zh-TW" sz="4000" dirty="0">
              <a:solidFill>
                <a:srgbClr val="00B0F0"/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KNN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SVM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MINMAX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類神經網路</a:t>
            </a:r>
            <a:endParaRPr lang="en-US" altLang="zh-TW" sz="40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33802" name="Picture 2" descr="http://pic002.cnblogs.com/images/2012/391736/201212092137401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9237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3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575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2211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5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01332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6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87692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584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A9F0B726-C1E8-4053-8950-66CBC54FA934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流程更詳細的說</a:t>
            </a:r>
          </a:p>
        </p:txBody>
      </p:sp>
      <p:sp>
        <p:nvSpPr>
          <p:cNvPr id="35845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35846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7" name="群組 19"/>
          <p:cNvGrpSpPr>
            <a:grpSpLocks/>
          </p:cNvGrpSpPr>
          <p:nvPr/>
        </p:nvGrpSpPr>
        <p:grpSpPr bwMode="auto">
          <a:xfrm>
            <a:off x="5013325" y="1557338"/>
            <a:ext cx="1503363" cy="901700"/>
            <a:chOff x="150272" y="1462"/>
            <a:chExt cx="1863096" cy="1117857"/>
          </a:xfrm>
        </p:grpSpPr>
        <p:sp>
          <p:nvSpPr>
            <p:cNvPr id="21" name="圓角矩形 20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圓角矩形 4"/>
            <p:cNvSpPr/>
            <p:nvPr/>
          </p:nvSpPr>
          <p:spPr>
            <a:xfrm>
              <a:off x="183718" y="34918"/>
              <a:ext cx="1796204" cy="10509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訓練資料</a:t>
              </a:r>
            </a:p>
          </p:txBody>
        </p:sp>
      </p:grpSp>
      <p:grpSp>
        <p:nvGrpSpPr>
          <p:cNvPr id="3" name="群組 22"/>
          <p:cNvGrpSpPr/>
          <p:nvPr/>
        </p:nvGrpSpPr>
        <p:grpSpPr>
          <a:xfrm>
            <a:off x="5571000" y="3254368"/>
            <a:ext cx="372757" cy="318648"/>
            <a:chOff x="6067466" y="1283273"/>
            <a:chExt cx="462047" cy="394976"/>
          </a:xfrm>
          <a:solidFill>
            <a:schemeClr val="accent5"/>
          </a:solidFill>
        </p:grpSpPr>
        <p:sp>
          <p:nvSpPr>
            <p:cNvPr id="24" name="向右箭號 23"/>
            <p:cNvSpPr/>
            <p:nvPr/>
          </p:nvSpPr>
          <p:spPr>
            <a:xfrm rot="5400000">
              <a:off x="6101002" y="124973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向右箭號 4"/>
            <p:cNvSpPr/>
            <p:nvPr/>
          </p:nvSpPr>
          <p:spPr>
            <a:xfrm>
              <a:off x="6159876" y="1283273"/>
              <a:ext cx="277229" cy="2764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35849" name="群組 25"/>
          <p:cNvGrpSpPr>
            <a:grpSpLocks/>
          </p:cNvGrpSpPr>
          <p:nvPr/>
        </p:nvGrpSpPr>
        <p:grpSpPr bwMode="auto">
          <a:xfrm>
            <a:off x="5013325" y="3679825"/>
            <a:ext cx="1503363" cy="901700"/>
            <a:chOff x="150272" y="1462"/>
            <a:chExt cx="1863096" cy="1117857"/>
          </a:xfrm>
        </p:grpSpPr>
        <p:sp>
          <p:nvSpPr>
            <p:cNvPr id="27" name="圓角矩形 26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圓角矩形 4"/>
            <p:cNvSpPr/>
            <p:nvPr/>
          </p:nvSpPr>
          <p:spPr>
            <a:xfrm>
              <a:off x="183718" y="34920"/>
              <a:ext cx="1796204" cy="10509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抽取特徵</a:t>
              </a:r>
            </a:p>
          </p:txBody>
        </p:sp>
      </p:grpSp>
      <p:grpSp>
        <p:nvGrpSpPr>
          <p:cNvPr id="5" name="群組 34"/>
          <p:cNvGrpSpPr/>
          <p:nvPr/>
        </p:nvGrpSpPr>
        <p:grpSpPr>
          <a:xfrm>
            <a:off x="5571000" y="4766536"/>
            <a:ext cx="372757" cy="318648"/>
            <a:chOff x="6067466" y="1283273"/>
            <a:chExt cx="462047" cy="394976"/>
          </a:xfrm>
          <a:solidFill>
            <a:schemeClr val="accent5"/>
          </a:solidFill>
        </p:grpSpPr>
        <p:sp>
          <p:nvSpPr>
            <p:cNvPr id="36" name="向右箭號 35"/>
            <p:cNvSpPr/>
            <p:nvPr/>
          </p:nvSpPr>
          <p:spPr>
            <a:xfrm rot="5400000">
              <a:off x="6101002" y="124973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向右箭號 4"/>
            <p:cNvSpPr/>
            <p:nvPr/>
          </p:nvSpPr>
          <p:spPr>
            <a:xfrm>
              <a:off x="6159876" y="1283273"/>
              <a:ext cx="277229" cy="2764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35851" name="群組 37"/>
          <p:cNvGrpSpPr>
            <a:grpSpLocks/>
          </p:cNvGrpSpPr>
          <p:nvPr/>
        </p:nvGrpSpPr>
        <p:grpSpPr bwMode="auto">
          <a:xfrm>
            <a:off x="5013325" y="5154613"/>
            <a:ext cx="1503363" cy="901700"/>
            <a:chOff x="150272" y="1462"/>
            <a:chExt cx="1863096" cy="1117857"/>
          </a:xfrm>
        </p:grpSpPr>
        <p:sp>
          <p:nvSpPr>
            <p:cNvPr id="39" name="圓角矩形 38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圓角矩形 4"/>
            <p:cNvSpPr/>
            <p:nvPr/>
          </p:nvSpPr>
          <p:spPr>
            <a:xfrm>
              <a:off x="183718" y="34918"/>
              <a:ext cx="1796204" cy="10509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zh-TW" sz="2400" dirty="0">
                  <a:latin typeface="Comic Sans MS" pitchFamily="66" charset="0"/>
                  <a:ea typeface="微軟正黑體" pitchFamily="34" charset="-120"/>
                </a:rPr>
                <a:t>Model</a:t>
              </a:r>
              <a:endParaRPr lang="zh-TW" altLang="en-US" sz="2400" dirty="0">
                <a:latin typeface="Comic Sans MS" pitchFamily="66" charset="0"/>
                <a:ea typeface="微軟正黑體" pitchFamily="34" charset="-120"/>
              </a:endParaRPr>
            </a:p>
          </p:txBody>
        </p:sp>
      </p:grpSp>
      <p:grpSp>
        <p:nvGrpSpPr>
          <p:cNvPr id="35852" name="群組 40"/>
          <p:cNvGrpSpPr>
            <a:grpSpLocks/>
          </p:cNvGrpSpPr>
          <p:nvPr/>
        </p:nvGrpSpPr>
        <p:grpSpPr bwMode="auto">
          <a:xfrm>
            <a:off x="107950" y="5157788"/>
            <a:ext cx="1503363" cy="901700"/>
            <a:chOff x="5366942" y="1864559"/>
            <a:chExt cx="1863096" cy="1117857"/>
          </a:xfrm>
        </p:grpSpPr>
        <p:sp>
          <p:nvSpPr>
            <p:cNvPr id="42" name="圓角矩形 41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圓角矩形 4"/>
            <p:cNvSpPr/>
            <p:nvPr/>
          </p:nvSpPr>
          <p:spPr>
            <a:xfrm>
              <a:off x="5400388" y="1898015"/>
              <a:ext cx="1796204" cy="10509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測試資料</a:t>
              </a:r>
            </a:p>
          </p:txBody>
        </p:sp>
      </p:grpSp>
      <p:grpSp>
        <p:nvGrpSpPr>
          <p:cNvPr id="35853" name="群組 43"/>
          <p:cNvGrpSpPr>
            <a:grpSpLocks/>
          </p:cNvGrpSpPr>
          <p:nvPr/>
        </p:nvGrpSpPr>
        <p:grpSpPr bwMode="auto">
          <a:xfrm>
            <a:off x="1898650" y="5483225"/>
            <a:ext cx="319088" cy="373063"/>
            <a:chOff x="2177321" y="329367"/>
            <a:chExt cx="394976" cy="462047"/>
          </a:xfrm>
        </p:grpSpPr>
        <p:sp>
          <p:nvSpPr>
            <p:cNvPr id="45" name="向右箭號 44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6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向右箭號 4"/>
            <p:cNvSpPr/>
            <p:nvPr/>
          </p:nvSpPr>
          <p:spPr>
            <a:xfrm>
              <a:off x="2177321" y="421777"/>
              <a:ext cx="277073" cy="2772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35854" name="群組 46"/>
          <p:cNvGrpSpPr>
            <a:grpSpLocks/>
          </p:cNvGrpSpPr>
          <p:nvPr/>
        </p:nvGrpSpPr>
        <p:grpSpPr bwMode="auto">
          <a:xfrm>
            <a:off x="2555875" y="5157788"/>
            <a:ext cx="1503363" cy="901700"/>
            <a:chOff x="5366942" y="1864559"/>
            <a:chExt cx="1863096" cy="1117857"/>
          </a:xfrm>
        </p:grpSpPr>
        <p:sp>
          <p:nvSpPr>
            <p:cNvPr id="48" name="圓角矩形 47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圓角矩形 4"/>
            <p:cNvSpPr/>
            <p:nvPr/>
          </p:nvSpPr>
          <p:spPr>
            <a:xfrm>
              <a:off x="5400388" y="1898015"/>
              <a:ext cx="1796204" cy="10509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抽取特徵</a:t>
              </a:r>
            </a:p>
          </p:txBody>
        </p:sp>
      </p:grpSp>
      <p:grpSp>
        <p:nvGrpSpPr>
          <p:cNvPr id="35855" name="群組 49"/>
          <p:cNvGrpSpPr>
            <a:grpSpLocks/>
          </p:cNvGrpSpPr>
          <p:nvPr/>
        </p:nvGrpSpPr>
        <p:grpSpPr bwMode="auto">
          <a:xfrm>
            <a:off x="4346575" y="5483225"/>
            <a:ext cx="319088" cy="373063"/>
            <a:chOff x="2177321" y="329367"/>
            <a:chExt cx="394976" cy="462047"/>
          </a:xfrm>
        </p:grpSpPr>
        <p:sp>
          <p:nvSpPr>
            <p:cNvPr id="51" name="向右箭號 50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6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向右箭號 4"/>
            <p:cNvSpPr/>
            <p:nvPr/>
          </p:nvSpPr>
          <p:spPr>
            <a:xfrm>
              <a:off x="2177321" y="421777"/>
              <a:ext cx="277073" cy="2772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35856" name="群組 52"/>
          <p:cNvGrpSpPr>
            <a:grpSpLocks/>
          </p:cNvGrpSpPr>
          <p:nvPr/>
        </p:nvGrpSpPr>
        <p:grpSpPr bwMode="auto">
          <a:xfrm>
            <a:off x="6867525" y="5483225"/>
            <a:ext cx="317500" cy="373063"/>
            <a:chOff x="2177321" y="329367"/>
            <a:chExt cx="394976" cy="462047"/>
          </a:xfrm>
        </p:grpSpPr>
        <p:sp>
          <p:nvSpPr>
            <p:cNvPr id="54" name="向右箭號 53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6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向右箭號 4"/>
            <p:cNvSpPr/>
            <p:nvPr/>
          </p:nvSpPr>
          <p:spPr>
            <a:xfrm>
              <a:off x="2177321" y="421777"/>
              <a:ext cx="276483" cy="2772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35857" name="群組 55"/>
          <p:cNvGrpSpPr>
            <a:grpSpLocks/>
          </p:cNvGrpSpPr>
          <p:nvPr/>
        </p:nvGrpSpPr>
        <p:grpSpPr bwMode="auto">
          <a:xfrm>
            <a:off x="7451725" y="5157788"/>
            <a:ext cx="1503363" cy="901700"/>
            <a:chOff x="5366942" y="1864559"/>
            <a:chExt cx="1863096" cy="1117857"/>
          </a:xfrm>
        </p:grpSpPr>
        <p:sp>
          <p:nvSpPr>
            <p:cNvPr id="57" name="圓角矩形 56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圓角矩形 4"/>
            <p:cNvSpPr/>
            <p:nvPr/>
          </p:nvSpPr>
          <p:spPr>
            <a:xfrm>
              <a:off x="5400388" y="1898015"/>
              <a:ext cx="1796204" cy="10509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猜測答案</a:t>
              </a:r>
            </a:p>
          </p:txBody>
        </p:sp>
      </p:grpSp>
      <p:sp>
        <p:nvSpPr>
          <p:cNvPr id="59" name="矩形 58"/>
          <p:cNvSpPr/>
          <p:nvPr/>
        </p:nvSpPr>
        <p:spPr>
          <a:xfrm>
            <a:off x="4859338" y="1412875"/>
            <a:ext cx="1873250" cy="4895850"/>
          </a:xfrm>
          <a:prstGeom prst="rect">
            <a:avLst/>
          </a:prstGeom>
          <a:noFill/>
          <a:ln w="762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5859" name="文字方塊 59"/>
          <p:cNvSpPr txBox="1">
            <a:spLocks noChangeArrowheads="1"/>
          </p:cNvSpPr>
          <p:nvPr/>
        </p:nvSpPr>
        <p:spPr bwMode="auto">
          <a:xfrm>
            <a:off x="4787900" y="6319838"/>
            <a:ext cx="2232025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像個黑盒子</a:t>
            </a:r>
          </a:p>
        </p:txBody>
      </p:sp>
      <p:sp>
        <p:nvSpPr>
          <p:cNvPr id="61" name="文字方塊 60"/>
          <p:cNvSpPr txBox="1">
            <a:spLocks noChangeArrowheads="1"/>
          </p:cNvSpPr>
          <p:nvPr/>
        </p:nvSpPr>
        <p:spPr bwMode="auto">
          <a:xfrm>
            <a:off x="2268538" y="4138613"/>
            <a:ext cx="2016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latin typeface="Comic Sans MS" panose="030F0702030302020204" pitchFamily="66" charset="0"/>
                <a:ea typeface="微軟正黑體" panose="020B0604030504040204" pitchFamily="34" charset="-120"/>
              </a:rPr>
              <a:t>抽取方式必須相同</a:t>
            </a:r>
          </a:p>
        </p:txBody>
      </p:sp>
      <p:sp>
        <p:nvSpPr>
          <p:cNvPr id="35861" name="矩形 64"/>
          <p:cNvSpPr>
            <a:spLocks noChangeArrowheads="1"/>
          </p:cNvSpPr>
          <p:nvPr/>
        </p:nvSpPr>
        <p:spPr bwMode="auto">
          <a:xfrm>
            <a:off x="-74613" y="6092825"/>
            <a:ext cx="2054226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testing</a:t>
            </a:r>
            <a:r>
              <a:rPr lang="zh-TW" altLang="en-US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data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還不知道答案的</a:t>
            </a: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  <a:endParaRPr lang="zh-TW" altLang="en-US" sz="1800">
              <a:latin typeface="Consolas" panose="020B0609020204030204" pitchFamily="49" charset="0"/>
            </a:endParaRPr>
          </a:p>
        </p:txBody>
      </p:sp>
      <p:sp>
        <p:nvSpPr>
          <p:cNvPr id="35862" name="矩形 55"/>
          <p:cNvSpPr>
            <a:spLocks noChangeArrowheads="1"/>
          </p:cNvSpPr>
          <p:nvPr/>
        </p:nvSpPr>
        <p:spPr bwMode="auto">
          <a:xfrm>
            <a:off x="4787900" y="2492375"/>
            <a:ext cx="2054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training</a:t>
            </a:r>
            <a:r>
              <a:rPr lang="zh-TW" altLang="en-US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data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已經知道答案的</a:t>
            </a: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  <a:endParaRPr lang="zh-TW" altLang="en-US" sz="1800" b="1">
              <a:latin typeface="Consolas" panose="020B0609020204030204" pitchFamily="49" charset="0"/>
              <a:ea typeface="微軟正黑體" panose="020B0604030504040204" pitchFamily="34" charset="-120"/>
            </a:endParaRPr>
          </a:p>
        </p:txBody>
      </p:sp>
      <p:cxnSp>
        <p:nvCxnSpPr>
          <p:cNvPr id="60" name="直線單箭頭接點 59"/>
          <p:cNvCxnSpPr/>
          <p:nvPr/>
        </p:nvCxnSpPr>
        <p:spPr>
          <a:xfrm flipH="1">
            <a:off x="3348038" y="4579938"/>
            <a:ext cx="0" cy="4333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864" name="投影片編號版面配置區 4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AE97A3-5731-4053-BE94-BFFB201C1BC8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cxnSp>
        <p:nvCxnSpPr>
          <p:cNvPr id="50" name="直線單箭頭接點 49"/>
          <p:cNvCxnSpPr/>
          <p:nvPr/>
        </p:nvCxnSpPr>
        <p:spPr>
          <a:xfrm>
            <a:off x="4284663" y="4292600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789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4D771D1E-1BA1-4556-A1E2-3B6BCF6435BC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18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首先你需要有資料</a:t>
            </a:r>
          </a:p>
        </p:txBody>
      </p:sp>
      <p:sp>
        <p:nvSpPr>
          <p:cNvPr id="37893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37894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5" name="群組 19"/>
          <p:cNvGrpSpPr>
            <a:grpSpLocks/>
          </p:cNvGrpSpPr>
          <p:nvPr/>
        </p:nvGrpSpPr>
        <p:grpSpPr bwMode="auto">
          <a:xfrm>
            <a:off x="5013325" y="1773238"/>
            <a:ext cx="1503363" cy="901700"/>
            <a:chOff x="150272" y="1462"/>
            <a:chExt cx="1863096" cy="1117857"/>
          </a:xfrm>
        </p:grpSpPr>
        <p:sp>
          <p:nvSpPr>
            <p:cNvPr id="21" name="圓角矩形 20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圓角矩形 4"/>
            <p:cNvSpPr/>
            <p:nvPr/>
          </p:nvSpPr>
          <p:spPr>
            <a:xfrm>
              <a:off x="183718" y="34918"/>
              <a:ext cx="1796204" cy="10509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訓練資料</a:t>
              </a:r>
            </a:p>
          </p:txBody>
        </p:sp>
      </p:grpSp>
      <p:grpSp>
        <p:nvGrpSpPr>
          <p:cNvPr id="3" name="群組 22"/>
          <p:cNvGrpSpPr/>
          <p:nvPr/>
        </p:nvGrpSpPr>
        <p:grpSpPr>
          <a:xfrm>
            <a:off x="5571000" y="2962681"/>
            <a:ext cx="372757" cy="318648"/>
            <a:chOff x="6067466" y="1283273"/>
            <a:chExt cx="462047" cy="39497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向右箭號 23"/>
            <p:cNvSpPr/>
            <p:nvPr/>
          </p:nvSpPr>
          <p:spPr>
            <a:xfrm rot="5400000">
              <a:off x="6101002" y="124973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向右箭號 4"/>
            <p:cNvSpPr/>
            <p:nvPr/>
          </p:nvSpPr>
          <p:spPr>
            <a:xfrm>
              <a:off x="6159876" y="1283273"/>
              <a:ext cx="277229" cy="2764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4" name="群組 25"/>
          <p:cNvGrpSpPr/>
          <p:nvPr/>
        </p:nvGrpSpPr>
        <p:grpSpPr>
          <a:xfrm>
            <a:off x="5013160" y="3501008"/>
            <a:ext cx="1503056" cy="901833"/>
            <a:chOff x="150272" y="1462"/>
            <a:chExt cx="1863096" cy="111785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圓角矩形 26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圓角矩形 4"/>
            <p:cNvSpPr/>
            <p:nvPr/>
          </p:nvSpPr>
          <p:spPr>
            <a:xfrm>
              <a:off x="183013" y="34203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抽取特徵</a:t>
              </a:r>
            </a:p>
          </p:txBody>
        </p:sp>
      </p:grpSp>
      <p:grpSp>
        <p:nvGrpSpPr>
          <p:cNvPr id="5" name="群組 34"/>
          <p:cNvGrpSpPr/>
          <p:nvPr/>
        </p:nvGrpSpPr>
        <p:grpSpPr>
          <a:xfrm>
            <a:off x="5571000" y="4690873"/>
            <a:ext cx="372757" cy="318648"/>
            <a:chOff x="6067466" y="1283273"/>
            <a:chExt cx="462047" cy="39497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向右箭號 35"/>
            <p:cNvSpPr/>
            <p:nvPr/>
          </p:nvSpPr>
          <p:spPr>
            <a:xfrm rot="5400000">
              <a:off x="6101002" y="124973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向右箭號 4"/>
            <p:cNvSpPr/>
            <p:nvPr/>
          </p:nvSpPr>
          <p:spPr>
            <a:xfrm>
              <a:off x="6159876" y="1283273"/>
              <a:ext cx="277229" cy="2764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37"/>
          <p:cNvGrpSpPr/>
          <p:nvPr/>
        </p:nvGrpSpPr>
        <p:grpSpPr>
          <a:xfrm>
            <a:off x="5013160" y="5155056"/>
            <a:ext cx="1503056" cy="901833"/>
            <a:chOff x="150272" y="1462"/>
            <a:chExt cx="1863096" cy="111785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9" name="圓角矩形 38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圓角矩形 4"/>
            <p:cNvSpPr/>
            <p:nvPr/>
          </p:nvSpPr>
          <p:spPr>
            <a:xfrm>
              <a:off x="183013" y="34203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zh-TW" sz="2400" dirty="0">
                  <a:latin typeface="Comic Sans MS" pitchFamily="66" charset="0"/>
                  <a:ea typeface="微軟正黑體" pitchFamily="34" charset="-120"/>
                </a:rPr>
                <a:t>Model</a:t>
              </a:r>
              <a:endParaRPr lang="zh-TW" altLang="en-US" sz="2400" dirty="0">
                <a:latin typeface="Comic Sans MS" pitchFamily="66" charset="0"/>
                <a:ea typeface="微軟正黑體" pitchFamily="34" charset="-120"/>
              </a:endParaRPr>
            </a:p>
          </p:txBody>
        </p:sp>
      </p:grpSp>
      <p:grpSp>
        <p:nvGrpSpPr>
          <p:cNvPr id="7" name="群組 40"/>
          <p:cNvGrpSpPr/>
          <p:nvPr/>
        </p:nvGrpSpPr>
        <p:grpSpPr>
          <a:xfrm>
            <a:off x="107504" y="5157192"/>
            <a:ext cx="1503056" cy="901833"/>
            <a:chOff x="5366942" y="1864559"/>
            <a:chExt cx="1863096" cy="11178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2" name="圓角矩形 41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圓角矩形 4"/>
            <p:cNvSpPr/>
            <p:nvPr/>
          </p:nvSpPr>
          <p:spPr>
            <a:xfrm>
              <a:off x="5399683" y="1897300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測試資料</a:t>
              </a:r>
            </a:p>
          </p:txBody>
        </p:sp>
      </p:grpSp>
      <p:grpSp>
        <p:nvGrpSpPr>
          <p:cNvPr id="8" name="群組 43"/>
          <p:cNvGrpSpPr/>
          <p:nvPr/>
        </p:nvGrpSpPr>
        <p:grpSpPr>
          <a:xfrm>
            <a:off x="1898592" y="5482962"/>
            <a:ext cx="318648" cy="372757"/>
            <a:chOff x="2177321" y="329367"/>
            <a:chExt cx="394976" cy="46204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5" name="向右箭號 44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向右箭號 4"/>
            <p:cNvSpPr/>
            <p:nvPr/>
          </p:nvSpPr>
          <p:spPr>
            <a:xfrm>
              <a:off x="2177321" y="421776"/>
              <a:ext cx="276483" cy="2772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9" name="群組 46"/>
          <p:cNvGrpSpPr/>
          <p:nvPr/>
        </p:nvGrpSpPr>
        <p:grpSpPr>
          <a:xfrm>
            <a:off x="2555776" y="5157192"/>
            <a:ext cx="1503056" cy="901833"/>
            <a:chOff x="5366942" y="1864559"/>
            <a:chExt cx="1863096" cy="11178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8" name="圓角矩形 47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圓角矩形 4"/>
            <p:cNvSpPr/>
            <p:nvPr/>
          </p:nvSpPr>
          <p:spPr>
            <a:xfrm>
              <a:off x="5399683" y="1897300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抽取特徵</a:t>
              </a:r>
            </a:p>
          </p:txBody>
        </p:sp>
      </p:grpSp>
      <p:grpSp>
        <p:nvGrpSpPr>
          <p:cNvPr id="10" name="群組 49"/>
          <p:cNvGrpSpPr/>
          <p:nvPr/>
        </p:nvGrpSpPr>
        <p:grpSpPr>
          <a:xfrm>
            <a:off x="4346864" y="5482962"/>
            <a:ext cx="318648" cy="372757"/>
            <a:chOff x="2177321" y="329367"/>
            <a:chExt cx="394976" cy="46204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1" name="向右箭號 50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向右箭號 4"/>
            <p:cNvSpPr/>
            <p:nvPr/>
          </p:nvSpPr>
          <p:spPr>
            <a:xfrm>
              <a:off x="2177321" y="421776"/>
              <a:ext cx="276483" cy="2772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1" name="群組 52"/>
          <p:cNvGrpSpPr/>
          <p:nvPr/>
        </p:nvGrpSpPr>
        <p:grpSpPr>
          <a:xfrm>
            <a:off x="6867144" y="5482962"/>
            <a:ext cx="318648" cy="372757"/>
            <a:chOff x="2177321" y="329367"/>
            <a:chExt cx="394976" cy="46204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4" name="向右箭號 53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向右箭號 4"/>
            <p:cNvSpPr/>
            <p:nvPr/>
          </p:nvSpPr>
          <p:spPr>
            <a:xfrm>
              <a:off x="2177321" y="421776"/>
              <a:ext cx="276483" cy="2772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2" name="群組 55"/>
          <p:cNvGrpSpPr/>
          <p:nvPr/>
        </p:nvGrpSpPr>
        <p:grpSpPr>
          <a:xfrm>
            <a:off x="7452320" y="5157192"/>
            <a:ext cx="1503056" cy="901833"/>
            <a:chOff x="5366942" y="1864559"/>
            <a:chExt cx="1863096" cy="11178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7" name="圓角矩形 56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圓角矩形 4"/>
            <p:cNvSpPr/>
            <p:nvPr/>
          </p:nvSpPr>
          <p:spPr>
            <a:xfrm>
              <a:off x="5399683" y="1897300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猜測答案</a:t>
              </a:r>
            </a:p>
          </p:txBody>
        </p:sp>
      </p:grpSp>
      <p:sp>
        <p:nvSpPr>
          <p:cNvPr id="37906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378E69-404D-477E-8525-195F3653F3D7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37907" name="矩形 14"/>
          <p:cNvSpPr>
            <a:spLocks noChangeArrowheads="1"/>
          </p:cNvSpPr>
          <p:nvPr/>
        </p:nvSpPr>
        <p:spPr bwMode="auto">
          <a:xfrm>
            <a:off x="6524625" y="908050"/>
            <a:ext cx="1071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dataset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993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B96536FE-BD9B-4143-BF92-52EA6BA115DB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19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資料從哪來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39941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39942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矩形 49"/>
          <p:cNvSpPr>
            <a:spLocks noChangeArrowheads="1"/>
          </p:cNvSpPr>
          <p:nvPr/>
        </p:nvSpPr>
        <p:spPr bwMode="auto">
          <a:xfrm>
            <a:off x="322263" y="3635375"/>
            <a:ext cx="4140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Tw Cen MT" panose="020B0602020104020603" pitchFamily="34" charset="0"/>
                <a:hlinkClick r:id="rId4"/>
              </a:rPr>
              <a:t>https://archive.ics.uci.edu/ml/datasets.html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3994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63"/>
          <a:stretch>
            <a:fillRect/>
          </a:stretch>
        </p:blipFill>
        <p:spPr bwMode="auto">
          <a:xfrm>
            <a:off x="428625" y="3995738"/>
            <a:ext cx="6913563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5" name="矩形 52"/>
          <p:cNvSpPr>
            <a:spLocks noChangeArrowheads="1"/>
          </p:cNvSpPr>
          <p:nvPr/>
        </p:nvSpPr>
        <p:spPr bwMode="auto">
          <a:xfrm>
            <a:off x="357188" y="6443663"/>
            <a:ext cx="3340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Tw Cen MT" panose="020B0602020104020603" pitchFamily="34" charset="0"/>
                <a:hlinkClick r:id="rId6"/>
              </a:rPr>
              <a:t>https://www.kaggle.com/datasets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39946" name="矩形 55"/>
          <p:cNvSpPr>
            <a:spLocks noChangeArrowheads="1"/>
          </p:cNvSpPr>
          <p:nvPr/>
        </p:nvSpPr>
        <p:spPr bwMode="auto">
          <a:xfrm>
            <a:off x="4643438" y="3635375"/>
            <a:ext cx="2752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70C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UCI--</a:t>
            </a:r>
            <a:r>
              <a:rPr lang="zh-TW" altLang="en-US" sz="1800" b="1">
                <a:solidFill>
                  <a:srgbClr val="0070C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加州</a:t>
            </a:r>
            <a:r>
              <a:rPr lang="zh-TW" altLang="en-US" sz="1800" b="1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大學爾灣分校</a:t>
            </a:r>
          </a:p>
        </p:txBody>
      </p:sp>
      <p:sp>
        <p:nvSpPr>
          <p:cNvPr id="39947" name="矩形 58"/>
          <p:cNvSpPr>
            <a:spLocks noChangeArrowheads="1"/>
          </p:cNvSpPr>
          <p:nvPr/>
        </p:nvSpPr>
        <p:spPr bwMode="auto">
          <a:xfrm>
            <a:off x="3635375" y="6443663"/>
            <a:ext cx="5545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70C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Kaggle--</a:t>
            </a:r>
            <a:r>
              <a:rPr lang="zh-TW" altLang="en-US" sz="1800" b="1">
                <a:solidFill>
                  <a:srgbClr val="0070C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知名資料分析競賽平台，現已被</a:t>
            </a:r>
            <a:r>
              <a:rPr lang="en-US" altLang="zh-TW" sz="1800" b="1">
                <a:solidFill>
                  <a:srgbClr val="0070C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google</a:t>
            </a:r>
            <a:r>
              <a:rPr lang="zh-TW" altLang="en-US" sz="1800" b="1">
                <a:solidFill>
                  <a:srgbClr val="0070C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買下</a:t>
            </a:r>
          </a:p>
        </p:txBody>
      </p:sp>
      <p:sp>
        <p:nvSpPr>
          <p:cNvPr id="60" name="矩形 59"/>
          <p:cNvSpPr/>
          <p:nvPr/>
        </p:nvSpPr>
        <p:spPr>
          <a:xfrm>
            <a:off x="7974013" y="2205038"/>
            <a:ext cx="846137" cy="31702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5000" b="1" dirty="0">
                <a:solidFill>
                  <a:schemeClr val="bg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網</a:t>
            </a:r>
            <a:endParaRPr lang="en-US" altLang="zh-TW" sz="5000" b="1" dirty="0">
              <a:solidFill>
                <a:schemeClr val="bg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TW" altLang="en-US" sz="5000" b="1" dirty="0">
                <a:solidFill>
                  <a:schemeClr val="bg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路資源</a:t>
            </a:r>
          </a:p>
        </p:txBody>
      </p:sp>
      <p:sp>
        <p:nvSpPr>
          <p:cNvPr id="39949" name="矩形 14"/>
          <p:cNvSpPr>
            <a:spLocks noChangeArrowheads="1"/>
          </p:cNvSpPr>
          <p:nvPr/>
        </p:nvSpPr>
        <p:spPr bwMode="auto">
          <a:xfrm>
            <a:off x="1979613" y="908050"/>
            <a:ext cx="1071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dataset</a:t>
            </a:r>
          </a:p>
        </p:txBody>
      </p:sp>
      <p:sp>
        <p:nvSpPr>
          <p:cNvPr id="39950" name="投影片編號版面配置區 1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AB377D-0A5A-4A6F-BFA0-D21C3477EF57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39951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7345362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1987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81F45354-3229-4251-8AFC-DDC55DE607D7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20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資料從哪來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41989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1990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AutoShape 2" descr="「web crawler」的圖片搜尋結果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1992" name="AutoShape 4" descr="「web crawler」的圖片搜尋結果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19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1412875"/>
            <a:ext cx="3983037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5761038" y="5159375"/>
            <a:ext cx="3490912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5000" b="1" dirty="0">
                <a:solidFill>
                  <a:schemeClr val="bg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使用者不自覺提供</a:t>
            </a:r>
          </a:p>
        </p:txBody>
      </p:sp>
      <p:pic>
        <p:nvPicPr>
          <p:cNvPr id="41995" name="Picture 7" descr="「how old net」的圖片搜尋結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76700"/>
            <a:ext cx="252095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6" name="Picture 12"/>
          <p:cNvSpPr>
            <a:spLocks noChangeAspect="1" noChangeArrowheads="1"/>
          </p:cNvSpPr>
          <p:nvPr/>
        </p:nvSpPr>
        <p:spPr bwMode="auto">
          <a:xfrm>
            <a:off x="5580063" y="3698875"/>
            <a:ext cx="3516312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1997" name="Picture 11" descr="「google」的圖片搜尋結果"/>
          <p:cNvSpPr>
            <a:spLocks noChangeAspect="1" noChangeArrowheads="1"/>
          </p:cNvSpPr>
          <p:nvPr/>
        </p:nvSpPr>
        <p:spPr bwMode="auto">
          <a:xfrm>
            <a:off x="2843213" y="4221163"/>
            <a:ext cx="2449512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284663" y="1844675"/>
            <a:ext cx="3743325" cy="1416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5000" b="1" dirty="0">
                <a:solidFill>
                  <a:schemeClr val="bg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爬蟲</a:t>
            </a:r>
          </a:p>
          <a:p>
            <a:pPr>
              <a:defRPr/>
            </a:pP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撰寫程式，讓程式主動收集特定領域、網站的資料</a:t>
            </a:r>
          </a:p>
        </p:txBody>
      </p:sp>
      <p:sp>
        <p:nvSpPr>
          <p:cNvPr id="41999" name="矩形 14"/>
          <p:cNvSpPr>
            <a:spLocks noChangeArrowheads="1"/>
          </p:cNvSpPr>
          <p:nvPr/>
        </p:nvSpPr>
        <p:spPr bwMode="auto">
          <a:xfrm>
            <a:off x="1979613" y="908050"/>
            <a:ext cx="1071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dataset</a:t>
            </a:r>
          </a:p>
        </p:txBody>
      </p:sp>
      <p:sp>
        <p:nvSpPr>
          <p:cNvPr id="42000" name="投影片編號版面配置區 1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275F3B-29C0-4134-B536-917944B43920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42001" name="Picture 11" descr="「google」的圖片搜尋結果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13" y="4149725"/>
            <a:ext cx="2449512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02" name="Picture 12"/>
          <p:cNvSpPr>
            <a:spLocks noChangeAspect="1" noChangeArrowheads="1"/>
          </p:cNvSpPr>
          <p:nvPr/>
        </p:nvSpPr>
        <p:spPr bwMode="auto">
          <a:xfrm>
            <a:off x="5732463" y="3851275"/>
            <a:ext cx="3516312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2003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763" y="3573463"/>
            <a:ext cx="3516312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4035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5EC47D5D-F723-46D3-90C3-62C227CE0EA2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21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誰來標示資料的答案</a:t>
            </a:r>
            <a:r>
              <a:rPr lang="en-US" altLang="zh-TW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5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44037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4038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AutoShape 2" descr="「web crawler」的圖片搜尋結果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4040" name="AutoShape 4" descr="「web crawler」的圖片搜尋結果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851275" y="3789363"/>
            <a:ext cx="5364163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5000" b="1" dirty="0">
                <a:solidFill>
                  <a:schemeClr val="bg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使用者不自覺標示</a:t>
            </a:r>
          </a:p>
        </p:txBody>
      </p:sp>
      <p:sp>
        <p:nvSpPr>
          <p:cNvPr id="60" name="矩形 59"/>
          <p:cNvSpPr/>
          <p:nvPr/>
        </p:nvSpPr>
        <p:spPr>
          <a:xfrm>
            <a:off x="6372225" y="1484313"/>
            <a:ext cx="2879725" cy="1416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5000" b="1" dirty="0">
                <a:solidFill>
                  <a:schemeClr val="bg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人工標示</a:t>
            </a:r>
            <a:endParaRPr lang="en-US" altLang="zh-TW" sz="5000" b="1" dirty="0">
              <a:solidFill>
                <a:schemeClr val="bg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自己、善良小精靈、付費他人</a:t>
            </a:r>
          </a:p>
        </p:txBody>
      </p:sp>
      <p:pic>
        <p:nvPicPr>
          <p:cNvPr id="4404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5" t="28867" r="41515" b="7629"/>
          <a:stretch>
            <a:fillRect/>
          </a:stretch>
        </p:blipFill>
        <p:spPr bwMode="auto">
          <a:xfrm>
            <a:off x="179388" y="1557338"/>
            <a:ext cx="2808287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557338"/>
            <a:ext cx="3265487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5" name="矩形 17"/>
          <p:cNvSpPr>
            <a:spLocks noChangeArrowheads="1"/>
          </p:cNvSpPr>
          <p:nvPr/>
        </p:nvSpPr>
        <p:spPr bwMode="auto">
          <a:xfrm>
            <a:off x="100013" y="4221163"/>
            <a:ext cx="3824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Tw Cen MT" panose="020B0602020104020603" pitchFamily="34" charset="0"/>
                <a:hlinkClick r:id="rId6"/>
              </a:rPr>
              <a:t>https://www.mturk.com/mturk/welcome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4046" name="Picture 5" descr="「facebook like」的圖片搜尋結果"/>
          <p:cNvSpPr>
            <a:spLocks noChangeAspect="1" noChangeArrowheads="1"/>
          </p:cNvSpPr>
          <p:nvPr/>
        </p:nvSpPr>
        <p:spPr bwMode="auto">
          <a:xfrm>
            <a:off x="0" y="5921375"/>
            <a:ext cx="33480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4047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72"/>
          <a:stretch>
            <a:fillRect/>
          </a:stretch>
        </p:blipFill>
        <p:spPr bwMode="auto">
          <a:xfrm>
            <a:off x="5867400" y="5202238"/>
            <a:ext cx="2592388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8" name="Picture 8" descr="相關圖片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8" t="32919" r="2167" b="6601"/>
          <a:stretch>
            <a:fillRect/>
          </a:stretch>
        </p:blipFill>
        <p:spPr bwMode="auto">
          <a:xfrm>
            <a:off x="3419475" y="5084763"/>
            <a:ext cx="2376488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9" name="AutoShape 10" descr="「rating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4050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38" y="4581525"/>
            <a:ext cx="2038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51" name="Picture 21" descr="「star rating」的圖片搜尋結果"/>
          <p:cNvSpPr>
            <a:spLocks noChangeAspect="1" noChangeArrowheads="1"/>
          </p:cNvSpPr>
          <p:nvPr/>
        </p:nvSpPr>
        <p:spPr bwMode="auto">
          <a:xfrm>
            <a:off x="0" y="5181600"/>
            <a:ext cx="3348038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4052" name="矩形 19"/>
          <p:cNvSpPr>
            <a:spLocks noChangeArrowheads="1"/>
          </p:cNvSpPr>
          <p:nvPr/>
        </p:nvSpPr>
        <p:spPr bwMode="auto">
          <a:xfrm>
            <a:off x="6611938" y="908050"/>
            <a:ext cx="1704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ground</a:t>
            </a:r>
            <a:r>
              <a:rPr lang="zh-TW" altLang="en-US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truth</a:t>
            </a:r>
          </a:p>
        </p:txBody>
      </p:sp>
      <p:sp>
        <p:nvSpPr>
          <p:cNvPr id="44053" name="投影片編號版面配置區 2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833E00-9904-42AA-A420-5C6F06BE08FA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44054" name="Picture 5" descr="「facebook like」的圖片搜尋結果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8" t="38754" r="24062" b="35243"/>
          <a:stretch>
            <a:fillRect/>
          </a:stretch>
        </p:blipFill>
        <p:spPr bwMode="auto">
          <a:xfrm>
            <a:off x="34925" y="5897563"/>
            <a:ext cx="33480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5" name="Picture 21" descr="「star rating」的圖片搜尋結果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86" t="30101" r="15807" b="42683"/>
          <a:stretch>
            <a:fillRect/>
          </a:stretch>
        </p:blipFill>
        <p:spPr bwMode="auto">
          <a:xfrm>
            <a:off x="34925" y="5157788"/>
            <a:ext cx="3348038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608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7C34BB51-C380-49B9-9615-E17D26F47F53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22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補充、政府資料開放平台</a:t>
            </a:r>
          </a:p>
        </p:txBody>
      </p:sp>
      <p:sp>
        <p:nvSpPr>
          <p:cNvPr id="46085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6086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7" name="Picture 3"/>
          <p:cNvSpPr>
            <a:spLocks noChangeAspect="1" noChangeArrowheads="1"/>
          </p:cNvSpPr>
          <p:nvPr/>
        </p:nvSpPr>
        <p:spPr bwMode="auto">
          <a:xfrm>
            <a:off x="107950" y="2089150"/>
            <a:ext cx="8928100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6088" name="矩形 10"/>
          <p:cNvSpPr>
            <a:spLocks noChangeArrowheads="1"/>
          </p:cNvSpPr>
          <p:nvPr/>
        </p:nvSpPr>
        <p:spPr bwMode="auto">
          <a:xfrm>
            <a:off x="107950" y="5876925"/>
            <a:ext cx="2025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Tw Cen MT" panose="020B0602020104020603" pitchFamily="34" charset="0"/>
                <a:hlinkClick r:id="rId4"/>
              </a:rPr>
              <a:t>http://data.gov.tw/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6089" name="投影片編號版面配置區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67960E-E923-473E-AFA2-E5C7236372B0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4609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089150"/>
            <a:ext cx="8928100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813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7118CD5D-39FD-46B0-8025-2F3637AE3205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23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補充、資料分析競賽</a:t>
            </a:r>
          </a:p>
        </p:txBody>
      </p:sp>
      <p:sp>
        <p:nvSpPr>
          <p:cNvPr id="48133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48134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"/>
          <a:stretch>
            <a:fillRect/>
          </a:stretch>
        </p:blipFill>
        <p:spPr bwMode="auto">
          <a:xfrm>
            <a:off x="1619250" y="1484313"/>
            <a:ext cx="6121400" cy="514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矩形 12"/>
          <p:cNvSpPr>
            <a:spLocks noChangeArrowheads="1"/>
          </p:cNvSpPr>
          <p:nvPr/>
        </p:nvSpPr>
        <p:spPr bwMode="auto">
          <a:xfrm>
            <a:off x="1547813" y="6516688"/>
            <a:ext cx="368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Tw Cen MT" panose="020B0602020104020603" pitchFamily="34" charset="0"/>
                <a:hlinkClick r:id="rId5"/>
              </a:rPr>
              <a:t>https://www.kaggle.com/competitions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48137" name="投影片編號版面配置區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A816D5-35B2-435C-ADDD-19A7E782E7BA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017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A61BE2C6-1F8E-4757-90DB-897CCE5E694B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24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再來，也許你會想要抽取特徵</a:t>
            </a:r>
          </a:p>
        </p:txBody>
      </p:sp>
      <p:sp>
        <p:nvSpPr>
          <p:cNvPr id="50181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50182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群組 19"/>
          <p:cNvGrpSpPr/>
          <p:nvPr/>
        </p:nvGrpSpPr>
        <p:grpSpPr>
          <a:xfrm>
            <a:off x="5013160" y="1772816"/>
            <a:ext cx="1503056" cy="901833"/>
            <a:chOff x="150272" y="1462"/>
            <a:chExt cx="1863096" cy="111785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圓角矩形 20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圓角矩形 4"/>
            <p:cNvSpPr/>
            <p:nvPr/>
          </p:nvSpPr>
          <p:spPr>
            <a:xfrm>
              <a:off x="183013" y="34203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訓練資料</a:t>
              </a:r>
            </a:p>
          </p:txBody>
        </p:sp>
      </p:grpSp>
      <p:grpSp>
        <p:nvGrpSpPr>
          <p:cNvPr id="3" name="群組 22"/>
          <p:cNvGrpSpPr/>
          <p:nvPr/>
        </p:nvGrpSpPr>
        <p:grpSpPr>
          <a:xfrm>
            <a:off x="5571000" y="2962681"/>
            <a:ext cx="372757" cy="318648"/>
            <a:chOff x="6067466" y="1283273"/>
            <a:chExt cx="462047" cy="39497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向右箭號 23"/>
            <p:cNvSpPr/>
            <p:nvPr/>
          </p:nvSpPr>
          <p:spPr>
            <a:xfrm rot="5400000">
              <a:off x="6101002" y="124973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向右箭號 4"/>
            <p:cNvSpPr/>
            <p:nvPr/>
          </p:nvSpPr>
          <p:spPr>
            <a:xfrm>
              <a:off x="6159876" y="1283273"/>
              <a:ext cx="277229" cy="2764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4" name="群組 25"/>
          <p:cNvGrpSpPr/>
          <p:nvPr/>
        </p:nvGrpSpPr>
        <p:grpSpPr>
          <a:xfrm>
            <a:off x="5013160" y="3501008"/>
            <a:ext cx="1503056" cy="901833"/>
            <a:chOff x="150272" y="1462"/>
            <a:chExt cx="1863096" cy="1117857"/>
          </a:xfrm>
          <a:solidFill>
            <a:schemeClr val="accent5"/>
          </a:solidFill>
        </p:grpSpPr>
        <p:sp>
          <p:nvSpPr>
            <p:cNvPr id="27" name="圓角矩形 26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圓角矩形 4"/>
            <p:cNvSpPr/>
            <p:nvPr/>
          </p:nvSpPr>
          <p:spPr>
            <a:xfrm>
              <a:off x="183013" y="34203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抽取特徵</a:t>
              </a:r>
            </a:p>
          </p:txBody>
        </p:sp>
      </p:grpSp>
      <p:grpSp>
        <p:nvGrpSpPr>
          <p:cNvPr id="5" name="群組 34"/>
          <p:cNvGrpSpPr/>
          <p:nvPr/>
        </p:nvGrpSpPr>
        <p:grpSpPr>
          <a:xfrm>
            <a:off x="5571000" y="4690873"/>
            <a:ext cx="372757" cy="318648"/>
            <a:chOff x="6067466" y="1283273"/>
            <a:chExt cx="462047" cy="39497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向右箭號 35"/>
            <p:cNvSpPr/>
            <p:nvPr/>
          </p:nvSpPr>
          <p:spPr>
            <a:xfrm rot="5400000">
              <a:off x="6101002" y="124973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向右箭號 4"/>
            <p:cNvSpPr/>
            <p:nvPr/>
          </p:nvSpPr>
          <p:spPr>
            <a:xfrm>
              <a:off x="6159876" y="1283273"/>
              <a:ext cx="277229" cy="2764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37"/>
          <p:cNvGrpSpPr/>
          <p:nvPr/>
        </p:nvGrpSpPr>
        <p:grpSpPr>
          <a:xfrm>
            <a:off x="5013160" y="5155056"/>
            <a:ext cx="1503056" cy="901833"/>
            <a:chOff x="150272" y="1462"/>
            <a:chExt cx="1863096" cy="111785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9" name="圓角矩形 38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圓角矩形 4"/>
            <p:cNvSpPr/>
            <p:nvPr/>
          </p:nvSpPr>
          <p:spPr>
            <a:xfrm>
              <a:off x="183013" y="34203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zh-TW" sz="2400" dirty="0">
                  <a:latin typeface="Comic Sans MS" pitchFamily="66" charset="0"/>
                  <a:ea typeface="微軟正黑體" pitchFamily="34" charset="-120"/>
                </a:rPr>
                <a:t>Model</a:t>
              </a:r>
              <a:endParaRPr lang="zh-TW" altLang="en-US" sz="2400" dirty="0">
                <a:latin typeface="Comic Sans MS" pitchFamily="66" charset="0"/>
                <a:ea typeface="微軟正黑體" pitchFamily="34" charset="-120"/>
              </a:endParaRPr>
            </a:p>
          </p:txBody>
        </p:sp>
      </p:grpSp>
      <p:grpSp>
        <p:nvGrpSpPr>
          <p:cNvPr id="7" name="群組 40"/>
          <p:cNvGrpSpPr/>
          <p:nvPr/>
        </p:nvGrpSpPr>
        <p:grpSpPr>
          <a:xfrm>
            <a:off x="107504" y="5157192"/>
            <a:ext cx="1503056" cy="901833"/>
            <a:chOff x="5366942" y="1864559"/>
            <a:chExt cx="1863096" cy="11178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2" name="圓角矩形 41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圓角矩形 4"/>
            <p:cNvSpPr/>
            <p:nvPr/>
          </p:nvSpPr>
          <p:spPr>
            <a:xfrm>
              <a:off x="5399683" y="1897300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測試資料</a:t>
              </a:r>
            </a:p>
          </p:txBody>
        </p:sp>
      </p:grpSp>
      <p:grpSp>
        <p:nvGrpSpPr>
          <p:cNvPr id="8" name="群組 43"/>
          <p:cNvGrpSpPr/>
          <p:nvPr/>
        </p:nvGrpSpPr>
        <p:grpSpPr>
          <a:xfrm>
            <a:off x="1898592" y="5482962"/>
            <a:ext cx="318648" cy="372757"/>
            <a:chOff x="2177321" y="329367"/>
            <a:chExt cx="394976" cy="46204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5" name="向右箭號 44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向右箭號 4"/>
            <p:cNvSpPr/>
            <p:nvPr/>
          </p:nvSpPr>
          <p:spPr>
            <a:xfrm>
              <a:off x="2177321" y="421776"/>
              <a:ext cx="276483" cy="2772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9" name="群組 46"/>
          <p:cNvGrpSpPr/>
          <p:nvPr/>
        </p:nvGrpSpPr>
        <p:grpSpPr>
          <a:xfrm>
            <a:off x="2555776" y="5157192"/>
            <a:ext cx="1503056" cy="901833"/>
            <a:chOff x="5366942" y="1864559"/>
            <a:chExt cx="1863096" cy="11178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8" name="圓角矩形 47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圓角矩形 4"/>
            <p:cNvSpPr/>
            <p:nvPr/>
          </p:nvSpPr>
          <p:spPr>
            <a:xfrm>
              <a:off x="5399683" y="1897300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抽取特徵</a:t>
              </a:r>
            </a:p>
          </p:txBody>
        </p:sp>
      </p:grpSp>
      <p:grpSp>
        <p:nvGrpSpPr>
          <p:cNvPr id="10" name="群組 49"/>
          <p:cNvGrpSpPr/>
          <p:nvPr/>
        </p:nvGrpSpPr>
        <p:grpSpPr>
          <a:xfrm>
            <a:off x="4346864" y="5482962"/>
            <a:ext cx="318648" cy="372757"/>
            <a:chOff x="2177321" y="329367"/>
            <a:chExt cx="394976" cy="46204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1" name="向右箭號 50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向右箭號 4"/>
            <p:cNvSpPr/>
            <p:nvPr/>
          </p:nvSpPr>
          <p:spPr>
            <a:xfrm>
              <a:off x="2177321" y="421776"/>
              <a:ext cx="276483" cy="2772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1" name="群組 52"/>
          <p:cNvGrpSpPr/>
          <p:nvPr/>
        </p:nvGrpSpPr>
        <p:grpSpPr>
          <a:xfrm>
            <a:off x="6867144" y="5482962"/>
            <a:ext cx="318648" cy="372757"/>
            <a:chOff x="2177321" y="329367"/>
            <a:chExt cx="394976" cy="46204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4" name="向右箭號 53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向右箭號 4"/>
            <p:cNvSpPr/>
            <p:nvPr/>
          </p:nvSpPr>
          <p:spPr>
            <a:xfrm>
              <a:off x="2177321" y="421776"/>
              <a:ext cx="276483" cy="2772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2" name="群組 55"/>
          <p:cNvGrpSpPr/>
          <p:nvPr/>
        </p:nvGrpSpPr>
        <p:grpSpPr>
          <a:xfrm>
            <a:off x="7452320" y="5157192"/>
            <a:ext cx="1503056" cy="901833"/>
            <a:chOff x="5366942" y="1864559"/>
            <a:chExt cx="1863096" cy="11178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7" name="圓角矩形 56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圓角矩形 4"/>
            <p:cNvSpPr/>
            <p:nvPr/>
          </p:nvSpPr>
          <p:spPr>
            <a:xfrm>
              <a:off x="5399683" y="1897300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猜測答案</a:t>
              </a:r>
            </a:p>
          </p:txBody>
        </p:sp>
      </p:grpSp>
      <p:sp>
        <p:nvSpPr>
          <p:cNvPr id="50194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F5B265-92F1-40B8-A96A-FA14A486DBA2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50195" name="矩形 14"/>
          <p:cNvSpPr>
            <a:spLocks noChangeArrowheads="1"/>
          </p:cNvSpPr>
          <p:nvPr/>
        </p:nvSpPr>
        <p:spPr bwMode="auto">
          <a:xfrm>
            <a:off x="7461250" y="836613"/>
            <a:ext cx="1071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feature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2227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6B962040-04AC-4180-A56F-1A7A28760391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25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什麼是抽取特徵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52229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52230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2232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2233" name="矩形 40"/>
          <p:cNvSpPr>
            <a:spLocks noChangeArrowheads="1"/>
          </p:cNvSpPr>
          <p:nvPr/>
        </p:nvSpPr>
        <p:spPr bwMode="auto">
          <a:xfrm>
            <a:off x="539750" y="1557338"/>
            <a:ext cx="82804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對於一筆資料，不使用它原始的全部內容，</a:t>
            </a:r>
            <a:endParaRPr lang="en-US" altLang="zh-TW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而只使用它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經過處理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、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具有代表性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的某些特徵</a:t>
            </a:r>
            <a:endParaRPr lang="en-US" altLang="zh-TW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作為模型的輸入</a:t>
            </a:r>
            <a:endParaRPr lang="en-US" altLang="zh-TW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52234" name="投影片編號版面配置區 1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ED7C5A-45D7-468E-ABE7-F12DAB383D8A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52235" name="矩形 14"/>
          <p:cNvSpPr>
            <a:spLocks noChangeArrowheads="1"/>
          </p:cNvSpPr>
          <p:nvPr/>
        </p:nvSpPr>
        <p:spPr bwMode="auto">
          <a:xfrm>
            <a:off x="5805488" y="908050"/>
            <a:ext cx="1069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feature</a:t>
            </a:r>
          </a:p>
        </p:txBody>
      </p:sp>
      <p:pic>
        <p:nvPicPr>
          <p:cNvPr id="52236" name="Picture 4" descr="「feature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"/>
          <a:stretch>
            <a:fillRect/>
          </a:stretch>
        </p:blipFill>
        <p:spPr bwMode="auto">
          <a:xfrm>
            <a:off x="2124075" y="2879725"/>
            <a:ext cx="5089525" cy="397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4275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C089C28F-23F4-4F0E-9F45-93718A82B76D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26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以文字來說</a:t>
            </a:r>
          </a:p>
        </p:txBody>
      </p:sp>
      <p:sp>
        <p:nvSpPr>
          <p:cNvPr id="54277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54278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9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4280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144463" y="1476375"/>
          <a:ext cx="8820150" cy="9445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3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</a:tblGrid>
              <a:tr h="47228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這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間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小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吃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店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給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我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一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種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歷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史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悠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久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的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感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覺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。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TW" altLang="en-US" sz="250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TW" altLang="en-US" sz="250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TW" altLang="en-US" sz="250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28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很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居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家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的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用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餐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環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境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，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沒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有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任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何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壓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力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，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店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員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也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很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親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切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。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向下箭號 25"/>
          <p:cNvSpPr/>
          <p:nvPr/>
        </p:nvSpPr>
        <p:spPr>
          <a:xfrm>
            <a:off x="390525" y="2484438"/>
            <a:ext cx="796925" cy="863600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1255713" y="2557463"/>
            <a:ext cx="3028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對於文章，人習慣以最小的意義單位</a:t>
            </a:r>
            <a:r>
              <a:rPr lang="en-US" altLang="zh-TW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「詞」來閱讀</a:t>
            </a:r>
          </a:p>
        </p:txBody>
      </p:sp>
      <p:graphicFrame>
        <p:nvGraphicFramePr>
          <p:cNvPr id="28" name="表格 27"/>
          <p:cNvGraphicFramePr>
            <a:graphicFrameLocks noGrp="1"/>
          </p:cNvGraphicFramePr>
          <p:nvPr/>
        </p:nvGraphicFramePr>
        <p:xfrm>
          <a:off x="144463" y="3421063"/>
          <a:ext cx="8820150" cy="9445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3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</a:tblGrid>
              <a:tr h="47228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這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間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小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吃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店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給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我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一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種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歷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史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悠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久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的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感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覺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。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28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很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居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家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的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用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餐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環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境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，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沒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有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任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何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壓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力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，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店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員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也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很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親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切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。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矩形 28"/>
          <p:cNvSpPr/>
          <p:nvPr/>
        </p:nvSpPr>
        <p:spPr>
          <a:xfrm>
            <a:off x="4211961" y="2484180"/>
            <a:ext cx="3672407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解法：</a:t>
            </a:r>
            <a:endParaRPr lang="en-US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用</a:t>
            </a:r>
            <a:r>
              <a:rPr lang="en-US" altLang="zh-TW" b="1" strike="sngStrike" dirty="0">
                <a:solidFill>
                  <a:schemeClr val="bg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strike="sngStrike" dirty="0">
                <a:solidFill>
                  <a:schemeClr val="bg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預先</a:t>
            </a:r>
            <a:r>
              <a:rPr lang="en-US" altLang="zh-TW" b="1" strike="sngStrike" dirty="0">
                <a:solidFill>
                  <a:schemeClr val="bg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建好的字詞字典來斷詞，</a:t>
            </a:r>
            <a:endParaRPr lang="en-US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字典本身也可能是學習後的結果</a:t>
            </a:r>
          </a:p>
          <a:p>
            <a:pPr>
              <a:defRPr/>
            </a:pPr>
            <a:endParaRPr lang="zh-TW" altLang="en-US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4406" name="投影片編號版面配置區 1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AD7643-CC2A-4F7A-9A3A-9F2B0A8D4ED2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7" name="向下箭號 16"/>
          <p:cNvSpPr/>
          <p:nvPr/>
        </p:nvSpPr>
        <p:spPr>
          <a:xfrm>
            <a:off x="390525" y="4500563"/>
            <a:ext cx="796925" cy="863600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255713" y="4500563"/>
            <a:ext cx="30289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有些字詞是常出現又較不具意義的</a:t>
            </a:r>
            <a:r>
              <a:rPr lang="en-US" altLang="zh-TW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(e.g.,</a:t>
            </a:r>
            <a:r>
              <a:rPr lang="zh-TW" altLang="en-US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en-US" altLang="zh-TW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標點符號</a:t>
            </a:r>
            <a:r>
              <a:rPr lang="en-US" altLang="zh-TW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800" b="1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144463" y="5437188"/>
          <a:ext cx="8820150" cy="9445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3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</a:tblGrid>
              <a:tr h="472281"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間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小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吃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店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給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種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歷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史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悠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久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感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覺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281"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居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家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用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餐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環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境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沒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有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任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何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壓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力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店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員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親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切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4211638" y="4502150"/>
            <a:ext cx="4105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解法：</a:t>
            </a:r>
            <a:endParaRPr lang="en-US" altLang="zh-TW" sz="18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用預先建好的停用詞字典來移除它們</a:t>
            </a:r>
          </a:p>
        </p:txBody>
      </p:sp>
      <p:graphicFrame>
        <p:nvGraphicFramePr>
          <p:cNvPr id="21" name="表格 20"/>
          <p:cNvGraphicFramePr>
            <a:graphicFrameLocks noGrp="1"/>
          </p:cNvGraphicFramePr>
          <p:nvPr/>
        </p:nvGraphicFramePr>
        <p:xfrm>
          <a:off x="7740650" y="2487613"/>
          <a:ext cx="863600" cy="8683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945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字詞</a:t>
                      </a:r>
                      <a:endParaRPr lang="zh-TW" altLang="en-US" sz="13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15" marR="91315" marT="45669" marB="45669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45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小吃店</a:t>
                      </a:r>
                      <a:endParaRPr lang="zh-TW" altLang="en-US" sz="13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15" marR="91315" marT="45669" marB="4566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45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300" dirty="0" smtClean="0">
                          <a:latin typeface="微軟正黑體" pitchFamily="34" charset="-120"/>
                          <a:ea typeface="微軟正黑體" pitchFamily="34" charset="-120"/>
                        </a:rPr>
                        <a:t>……</a:t>
                      </a:r>
                      <a:endParaRPr lang="zh-TW" altLang="en-US" sz="13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15" marR="91315" marT="45669" marB="4566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8101013" y="4437063"/>
          <a:ext cx="863600" cy="8683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945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停用詞</a:t>
                      </a:r>
                      <a:endParaRPr lang="zh-TW" altLang="en-US" sz="13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15" marR="91315" marT="45669" marB="45669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45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的</a:t>
                      </a:r>
                      <a:endParaRPr lang="zh-TW" altLang="en-US" sz="13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15" marR="91315" marT="45669" marB="4566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45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300" dirty="0" smtClean="0">
                          <a:latin typeface="微軟正黑體" pitchFamily="34" charset="-120"/>
                          <a:ea typeface="微軟正黑體" pitchFamily="34" charset="-120"/>
                        </a:rPr>
                        <a:t>……</a:t>
                      </a:r>
                      <a:endParaRPr lang="zh-TW" altLang="en-US" sz="13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15" marR="91315" marT="45669" marB="4566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17" grpId="0" animBg="1"/>
      <p:bldP spid="18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表格 34"/>
          <p:cNvGraphicFramePr>
            <a:graphicFrameLocks noGrp="1"/>
          </p:cNvGraphicFramePr>
          <p:nvPr/>
        </p:nvGraphicFramePr>
        <p:xfrm>
          <a:off x="323850" y="4724400"/>
          <a:ext cx="8482013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1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0.067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0.067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0.067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0.067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0.067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……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634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99C0637E-9794-48F0-8220-B79682C5AA97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27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最後，文字資料可能長這個樣子</a:t>
            </a:r>
          </a:p>
        </p:txBody>
      </p:sp>
      <p:sp>
        <p:nvSpPr>
          <p:cNvPr id="56351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56352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53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6354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0" name="文字方塊 19"/>
          <p:cNvSpPr txBox="1">
            <a:spLocks noChangeArrowheads="1"/>
          </p:cNvSpPr>
          <p:nvPr/>
        </p:nvSpPr>
        <p:spPr bwMode="auto">
          <a:xfrm>
            <a:off x="611188" y="5580063"/>
            <a:ext cx="53292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表示字典裡編號</a:t>
            </a: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的字詞在文章裡的出現頻率</a:t>
            </a:r>
          </a:p>
        </p:txBody>
      </p:sp>
      <p:cxnSp>
        <p:nvCxnSpPr>
          <p:cNvPr id="21" name="直線單箭頭接點 20"/>
          <p:cNvCxnSpPr/>
          <p:nvPr/>
        </p:nvCxnSpPr>
        <p:spPr>
          <a:xfrm flipH="1" flipV="1">
            <a:off x="754063" y="5199063"/>
            <a:ext cx="144462" cy="36830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6357" name="投影片編號版面配置區 2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971B4C-61B0-4EDB-AEFC-FCCCC5E07C82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44463" y="2205038"/>
          <a:ext cx="8820150" cy="9445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3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</a:tblGrid>
              <a:tr h="472281"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間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小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吃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店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給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種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歷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史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悠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久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感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覺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281"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居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家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用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餐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環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境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沒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有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任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何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壓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力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店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員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親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切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" name="向下箭號 22"/>
          <p:cNvSpPr/>
          <p:nvPr/>
        </p:nvSpPr>
        <p:spPr>
          <a:xfrm>
            <a:off x="2262188" y="3500438"/>
            <a:ext cx="796925" cy="865187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" name="矩形 26"/>
          <p:cNvSpPr>
            <a:spLocks noChangeArrowheads="1"/>
          </p:cNvSpPr>
          <p:nvPr/>
        </p:nvSpPr>
        <p:spPr bwMode="auto">
          <a:xfrm>
            <a:off x="3127375" y="3563938"/>
            <a:ext cx="4324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以數字來表示最後抽取出的特徵值</a:t>
            </a: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3132138" y="4067175"/>
            <a:ext cx="1008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Why?</a:t>
            </a:r>
            <a:endParaRPr lang="zh-TW" altLang="en-US" sz="18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28" name="矩形 26"/>
          <p:cNvSpPr>
            <a:spLocks noChangeArrowheads="1"/>
          </p:cNvSpPr>
          <p:nvPr/>
        </p:nvSpPr>
        <p:spPr bwMode="auto">
          <a:xfrm>
            <a:off x="3851275" y="3924300"/>
            <a:ext cx="5292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為了之後的計算，</a:t>
            </a:r>
            <a:endParaRPr lang="en-US" altLang="zh-TW" sz="18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因為所謂建造模型，其實背後藏著許多數學計算</a:t>
            </a: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6372225" y="5216525"/>
          <a:ext cx="1727200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3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4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字詞</a:t>
                      </a:r>
                      <a:endParaRPr lang="zh-TW" altLang="en-US" sz="14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88" marR="91388" marT="45721" marB="45721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88" marR="91388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小吃店</a:t>
                      </a:r>
                      <a:endParaRPr lang="zh-TW" altLang="en-US" sz="1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88" marR="91388" marT="45721" marB="457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1</a:t>
                      </a:r>
                      <a:endParaRPr lang="zh-TW" altLang="en-US" sz="1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88" marR="91388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悠久</a:t>
                      </a:r>
                      <a:endParaRPr lang="zh-TW" altLang="en-US" sz="1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88" marR="91388"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2</a:t>
                      </a:r>
                      <a:endParaRPr lang="zh-TW" altLang="en-US" sz="1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88" marR="91388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壓力</a:t>
                      </a:r>
                      <a:endParaRPr lang="zh-TW" altLang="en-US" sz="1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88" marR="91388" marT="45721" marB="457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88" marR="91388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……</a:t>
                      </a:r>
                      <a:endParaRPr lang="zh-TW" altLang="en-US" sz="1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88" marR="91388" marT="45721" marB="4572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576263" y="6092825"/>
            <a:ext cx="33480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有沒有發現它的儲存結構跟我們之前教的ㄧ個東西長得很像</a:t>
            </a:r>
            <a:r>
              <a:rPr lang="en-US" altLang="zh-TW" sz="1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18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26" name="矩形 26"/>
          <p:cNvSpPr>
            <a:spLocks noChangeArrowheads="1"/>
          </p:cNvSpPr>
          <p:nvPr/>
        </p:nvSpPr>
        <p:spPr bwMode="auto">
          <a:xfrm>
            <a:off x="3995738" y="6227763"/>
            <a:ext cx="2987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沒錯</a:t>
            </a:r>
            <a:r>
              <a:rPr lang="en-US" altLang="zh-TW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就是一維陣列</a:t>
            </a:r>
          </a:p>
        </p:txBody>
      </p:sp>
      <p:sp>
        <p:nvSpPr>
          <p:cNvPr id="30" name="矩形 29"/>
          <p:cNvSpPr/>
          <p:nvPr/>
        </p:nvSpPr>
        <p:spPr>
          <a:xfrm>
            <a:off x="323850" y="4724400"/>
            <a:ext cx="8496300" cy="36036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 animBg="1"/>
      <p:bldP spid="25" grpId="0"/>
      <p:bldP spid="27" grpId="0"/>
      <p:bldP spid="28" grpId="0"/>
      <p:bldP spid="24" grpId="0"/>
      <p:bldP spid="26" grpId="0"/>
      <p:bldP spid="3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以圖片來說</a:t>
            </a:r>
          </a:p>
        </p:txBody>
      </p:sp>
      <p:sp>
        <p:nvSpPr>
          <p:cNvPr id="58372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58373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8375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58376" name="投影片編號版面配置區 1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DBC34C-948D-4ABC-809F-FE04CDAB817D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58377" name="Picture 210" descr="http://harthur.github.io/txjs-slides/images/cats/cat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06692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8" name="Picture 212" descr="http://harthur.github.io/txjs-slides/images/cats/cat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850" y="2066925"/>
            <a:ext cx="8651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9" name="Picture 214" descr="http://harthur.github.io/txjs-slides/images/cats/cat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06692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0" name="Picture 216" descr="http://harthur.github.io/txjs-slides/images/cats/cat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692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748" name="Picture 220" descr="「放大鏡」的圖片搜尋結果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8" t="23625" r="23219" b="23219"/>
          <a:stretch>
            <a:fillRect/>
          </a:stretch>
        </p:blipFill>
        <p:spPr bwMode="auto">
          <a:xfrm>
            <a:off x="3851275" y="1700213"/>
            <a:ext cx="1152525" cy="112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746" name="Picture 218" descr="相關圖片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99" r="84734" b="16965"/>
          <a:stretch>
            <a:fillRect/>
          </a:stretch>
        </p:blipFill>
        <p:spPr bwMode="auto">
          <a:xfrm>
            <a:off x="5616575" y="1557338"/>
            <a:ext cx="7207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雲朵形圖說文字 32"/>
          <p:cNvSpPr/>
          <p:nvPr/>
        </p:nvSpPr>
        <p:spPr>
          <a:xfrm>
            <a:off x="5184775" y="1341438"/>
            <a:ext cx="1584325" cy="1150937"/>
          </a:xfrm>
          <a:prstGeom prst="cloudCallout">
            <a:avLst>
              <a:gd name="adj1" fmla="val -73242"/>
              <a:gd name="adj2" fmla="val 3331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4" name="文字方塊 33"/>
          <p:cNvSpPr txBox="1">
            <a:spLocks noChangeArrowheads="1"/>
          </p:cNvSpPr>
          <p:nvPr/>
        </p:nvSpPr>
        <p:spPr bwMode="auto">
          <a:xfrm>
            <a:off x="5545138" y="2505075"/>
            <a:ext cx="35988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latin typeface="Comic Sans MS" panose="030F0702030302020204" pitchFamily="66" charset="0"/>
                <a:ea typeface="微軟正黑體" panose="020B0604030504040204" pitchFamily="34" charset="-120"/>
              </a:rPr>
              <a:t>實際上電腦看到的是一格一格的</a:t>
            </a:r>
            <a:endParaRPr lang="en-US" altLang="zh-TW" sz="1800" b="1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latin typeface="Comic Sans MS" panose="030F0702030302020204" pitchFamily="66" charset="0"/>
                <a:ea typeface="微軟正黑體" panose="020B0604030504040204" pitchFamily="34" charset="-120"/>
              </a:rPr>
              <a:t>像素，每一格會有值去代表顏色</a:t>
            </a:r>
          </a:p>
        </p:txBody>
      </p:sp>
      <p:sp>
        <p:nvSpPr>
          <p:cNvPr id="35" name="向下箭號 34"/>
          <p:cNvSpPr/>
          <p:nvPr/>
        </p:nvSpPr>
        <p:spPr>
          <a:xfrm>
            <a:off x="606425" y="2997200"/>
            <a:ext cx="796925" cy="863600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1471613" y="3070225"/>
            <a:ext cx="3028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顏色對於許多圖形辨識</a:t>
            </a:r>
            <a:endParaRPr lang="en-US" altLang="zh-TW" sz="1800" b="1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不具有太大意義</a:t>
            </a: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4427538" y="3068638"/>
            <a:ext cx="44656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解法：</a:t>
            </a:r>
            <a:endParaRPr lang="en-US" altLang="zh-TW" sz="18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利用公式，把</a:t>
            </a:r>
            <a:r>
              <a:rPr lang="en-US" altLang="zh-TW" sz="1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RGB</a:t>
            </a:r>
            <a:r>
              <a:rPr lang="zh-TW" altLang="en-US" sz="1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值轉成灰階值</a:t>
            </a:r>
            <a:r>
              <a:rPr lang="en-US" altLang="zh-TW" sz="1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zh-TW" altLang="en-US" sz="1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灰階化</a:t>
            </a:r>
            <a:r>
              <a:rPr lang="en-US" altLang="zh-TW" sz="1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  <a:endParaRPr lang="zh-TW" altLang="en-US" sz="18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42" name="Picture 210" descr="http://harthur.github.io/txjs-slides/images/cats/cat2.jpg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93382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12" descr="http://harthur.github.io/txjs-slides/images/cats/cat3.jpg"/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850" y="393382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214" descr="http://harthur.github.io/txjs-slides/images/cats/cat4.jpg"/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93382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16" descr="http://harthur.github.io/txjs-slides/images/cats/cat1.jpg"/>
          <p:cNvPicPr>
            <a:picLocks noChangeAspect="1" noChangeArrowheads="1"/>
          </p:cNvPicPr>
          <p:nvPr/>
        </p:nvPicPr>
        <p:blipFill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93382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向下箭號 45"/>
          <p:cNvSpPr/>
          <p:nvPr/>
        </p:nvSpPr>
        <p:spPr>
          <a:xfrm>
            <a:off x="611188" y="4868863"/>
            <a:ext cx="796925" cy="863600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1476375" y="4941888"/>
            <a:ext cx="2374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辨識時，主要專注於輪廓和外形</a:t>
            </a: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4432300" y="4941888"/>
            <a:ext cx="338455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解法：</a:t>
            </a:r>
            <a:endParaRPr lang="en-US" altLang="zh-TW" sz="18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把自己和周圍的像素比較，</a:t>
            </a:r>
            <a:endParaRPr lang="en-US" altLang="zh-TW" sz="18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當有顯著深淺差異時，就是輪廓</a:t>
            </a:r>
          </a:p>
        </p:txBody>
      </p:sp>
      <p:pic>
        <p:nvPicPr>
          <p:cNvPr id="22750" name="Picture 222" descr="http://harthur.github.io/txjs-slides/images/cats/cat1-mag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805488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752" name="Picture 224" descr="http://harthur.github.io/txjs-slides/images/cats/cat2-mag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5805488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754" name="Picture 226" descr="http://harthur.github.io/txjs-slides/images/cats/cat3-mag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805488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756" name="Picture 228" descr="http://harthur.github.io/txjs-slides/images/cats/cat4-mag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5805488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2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5" grpId="0" animBg="1"/>
      <p:bldP spid="36" grpId="0"/>
      <p:bldP spid="37" grpId="0"/>
      <p:bldP spid="46" grpId="0" animBg="1"/>
      <p:bldP spid="47" grpId="0"/>
      <p:bldP spid="4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041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4B282AF7-E8D0-4D9D-82B3-6F63C45C87D7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29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最後，圖片資料可能長這個樣子</a:t>
            </a:r>
          </a:p>
        </p:txBody>
      </p:sp>
      <p:sp>
        <p:nvSpPr>
          <p:cNvPr id="60421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60422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3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60424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60425" name="投影片編號版面配置區 2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AA056D-2E1A-425C-BB91-649DFB055F2A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23" name="向下箭號 22"/>
          <p:cNvSpPr/>
          <p:nvPr/>
        </p:nvSpPr>
        <p:spPr>
          <a:xfrm>
            <a:off x="3779838" y="2349500"/>
            <a:ext cx="796925" cy="865188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" name="矩形 26"/>
          <p:cNvSpPr>
            <a:spLocks noChangeArrowheads="1"/>
          </p:cNvSpPr>
          <p:nvPr/>
        </p:nvSpPr>
        <p:spPr bwMode="auto">
          <a:xfrm>
            <a:off x="4645025" y="2413000"/>
            <a:ext cx="5260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和前面一樣，最後特徵值要用數字來表示</a:t>
            </a:r>
            <a:endParaRPr lang="en-US" altLang="zh-TW" sz="1800" b="1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0428" name="Picture 222" descr="http://harthur.github.io/txjs-slides/images/cats/cat1-m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4128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9" name="Picture 224" descr="http://harthur.github.io/txjs-slides/images/cats/cat2-ma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4128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0" name="Picture 226" descr="http://harthur.github.io/txjs-slides/images/cats/cat3-ma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4128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1" name="Picture 228" descr="http://harthur.github.io/txjs-slides/images/cats/cat4-ma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4128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32" name="AutoShape 2" descr="「binary matrix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3284538"/>
            <a:ext cx="7858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13" y="3284538"/>
            <a:ext cx="78581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75" y="3284538"/>
            <a:ext cx="7858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88" y="3284538"/>
            <a:ext cx="78581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矩形 26"/>
          <p:cNvSpPr>
            <a:spLocks noChangeArrowheads="1"/>
          </p:cNvSpPr>
          <p:nvPr/>
        </p:nvSpPr>
        <p:spPr bwMode="auto">
          <a:xfrm>
            <a:off x="4645025" y="2709863"/>
            <a:ext cx="5260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不對</a:t>
            </a: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……</a:t>
            </a: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它本來就是數字了</a:t>
            </a: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XDD</a:t>
            </a: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2303463" y="4149725"/>
            <a:ext cx="334803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同樣的，</a:t>
            </a:r>
            <a:endParaRPr lang="en-US" altLang="zh-TW" sz="18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有發現它的儲存結構跟我們之前教的ㄧ個東西長得有點像嗎</a:t>
            </a:r>
            <a:r>
              <a:rPr lang="en-US" altLang="zh-TW" sz="1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18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40" name="矩形 26"/>
          <p:cNvSpPr>
            <a:spLocks noChangeArrowheads="1"/>
          </p:cNvSpPr>
          <p:nvPr/>
        </p:nvSpPr>
        <p:spPr bwMode="auto">
          <a:xfrm>
            <a:off x="5722938" y="4500563"/>
            <a:ext cx="2987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沒錯</a:t>
            </a:r>
            <a:r>
              <a:rPr lang="en-US" altLang="zh-TW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就是二維陣列</a:t>
            </a:r>
          </a:p>
        </p:txBody>
      </p:sp>
      <p:sp>
        <p:nvSpPr>
          <p:cNvPr id="24" name="向下箭號 23"/>
          <p:cNvSpPr/>
          <p:nvPr/>
        </p:nvSpPr>
        <p:spPr>
          <a:xfrm>
            <a:off x="3779838" y="5013325"/>
            <a:ext cx="796925" cy="865188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6" name="矩形 26"/>
          <p:cNvSpPr>
            <a:spLocks noChangeArrowheads="1"/>
          </p:cNvSpPr>
          <p:nvPr/>
        </p:nvSpPr>
        <p:spPr bwMode="auto">
          <a:xfrm>
            <a:off x="1754188" y="3883025"/>
            <a:ext cx="5810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600">
                <a:latin typeface="Comic Sans MS" panose="030F0702030302020204" pitchFamily="66" charset="0"/>
                <a:ea typeface="微軟正黑體" panose="020B0604030504040204" pitchFamily="34" charset="-120"/>
              </a:rPr>
              <a:t>6x6</a:t>
            </a:r>
          </a:p>
        </p:txBody>
      </p:sp>
      <p:graphicFrame>
        <p:nvGraphicFramePr>
          <p:cNvPr id="28" name="表格 27"/>
          <p:cNvGraphicFramePr>
            <a:graphicFrameLocks noGrp="1"/>
          </p:cNvGraphicFramePr>
          <p:nvPr/>
        </p:nvGraphicFramePr>
        <p:xfrm>
          <a:off x="179388" y="5943600"/>
          <a:ext cx="2106612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矩形 26"/>
          <p:cNvSpPr>
            <a:spLocks noChangeArrowheads="1"/>
          </p:cNvSpPr>
          <p:nvPr/>
        </p:nvSpPr>
        <p:spPr bwMode="auto">
          <a:xfrm>
            <a:off x="5724525" y="6381750"/>
            <a:ext cx="2987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也就是存成一維陣列</a:t>
            </a:r>
          </a:p>
        </p:txBody>
      </p:sp>
      <p:sp>
        <p:nvSpPr>
          <p:cNvPr id="31" name="矩形 26"/>
          <p:cNvSpPr>
            <a:spLocks noChangeArrowheads="1"/>
          </p:cNvSpPr>
          <p:nvPr/>
        </p:nvSpPr>
        <p:spPr bwMode="auto">
          <a:xfrm>
            <a:off x="4797425" y="5372100"/>
            <a:ext cx="5260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但是習慣上，我們會把它「壓平」來看</a:t>
            </a:r>
            <a:endParaRPr lang="en-US" altLang="zh-TW" sz="1800" b="1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矩形 26"/>
          <p:cNvSpPr>
            <a:spLocks noChangeArrowheads="1"/>
          </p:cNvSpPr>
          <p:nvPr/>
        </p:nvSpPr>
        <p:spPr bwMode="auto">
          <a:xfrm>
            <a:off x="17463" y="5605463"/>
            <a:ext cx="738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600">
                <a:latin typeface="Comic Sans MS" panose="030F0702030302020204" pitchFamily="66" charset="0"/>
                <a:ea typeface="微軟正黑體" panose="020B0604030504040204" pitchFamily="34" charset="-120"/>
              </a:rPr>
              <a:t>1x36</a:t>
            </a:r>
          </a:p>
        </p:txBody>
      </p:sp>
      <p:sp>
        <p:nvSpPr>
          <p:cNvPr id="43" name="文字方塊 42"/>
          <p:cNvSpPr txBox="1">
            <a:spLocks noChangeArrowheads="1"/>
          </p:cNvSpPr>
          <p:nvPr/>
        </p:nvSpPr>
        <p:spPr bwMode="auto">
          <a:xfrm>
            <a:off x="179388" y="6524625"/>
            <a:ext cx="5329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表示</a:t>
            </a: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(0,0)</a:t>
            </a: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那一格經處理後的像素值</a:t>
            </a:r>
          </a:p>
        </p:txBody>
      </p:sp>
      <p:cxnSp>
        <p:nvCxnSpPr>
          <p:cNvPr id="44" name="直線單箭頭接點 43"/>
          <p:cNvCxnSpPr/>
          <p:nvPr/>
        </p:nvCxnSpPr>
        <p:spPr>
          <a:xfrm flipH="1" flipV="1">
            <a:off x="322263" y="6308725"/>
            <a:ext cx="96837" cy="24765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179388" y="5949950"/>
            <a:ext cx="2089150" cy="3587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graphicFrame>
        <p:nvGraphicFramePr>
          <p:cNvPr id="46" name="表格 45"/>
          <p:cNvGraphicFramePr>
            <a:graphicFrameLocks noGrp="1"/>
          </p:cNvGraphicFramePr>
          <p:nvPr/>
        </p:nvGraphicFramePr>
        <p:xfrm>
          <a:off x="2465388" y="5943600"/>
          <a:ext cx="2106612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矩形 46"/>
          <p:cNvSpPr/>
          <p:nvPr/>
        </p:nvSpPr>
        <p:spPr>
          <a:xfrm>
            <a:off x="2465388" y="5949950"/>
            <a:ext cx="2089150" cy="3587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graphicFrame>
        <p:nvGraphicFramePr>
          <p:cNvPr id="48" name="表格 47"/>
          <p:cNvGraphicFramePr>
            <a:graphicFrameLocks noGrp="1"/>
          </p:cNvGraphicFramePr>
          <p:nvPr/>
        </p:nvGraphicFramePr>
        <p:xfrm>
          <a:off x="4716463" y="5943600"/>
          <a:ext cx="2106612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9" name="矩形 48"/>
          <p:cNvSpPr/>
          <p:nvPr/>
        </p:nvSpPr>
        <p:spPr>
          <a:xfrm>
            <a:off x="4716463" y="5949950"/>
            <a:ext cx="2087562" cy="3587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graphicFrame>
        <p:nvGraphicFramePr>
          <p:cNvPr id="50" name="表格 49"/>
          <p:cNvGraphicFramePr>
            <a:graphicFrameLocks noGrp="1"/>
          </p:cNvGraphicFramePr>
          <p:nvPr/>
        </p:nvGraphicFramePr>
        <p:xfrm>
          <a:off x="7002463" y="5949950"/>
          <a:ext cx="2106612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76" marR="91476" marT="45426" marB="454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矩形 50"/>
          <p:cNvSpPr/>
          <p:nvPr/>
        </p:nvSpPr>
        <p:spPr>
          <a:xfrm>
            <a:off x="7002463" y="5954713"/>
            <a:ext cx="2087562" cy="3603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  <p:bldP spid="36" grpId="0"/>
      <p:bldP spid="39" grpId="0"/>
      <p:bldP spid="40" grpId="0"/>
      <p:bldP spid="24" grpId="0" animBg="1"/>
      <p:bldP spid="26" grpId="0"/>
      <p:bldP spid="42" grpId="0"/>
      <p:bldP spid="31" grpId="0"/>
      <p:bldP spid="35" grpId="0"/>
      <p:bldP spid="43" grpId="0"/>
      <p:bldP spid="45" grpId="0" animBg="1"/>
      <p:bldP spid="47" grpId="0" animBg="1"/>
      <p:bldP spid="49" grpId="0" animBg="1"/>
      <p:bldP spid="5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41680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除了文字和圖片，還有別種資料</a:t>
            </a:r>
            <a:r>
              <a:rPr lang="en-US" altLang="zh-TW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3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62468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62469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62471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62472" name="投影片編號版面配置區 1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6EC9899-2D0F-48CE-B853-9A05D061ED75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13" name="Picture 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432050"/>
            <a:ext cx="1825625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26"/>
          <p:cNvSpPr>
            <a:spLocks noChangeArrowheads="1"/>
          </p:cNvSpPr>
          <p:nvPr/>
        </p:nvSpPr>
        <p:spPr bwMode="auto">
          <a:xfrm>
            <a:off x="2268538" y="1341438"/>
            <a:ext cx="7704137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微軟正黑體" panose="020B0604030504040204" pitchFamily="34" charset="-120"/>
                <a:ea typeface="微軟正黑體" panose="020B0604030504040204" pitchFamily="34" charset="-120"/>
              </a:rPr>
              <a:t>當然有！</a:t>
            </a:r>
            <a:endParaRPr lang="en-US" altLang="zh-TW" sz="18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微軟正黑體" panose="020B0604030504040204" pitchFamily="34" charset="-120"/>
                <a:ea typeface="微軟正黑體" panose="020B0604030504040204" pitchFamily="34" charset="-120"/>
              </a:rPr>
              <a:t>像是商品資訊、打卡紀錄、瀏覽行為、病人病歷等等，</a:t>
            </a:r>
            <a:endParaRPr lang="en-US" altLang="zh-TW" sz="18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微軟正黑體" panose="020B0604030504040204" pitchFamily="34" charset="-120"/>
                <a:ea typeface="微軟正黑體" panose="020B0604030504040204" pitchFamily="34" charset="-120"/>
              </a:rPr>
              <a:t>實際上</a:t>
            </a: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還有非常、非常多待發掘的資料</a:t>
            </a:r>
          </a:p>
        </p:txBody>
      </p:sp>
      <p:sp>
        <p:nvSpPr>
          <p:cNvPr id="18" name="矩形 26"/>
          <p:cNvSpPr>
            <a:spLocks noChangeArrowheads="1"/>
          </p:cNvSpPr>
          <p:nvPr/>
        </p:nvSpPr>
        <p:spPr bwMode="auto">
          <a:xfrm>
            <a:off x="522288" y="2070100"/>
            <a:ext cx="1385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以電影來說</a:t>
            </a:r>
          </a:p>
        </p:txBody>
      </p:sp>
      <p:sp>
        <p:nvSpPr>
          <p:cNvPr id="3" name="左大括弧 2"/>
          <p:cNvSpPr/>
          <p:nvPr/>
        </p:nvSpPr>
        <p:spPr>
          <a:xfrm>
            <a:off x="2195513" y="2432050"/>
            <a:ext cx="288925" cy="2662238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249988" y="1895475"/>
            <a:ext cx="30019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ABA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真是太讓人興奮了</a:t>
            </a:r>
            <a:r>
              <a:rPr lang="el-GR" altLang="zh-TW" sz="1800" b="1">
                <a:solidFill>
                  <a:srgbClr val="FFABA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(´</a:t>
            </a:r>
            <a:r>
              <a:rPr lang="zh-TW" altLang="el-GR" sz="1800" b="1">
                <a:solidFill>
                  <a:srgbClr val="FFABA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・</a:t>
            </a:r>
            <a:r>
              <a:rPr lang="el-GR" altLang="zh-TW" sz="1800" b="1">
                <a:solidFill>
                  <a:srgbClr val="FFABA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ω</a:t>
            </a:r>
            <a:r>
              <a:rPr lang="zh-TW" altLang="el-GR" sz="1800" b="1">
                <a:solidFill>
                  <a:srgbClr val="FFABA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・</a:t>
            </a:r>
            <a:r>
              <a:rPr lang="el-GR" altLang="zh-TW" sz="1800" b="1">
                <a:solidFill>
                  <a:srgbClr val="FFABA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`)</a:t>
            </a:r>
            <a:endParaRPr lang="zh-TW" altLang="en-US" sz="1800" b="1">
              <a:solidFill>
                <a:srgbClr val="FFABAB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9" name="矩形 26"/>
          <p:cNvSpPr>
            <a:spLocks noChangeArrowheads="1"/>
          </p:cNvSpPr>
          <p:nvPr/>
        </p:nvSpPr>
        <p:spPr bwMode="auto">
          <a:xfrm>
            <a:off x="2484438" y="2432050"/>
            <a:ext cx="2843212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導演：荻上直子</a:t>
            </a:r>
            <a:endParaRPr lang="en-US" altLang="zh-TW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演員：市川實日子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平均分數：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票房：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50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萬台幣</a:t>
            </a:r>
            <a:endParaRPr lang="en-US" altLang="zh-TW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片長：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110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分鐘</a:t>
            </a:r>
            <a:endParaRPr lang="en-US" altLang="zh-TW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類型：溫馨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/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家庭</a:t>
            </a:r>
            <a:endParaRPr lang="en-US" altLang="zh-TW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出品國：日本</a:t>
            </a:r>
            <a:endParaRPr lang="en-US" altLang="zh-TW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語言：日文</a:t>
            </a:r>
            <a:endParaRPr lang="en-US" altLang="zh-TW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關鍵字：貓、陪伴、療癒</a:t>
            </a:r>
          </a:p>
        </p:txBody>
      </p:sp>
      <p:sp>
        <p:nvSpPr>
          <p:cNvPr id="21" name="向下箭號 20"/>
          <p:cNvSpPr/>
          <p:nvPr/>
        </p:nvSpPr>
        <p:spPr>
          <a:xfrm rot="16200000">
            <a:off x="5469731" y="3315494"/>
            <a:ext cx="796925" cy="865188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" name="矩形 26"/>
          <p:cNvSpPr>
            <a:spLocks noChangeArrowheads="1"/>
          </p:cNvSpPr>
          <p:nvPr/>
        </p:nvSpPr>
        <p:spPr bwMode="auto">
          <a:xfrm>
            <a:off x="4521200" y="2705100"/>
            <a:ext cx="2524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和前面一樣，最後特徵值要用數字來表示</a:t>
            </a:r>
            <a:endParaRPr lang="en-US" altLang="zh-TW" sz="1800" b="1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4572000" y="3789363"/>
            <a:ext cx="33893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解法：</a:t>
            </a:r>
            <a:endParaRPr lang="en-US" altLang="zh-TW" sz="18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同處理文字，用預先</a:t>
            </a:r>
            <a:endParaRPr lang="en-US" altLang="zh-TW" sz="18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建好的各種字典來編號</a:t>
            </a:r>
          </a:p>
          <a:p>
            <a:pPr>
              <a:spcBef>
                <a:spcPct val="0"/>
              </a:spcBef>
              <a:buFontTx/>
              <a:buNone/>
            </a:pPr>
            <a:endParaRPr lang="zh-TW" altLang="en-US" sz="18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2339975" y="5465763"/>
          <a:ext cx="1095375" cy="12033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940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人名</a:t>
                      </a:r>
                      <a:endParaRPr lang="zh-TW" altLang="en-US" sz="13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27" marR="91327" marT="45645" marB="45645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64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Comic Sans MS" panose="030F0702030302020204" pitchFamily="66" charset="0"/>
                          <a:ea typeface="微軟正黑體" panose="020B0604030504040204" pitchFamily="34" charset="-120"/>
                        </a:rPr>
                        <a:t>荻上直子</a:t>
                      </a:r>
                      <a:endParaRPr lang="zh-TW" altLang="en-US" sz="13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27" marR="91327" marT="45645" marB="4564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6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>
                          <a:latin typeface="Comic Sans MS" panose="030F0702030302020204" pitchFamily="66" charset="0"/>
                          <a:ea typeface="微軟正黑體" panose="020B0604030504040204" pitchFamily="34" charset="-120"/>
                        </a:rPr>
                        <a:t>市川實日子</a:t>
                      </a:r>
                    </a:p>
                  </a:txBody>
                  <a:tcPr marL="91327" marR="91327" marT="45645" marB="4564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6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latin typeface="Comic Sans MS" panose="030F0702030302020204" pitchFamily="66" charset="0"/>
                          <a:ea typeface="微軟正黑體" panose="020B0604030504040204" pitchFamily="34" charset="-120"/>
                        </a:rPr>
                        <a:t>……</a:t>
                      </a:r>
                      <a:endParaRPr lang="zh-TW" altLang="en-US" sz="1400" dirty="0" smtClean="0">
                        <a:latin typeface="Comic Sans MS" panose="030F0702030302020204" pitchFamily="66" charset="0"/>
                        <a:ea typeface="微軟正黑體" panose="020B0604030504040204" pitchFamily="34" charset="-120"/>
                      </a:endParaRPr>
                    </a:p>
                  </a:txBody>
                  <a:tcPr marL="91327" marR="91327" marT="45645" marB="4564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左大括弧 24"/>
          <p:cNvSpPr/>
          <p:nvPr/>
        </p:nvSpPr>
        <p:spPr>
          <a:xfrm>
            <a:off x="6875463" y="2420938"/>
            <a:ext cx="288925" cy="266065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26" name="矩形 26"/>
          <p:cNvSpPr>
            <a:spLocks noChangeArrowheads="1"/>
          </p:cNvSpPr>
          <p:nvPr/>
        </p:nvSpPr>
        <p:spPr bwMode="auto">
          <a:xfrm>
            <a:off x="7164388" y="2420938"/>
            <a:ext cx="1944687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導演：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演員：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endParaRPr lang="zh-TW" altLang="en-US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平均分數：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票房：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50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片長：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110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類型：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出品國：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語言：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關鍵字：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、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、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2</a:t>
            </a:r>
            <a:endParaRPr lang="zh-TW" altLang="en-US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graphicFrame>
        <p:nvGraphicFramePr>
          <p:cNvPr id="27" name="表格 26"/>
          <p:cNvGraphicFramePr>
            <a:graphicFrameLocks noGrp="1"/>
          </p:cNvGraphicFramePr>
          <p:nvPr/>
        </p:nvGraphicFramePr>
        <p:xfrm>
          <a:off x="3649663" y="5449888"/>
          <a:ext cx="1008062" cy="8985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934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類型</a:t>
                      </a:r>
                      <a:endParaRPr lang="zh-TW" altLang="en-US" sz="13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10" marR="91310" marT="45620" marB="45620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58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Comic Sans MS" panose="030F0702030302020204" pitchFamily="66" charset="0"/>
                          <a:ea typeface="微軟正黑體" panose="020B0604030504040204" pitchFamily="34" charset="-120"/>
                        </a:rPr>
                        <a:t>溫馨</a:t>
                      </a:r>
                      <a:r>
                        <a:rPr lang="en-US" altLang="zh-TW" sz="1400" dirty="0" smtClean="0">
                          <a:latin typeface="Comic Sans MS" panose="030F0702030302020204" pitchFamily="66" charset="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400" dirty="0" smtClean="0">
                          <a:latin typeface="Comic Sans MS" panose="030F0702030302020204" pitchFamily="66" charset="0"/>
                          <a:ea typeface="微軟正黑體" panose="020B0604030504040204" pitchFamily="34" charset="-120"/>
                        </a:rPr>
                        <a:t>家庭</a:t>
                      </a:r>
                      <a:endParaRPr lang="zh-TW" altLang="en-US" sz="13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10" marR="91310" marT="45620" marB="456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5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latin typeface="Comic Sans MS" panose="030F0702030302020204" pitchFamily="66" charset="0"/>
                          <a:ea typeface="微軟正黑體" panose="020B0604030504040204" pitchFamily="34" charset="-120"/>
                        </a:rPr>
                        <a:t>……</a:t>
                      </a:r>
                      <a:endParaRPr lang="zh-TW" altLang="en-US" sz="1400" dirty="0" smtClean="0">
                        <a:latin typeface="Comic Sans MS" panose="030F0702030302020204" pitchFamily="66" charset="0"/>
                        <a:ea typeface="微軟正黑體" panose="020B0604030504040204" pitchFamily="34" charset="-120"/>
                      </a:endParaRPr>
                    </a:p>
                  </a:txBody>
                  <a:tcPr marL="91310" marR="91310" marT="45620" marB="456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8" name="表格 27"/>
          <p:cNvGraphicFramePr>
            <a:graphicFrameLocks noGrp="1"/>
          </p:cNvGraphicFramePr>
          <p:nvPr/>
        </p:nvGraphicFramePr>
        <p:xfrm>
          <a:off x="4875213" y="5456238"/>
          <a:ext cx="1008062" cy="8985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934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國家</a:t>
                      </a:r>
                      <a:endParaRPr lang="zh-TW" altLang="en-US" sz="13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10" marR="91310" marT="45620" marB="45620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58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Comic Sans MS" panose="030F0702030302020204" pitchFamily="66" charset="0"/>
                          <a:ea typeface="微軟正黑體" panose="020B0604030504040204" pitchFamily="34" charset="-120"/>
                        </a:rPr>
                        <a:t>日本</a:t>
                      </a:r>
                      <a:endParaRPr lang="zh-TW" altLang="en-US" sz="13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10" marR="91310" marT="45620" marB="456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5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latin typeface="Comic Sans MS" panose="030F0702030302020204" pitchFamily="66" charset="0"/>
                          <a:ea typeface="微軟正黑體" panose="020B0604030504040204" pitchFamily="34" charset="-120"/>
                        </a:rPr>
                        <a:t>……</a:t>
                      </a:r>
                      <a:endParaRPr lang="zh-TW" altLang="en-US" sz="1400" dirty="0" smtClean="0">
                        <a:latin typeface="Comic Sans MS" panose="030F0702030302020204" pitchFamily="66" charset="0"/>
                        <a:ea typeface="微軟正黑體" panose="020B0604030504040204" pitchFamily="34" charset="-120"/>
                      </a:endParaRPr>
                    </a:p>
                  </a:txBody>
                  <a:tcPr marL="91310" marR="91310" marT="45620" marB="456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9" name="表格 28"/>
          <p:cNvGraphicFramePr>
            <a:graphicFrameLocks noGrp="1"/>
          </p:cNvGraphicFramePr>
          <p:nvPr/>
        </p:nvGraphicFramePr>
        <p:xfrm>
          <a:off x="6099175" y="5456238"/>
          <a:ext cx="1008063" cy="8985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934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字詞</a:t>
                      </a:r>
                      <a:endParaRPr lang="zh-TW" altLang="en-US" sz="13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11" marR="91311" marT="45620" marB="45620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58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Comic Sans MS" panose="030F0702030302020204" pitchFamily="66" charset="0"/>
                          <a:ea typeface="微軟正黑體" panose="020B0604030504040204" pitchFamily="34" charset="-120"/>
                        </a:rPr>
                        <a:t>貓</a:t>
                      </a:r>
                      <a:endParaRPr lang="zh-TW" altLang="en-US" sz="13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311" marR="91311" marT="45620" marB="456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5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latin typeface="Comic Sans MS" panose="030F0702030302020204" pitchFamily="66" charset="0"/>
                          <a:ea typeface="微軟正黑體" panose="020B0604030504040204" pitchFamily="34" charset="-120"/>
                        </a:rPr>
                        <a:t>……</a:t>
                      </a:r>
                      <a:endParaRPr lang="zh-TW" altLang="en-US" sz="1400" dirty="0" smtClean="0">
                        <a:latin typeface="Comic Sans MS" panose="030F0702030302020204" pitchFamily="66" charset="0"/>
                        <a:ea typeface="微軟正黑體" panose="020B0604030504040204" pitchFamily="34" charset="-120"/>
                      </a:endParaRPr>
                    </a:p>
                  </a:txBody>
                  <a:tcPr marL="91311" marR="91311" marT="45620" marB="456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" grpId="0" animBg="1"/>
      <p:bldP spid="4" grpId="0"/>
      <p:bldP spid="19" grpId="0"/>
      <p:bldP spid="21" grpId="0" animBg="1"/>
      <p:bldP spid="22" grpId="0"/>
      <p:bldP spid="23" grpId="0"/>
      <p:bldP spid="25" grpId="0" animBg="1"/>
      <p:bldP spid="2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4515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EE802756-37C8-480D-8D98-F040FD5DBAD0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31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最後，電影資料可能長這個樣子</a:t>
            </a:r>
          </a:p>
        </p:txBody>
      </p:sp>
      <p:sp>
        <p:nvSpPr>
          <p:cNvPr id="64517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64518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9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64520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graphicFrame>
        <p:nvGraphicFramePr>
          <p:cNvPr id="35" name="表格 34"/>
          <p:cNvGraphicFramePr>
            <a:graphicFrameLocks noGrp="1"/>
          </p:cNvGraphicFramePr>
          <p:nvPr/>
        </p:nvGraphicFramePr>
        <p:xfrm>
          <a:off x="323850" y="5516563"/>
          <a:ext cx="8482013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1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109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1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7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50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110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1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2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547" name="文字方塊 19"/>
          <p:cNvSpPr txBox="1">
            <a:spLocks noChangeArrowheads="1"/>
          </p:cNvSpPr>
          <p:nvPr/>
        </p:nvSpPr>
        <p:spPr bwMode="auto">
          <a:xfrm>
            <a:off x="327025" y="6372225"/>
            <a:ext cx="2516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表示導演這個特徵的值</a:t>
            </a:r>
          </a:p>
        </p:txBody>
      </p:sp>
      <p:cxnSp>
        <p:nvCxnSpPr>
          <p:cNvPr id="21" name="直線單箭頭接點 20"/>
          <p:cNvCxnSpPr/>
          <p:nvPr/>
        </p:nvCxnSpPr>
        <p:spPr>
          <a:xfrm flipH="1" flipV="1">
            <a:off x="754063" y="5991225"/>
            <a:ext cx="144462" cy="36830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4549" name="投影片編號版面配置區 2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CF7AD5-6B3E-40F8-B188-74DAF2AD3D22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23" name="向下箭號 22"/>
          <p:cNvSpPr/>
          <p:nvPr/>
        </p:nvSpPr>
        <p:spPr>
          <a:xfrm>
            <a:off x="3492500" y="4365625"/>
            <a:ext cx="796925" cy="865188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4551" name="矩形 26"/>
          <p:cNvSpPr>
            <a:spLocks noChangeArrowheads="1"/>
          </p:cNvSpPr>
          <p:nvPr/>
        </p:nvSpPr>
        <p:spPr bwMode="auto">
          <a:xfrm>
            <a:off x="4711700" y="4581525"/>
            <a:ext cx="2525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一樣用一維陣列來儲存</a:t>
            </a:r>
          </a:p>
        </p:txBody>
      </p:sp>
      <p:pic>
        <p:nvPicPr>
          <p:cNvPr id="64552" name="Picture 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550" y="1484313"/>
            <a:ext cx="1825625" cy="266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左大括弧 29"/>
          <p:cNvSpPr/>
          <p:nvPr/>
        </p:nvSpPr>
        <p:spPr>
          <a:xfrm>
            <a:off x="5005388" y="1484313"/>
            <a:ext cx="287337" cy="2662237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64554" name="矩形 26"/>
          <p:cNvSpPr>
            <a:spLocks noChangeArrowheads="1"/>
          </p:cNvSpPr>
          <p:nvPr/>
        </p:nvSpPr>
        <p:spPr bwMode="auto">
          <a:xfrm>
            <a:off x="5292725" y="1484313"/>
            <a:ext cx="1944688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導演：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演員：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endParaRPr lang="zh-TW" altLang="en-US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平均分數：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票房：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50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片長：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110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類型：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出品國：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語言：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關鍵字：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、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、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2</a:t>
            </a:r>
            <a:endParaRPr lang="zh-TW" altLang="en-US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23850" y="5516563"/>
            <a:ext cx="8496300" cy="3603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656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C85F6F4A-A9BC-44AE-999F-53FB1AB7015A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32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簡單來說，抽取特徵就是</a:t>
            </a:r>
          </a:p>
        </p:txBody>
      </p:sp>
      <p:sp>
        <p:nvSpPr>
          <p:cNvPr id="66565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66566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7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66568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19465" name="矩形 40"/>
          <p:cNvSpPr>
            <a:spLocks noChangeArrowheads="1"/>
          </p:cNvSpPr>
          <p:nvPr/>
        </p:nvSpPr>
        <p:spPr bwMode="auto">
          <a:xfrm>
            <a:off x="683568" y="1557338"/>
            <a:ext cx="7920880" cy="218521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2900" dirty="0" smtClean="0">
                <a:latin typeface="Comic Sans MS" panose="030F0702030302020204" pitchFamily="66" charset="0"/>
                <a:ea typeface="微軟正黑體" panose="020B0604030504040204" pitchFamily="34" charset="-120"/>
              </a:rPr>
              <a:t>對於一筆資料，不使用它原始的全部內容，</a:t>
            </a:r>
            <a:endParaRPr lang="en-US" altLang="zh-TW" sz="29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2900" dirty="0" smtClean="0">
                <a:latin typeface="Comic Sans MS" panose="030F0702030302020204" pitchFamily="66" charset="0"/>
                <a:ea typeface="微軟正黑體" panose="020B0604030504040204" pitchFamily="34" charset="-120"/>
              </a:rPr>
              <a:t>而只使用它</a:t>
            </a:r>
            <a:r>
              <a:rPr lang="zh-TW" altLang="en-US" sz="29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經過處理</a:t>
            </a:r>
            <a:r>
              <a:rPr lang="zh-TW" altLang="en-US" sz="2900" dirty="0" smtClean="0">
                <a:latin typeface="Comic Sans MS" panose="030F0702030302020204" pitchFamily="66" charset="0"/>
                <a:ea typeface="微軟正黑體" panose="020B0604030504040204" pitchFamily="34" charset="-120"/>
              </a:rPr>
              <a:t>、</a:t>
            </a:r>
            <a:r>
              <a:rPr lang="zh-TW" altLang="en-US" sz="29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具有代表性</a:t>
            </a:r>
            <a:r>
              <a:rPr lang="zh-TW" altLang="en-US" sz="2900" dirty="0" smtClean="0">
                <a:latin typeface="Comic Sans MS" panose="030F0702030302020204" pitchFamily="66" charset="0"/>
                <a:ea typeface="微軟正黑體" panose="020B0604030504040204" pitchFamily="34" charset="-120"/>
              </a:rPr>
              <a:t>的某些特徵。</a:t>
            </a:r>
            <a:endParaRPr lang="en-US" altLang="zh-TW" sz="29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20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2900" dirty="0" smtClean="0">
                <a:latin typeface="Comic Sans MS" panose="030F0702030302020204" pitchFamily="66" charset="0"/>
                <a:ea typeface="微軟正黑體" panose="020B0604030504040204" pitchFamily="34" charset="-120"/>
              </a:rPr>
              <a:t>並且為了之後</a:t>
            </a:r>
            <a:r>
              <a:rPr lang="en-US" altLang="zh-TW" sz="2900" strike="sngStrike" dirty="0" smtClean="0">
                <a:solidFill>
                  <a:schemeClr val="bg1">
                    <a:lumMod val="8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zh-TW" altLang="en-US" sz="2900" strike="sngStrike" dirty="0" smtClean="0">
                <a:solidFill>
                  <a:schemeClr val="bg1">
                    <a:lumMod val="8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可怕</a:t>
            </a:r>
            <a:r>
              <a:rPr lang="en-US" altLang="zh-TW" sz="2900" strike="sngStrike" dirty="0" smtClean="0">
                <a:solidFill>
                  <a:schemeClr val="bg1">
                    <a:lumMod val="8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  <a:r>
              <a:rPr lang="zh-TW" altLang="en-US" sz="2900" dirty="0" smtClean="0">
                <a:latin typeface="Comic Sans MS" panose="030F0702030302020204" pitchFamily="66" charset="0"/>
                <a:ea typeface="微軟正黑體" panose="020B0604030504040204" pitchFamily="34" charset="-120"/>
              </a:rPr>
              <a:t>的數學計算，</a:t>
            </a:r>
            <a:endParaRPr lang="en-US" altLang="zh-TW" sz="29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2900" dirty="0" smtClean="0">
                <a:latin typeface="Comic Sans MS" panose="030F0702030302020204" pitchFamily="66" charset="0"/>
                <a:ea typeface="微軟正黑體" panose="020B0604030504040204" pitchFamily="34" charset="-120"/>
              </a:rPr>
              <a:t>以</a:t>
            </a:r>
            <a:r>
              <a:rPr lang="zh-TW" altLang="en-US" sz="29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數字的一維陣列</a:t>
            </a:r>
            <a:r>
              <a:rPr lang="zh-TW" altLang="en-US" sz="2900" dirty="0" smtClean="0">
                <a:latin typeface="Comic Sans MS" panose="030F0702030302020204" pitchFamily="66" charset="0"/>
                <a:ea typeface="微軟正黑體" panose="020B0604030504040204" pitchFamily="34" charset="-120"/>
              </a:rPr>
              <a:t>來儲存與輸入。</a:t>
            </a:r>
            <a:endParaRPr lang="en-US" altLang="zh-TW" sz="2900" dirty="0" smtClean="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66570" name="投影片編號版面配置區 1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571C69-3CE0-4487-862B-7440571516ED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66571" name="矩形 14"/>
          <p:cNvSpPr>
            <a:spLocks noChangeArrowheads="1"/>
          </p:cNvSpPr>
          <p:nvPr/>
        </p:nvSpPr>
        <p:spPr bwMode="auto">
          <a:xfrm>
            <a:off x="6165850" y="908050"/>
            <a:ext cx="1069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feature</a:t>
            </a:r>
          </a:p>
        </p:txBody>
      </p:sp>
      <p:pic>
        <p:nvPicPr>
          <p:cNvPr id="66572" name="Picture 4" descr="「feature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"/>
          <a:stretch>
            <a:fillRect/>
          </a:stretch>
        </p:blipFill>
        <p:spPr bwMode="auto">
          <a:xfrm>
            <a:off x="838200" y="3902075"/>
            <a:ext cx="3373438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立方體 1"/>
          <p:cNvSpPr/>
          <p:nvPr/>
        </p:nvSpPr>
        <p:spPr>
          <a:xfrm>
            <a:off x="6192838" y="4797425"/>
            <a:ext cx="504825" cy="504825"/>
          </a:xfrm>
          <a:prstGeom prst="cub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18" name="立方體 17"/>
          <p:cNvSpPr/>
          <p:nvPr/>
        </p:nvSpPr>
        <p:spPr>
          <a:xfrm>
            <a:off x="6727825" y="4794250"/>
            <a:ext cx="504825" cy="504825"/>
          </a:xfrm>
          <a:prstGeom prst="cub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19" name="立方體 18"/>
          <p:cNvSpPr/>
          <p:nvPr/>
        </p:nvSpPr>
        <p:spPr>
          <a:xfrm>
            <a:off x="7270750" y="4794250"/>
            <a:ext cx="503238" cy="504825"/>
          </a:xfrm>
          <a:prstGeom prst="cub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20" name="立方體 19"/>
          <p:cNvSpPr/>
          <p:nvPr/>
        </p:nvSpPr>
        <p:spPr>
          <a:xfrm>
            <a:off x="7812088" y="4795838"/>
            <a:ext cx="504825" cy="504825"/>
          </a:xfrm>
          <a:prstGeom prst="cub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66577" name="文字方塊 20"/>
          <p:cNvSpPr txBox="1">
            <a:spLocks noChangeArrowheads="1"/>
          </p:cNvSpPr>
          <p:nvPr/>
        </p:nvSpPr>
        <p:spPr bwMode="auto">
          <a:xfrm>
            <a:off x="5940425" y="5661025"/>
            <a:ext cx="2303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表示第一個特徵的值</a:t>
            </a:r>
          </a:p>
        </p:txBody>
      </p:sp>
      <p:cxnSp>
        <p:nvCxnSpPr>
          <p:cNvPr id="22" name="直線單箭頭接點 21"/>
          <p:cNvCxnSpPr/>
          <p:nvPr/>
        </p:nvCxnSpPr>
        <p:spPr>
          <a:xfrm flipH="1" flipV="1">
            <a:off x="6356350" y="5321300"/>
            <a:ext cx="47625" cy="339725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3" name="向下箭號 22"/>
          <p:cNvSpPr/>
          <p:nvPr/>
        </p:nvSpPr>
        <p:spPr>
          <a:xfrm rot="16200000">
            <a:off x="4804569" y="4614069"/>
            <a:ext cx="796925" cy="865187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特徵裡，可能還有特徵</a:t>
            </a:r>
          </a:p>
        </p:txBody>
      </p:sp>
      <p:sp>
        <p:nvSpPr>
          <p:cNvPr id="68612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68613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68615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68616" name="投影片編號版面配置區 1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3A054B-1D9B-49D3-8C85-427AEA4BC5C2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68617" name="矩形 40"/>
          <p:cNvSpPr>
            <a:spLocks noChangeArrowheads="1"/>
          </p:cNvSpPr>
          <p:nvPr/>
        </p:nvSpPr>
        <p:spPr bwMode="auto">
          <a:xfrm>
            <a:off x="2484438" y="3368675"/>
            <a:ext cx="2663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字詞出現頻率</a:t>
            </a:r>
            <a:endParaRPr lang="en-US" altLang="zh-TW" sz="20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323850" y="2649538"/>
          <a:ext cx="6169025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1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11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0.067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44" marR="91444"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0.067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44" marR="91444"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0.067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44" marR="91444"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44" marR="91444"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44" marR="91444"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0.067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44" marR="91444"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0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44" marR="91444"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……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44" marR="91444"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6443663" y="2649538"/>
          <a:ext cx="2312987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0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1.87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29" marR="91429"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15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29" marR="91429"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……</a:t>
                      </a:r>
                      <a:endParaRPr lang="zh-TW" altLang="en-US" sz="1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29" marR="91429" marT="45798" marB="4579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右大括弧 16"/>
          <p:cNvSpPr/>
          <p:nvPr/>
        </p:nvSpPr>
        <p:spPr>
          <a:xfrm rot="5400000">
            <a:off x="3275807" y="200818"/>
            <a:ext cx="215900" cy="6119813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" name="右大括弧 17"/>
          <p:cNvSpPr/>
          <p:nvPr/>
        </p:nvSpPr>
        <p:spPr>
          <a:xfrm rot="5400000">
            <a:off x="7524751" y="2144712"/>
            <a:ext cx="215900" cy="2232025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" name="矩形 40"/>
          <p:cNvSpPr>
            <a:spLocks noChangeArrowheads="1"/>
          </p:cNvSpPr>
          <p:nvPr/>
        </p:nvSpPr>
        <p:spPr bwMode="auto">
          <a:xfrm>
            <a:off x="6804025" y="3368675"/>
            <a:ext cx="2881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平均字詞長度、</a:t>
            </a:r>
            <a:endParaRPr lang="en-US" altLang="zh-TW" sz="20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相異字詞數</a:t>
            </a:r>
            <a:r>
              <a:rPr lang="en-US" altLang="zh-TW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……</a:t>
            </a:r>
          </a:p>
        </p:txBody>
      </p:sp>
      <p:pic>
        <p:nvPicPr>
          <p:cNvPr id="21" name="Picture 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4076700"/>
            <a:ext cx="1825625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左大括弧 21"/>
          <p:cNvSpPr/>
          <p:nvPr/>
        </p:nvSpPr>
        <p:spPr>
          <a:xfrm>
            <a:off x="4125913" y="4076700"/>
            <a:ext cx="287337" cy="2662238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23" name="矩形 26"/>
          <p:cNvSpPr>
            <a:spLocks noChangeArrowheads="1"/>
          </p:cNvSpPr>
          <p:nvPr/>
        </p:nvSpPr>
        <p:spPr bwMode="auto">
          <a:xfrm>
            <a:off x="4413250" y="4076700"/>
            <a:ext cx="33845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導演：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演員：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endParaRPr lang="zh-TW" altLang="en-US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平均分數：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票房：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50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片長：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110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類型：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……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4413250" y="6021388"/>
            <a:ext cx="457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同類型電影的平均分數：</a:t>
            </a: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8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同關鍵字電影的平均分數：</a:t>
            </a: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9</a:t>
            </a:r>
          </a:p>
        </p:txBody>
      </p:sp>
      <p:sp>
        <p:nvSpPr>
          <p:cNvPr id="20" name="矩形 19"/>
          <p:cNvSpPr/>
          <p:nvPr/>
        </p:nvSpPr>
        <p:spPr>
          <a:xfrm>
            <a:off x="323850" y="2636838"/>
            <a:ext cx="6119813" cy="3603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" name="矩形 24"/>
          <p:cNvSpPr/>
          <p:nvPr/>
        </p:nvSpPr>
        <p:spPr>
          <a:xfrm>
            <a:off x="6516688" y="2636838"/>
            <a:ext cx="2232025" cy="360362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graphicFrame>
        <p:nvGraphicFramePr>
          <p:cNvPr id="26" name="表格 25"/>
          <p:cNvGraphicFramePr>
            <a:graphicFrameLocks noGrp="1"/>
          </p:cNvGraphicFramePr>
          <p:nvPr/>
        </p:nvGraphicFramePr>
        <p:xfrm>
          <a:off x="144463" y="1476375"/>
          <a:ext cx="8820150" cy="9445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3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8348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</a:tblGrid>
              <a:tr h="472282"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間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小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吃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店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給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種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歷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史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悠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久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感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覺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282"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居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家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用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餐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環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境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沒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有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任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何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壓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力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店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員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親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5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切</a:t>
                      </a:r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5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1437" marR="91437" marT="45650" marB="456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2" grpId="0" animBg="1"/>
      <p:bldP spid="23" grpId="0"/>
      <p:bldP spid="24" grpId="0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抽特徵有沒有風險</a:t>
            </a:r>
            <a:r>
              <a:rPr lang="en-US" altLang="zh-TW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5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70660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70661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2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70663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70664" name="投影片編號版面配置區 1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40F999-7175-42FC-9F1A-96589B44B4C7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70665" name="Picture 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3" y="3287713"/>
            <a:ext cx="2368550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左大括弧 9"/>
          <p:cNvSpPr/>
          <p:nvPr/>
        </p:nvSpPr>
        <p:spPr>
          <a:xfrm>
            <a:off x="4162425" y="3287713"/>
            <a:ext cx="301625" cy="3381375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70667" name="矩形 26"/>
          <p:cNvSpPr>
            <a:spLocks noChangeArrowheads="1"/>
          </p:cNvSpPr>
          <p:nvPr/>
        </p:nvSpPr>
        <p:spPr bwMode="auto">
          <a:xfrm>
            <a:off x="4449763" y="3287713"/>
            <a:ext cx="33845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導演：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演員：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endParaRPr lang="zh-TW" altLang="en-US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平均分數：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票房：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50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片長：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110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類型：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……</a:t>
            </a:r>
          </a:p>
        </p:txBody>
      </p:sp>
      <p:sp>
        <p:nvSpPr>
          <p:cNvPr id="70668" name="矩形 11"/>
          <p:cNvSpPr>
            <a:spLocks noChangeArrowheads="1"/>
          </p:cNvSpPr>
          <p:nvPr/>
        </p:nvSpPr>
        <p:spPr bwMode="auto">
          <a:xfrm>
            <a:off x="4449763" y="5232400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導演喜歡吃的食物：</a:t>
            </a: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導演討厭吃的食物：</a:t>
            </a: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</a:p>
        </p:txBody>
      </p:sp>
      <p:sp>
        <p:nvSpPr>
          <p:cNvPr id="70669" name="矩形 12"/>
          <p:cNvSpPr>
            <a:spLocks noChangeArrowheads="1"/>
          </p:cNvSpPr>
          <p:nvPr/>
        </p:nvSpPr>
        <p:spPr bwMode="auto">
          <a:xfrm>
            <a:off x="4464050" y="5807075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票房</a:t>
            </a:r>
            <a:r>
              <a:rPr lang="en-US" altLang="zh-TW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zh-TW" altLang="en-US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美金</a:t>
            </a:r>
            <a:r>
              <a:rPr lang="en-US" altLang="zh-TW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  <a:r>
              <a:rPr lang="zh-TW" altLang="en-US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：</a:t>
            </a:r>
            <a:r>
              <a:rPr lang="en-US" altLang="zh-TW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1.64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票房</a:t>
            </a:r>
            <a:r>
              <a:rPr lang="en-US" altLang="zh-TW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zh-TW" altLang="en-US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日幣</a:t>
            </a:r>
            <a:r>
              <a:rPr lang="en-US" altLang="zh-TW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  <a:r>
              <a:rPr lang="zh-TW" altLang="en-US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：</a:t>
            </a:r>
            <a:r>
              <a:rPr lang="en-US" altLang="zh-TW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184.27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票房</a:t>
            </a:r>
            <a:r>
              <a:rPr lang="en-US" altLang="zh-TW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zh-TW" altLang="en-US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韓元</a:t>
            </a:r>
            <a:r>
              <a:rPr lang="en-US" altLang="zh-TW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  <a:r>
              <a:rPr lang="zh-TW" altLang="en-US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：</a:t>
            </a:r>
            <a:r>
              <a:rPr lang="en-US" altLang="zh-TW" sz="1800" b="1">
                <a:solidFill>
                  <a:schemeClr val="accent2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1835.43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547813" y="1341438"/>
            <a:ext cx="8208962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3000" b="1" dirty="0">
                <a:solidFill>
                  <a:srgbClr val="00B0F0"/>
                </a:solidFill>
                <a:latin typeface="Comic Sans MS" pitchFamily="66" charset="0"/>
                <a:ea typeface="微軟正黑體" pitchFamily="34" charset="-120"/>
              </a:rPr>
              <a:t>抽了沒有意義的特徵</a:t>
            </a:r>
            <a:endParaRPr lang="en-US" altLang="zh-TW" sz="3000" b="1" dirty="0">
              <a:solidFill>
                <a:srgbClr val="00B0F0"/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r>
              <a:rPr lang="zh-TW" altLang="en-US" sz="2000" b="1" dirty="0">
                <a:solidFill>
                  <a:srgbClr val="4F81BD">
                    <a:lumMod val="40000"/>
                    <a:lumOff val="60000"/>
                  </a:srgbClr>
                </a:solidFill>
                <a:latin typeface="Comic Sans MS" pitchFamily="66" charset="0"/>
                <a:ea typeface="微軟正黑體" pitchFamily="34" charset="-120"/>
              </a:rPr>
              <a:t>有時辨識不錯只是湊巧，整體來說會干擾結果</a:t>
            </a:r>
            <a:endParaRPr lang="en-US" altLang="zh-TW" sz="2000" b="1" dirty="0">
              <a:solidFill>
                <a:srgbClr val="4F81BD">
                  <a:lumMod val="40000"/>
                  <a:lumOff val="60000"/>
                </a:srgbClr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endParaRPr lang="en-US" altLang="zh-TW" sz="800" b="1" dirty="0">
              <a:solidFill>
                <a:srgbClr val="C0504D"/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r>
              <a:rPr lang="zh-TW" altLang="en-US" sz="3000" b="1" dirty="0">
                <a:solidFill>
                  <a:srgbClr val="C0504D"/>
                </a:solidFill>
                <a:latin typeface="Comic Sans MS" pitchFamily="66" charset="0"/>
                <a:ea typeface="微軟正黑體" pitchFamily="34" charset="-120"/>
              </a:rPr>
              <a:t>抽了重覆意義的特徵</a:t>
            </a:r>
            <a:endParaRPr lang="en-US" altLang="zh-TW" sz="3000" b="1" dirty="0">
              <a:solidFill>
                <a:srgbClr val="C0504D"/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r>
              <a:rPr lang="zh-TW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itchFamily="66" charset="0"/>
                <a:ea typeface="微軟正黑體" pitchFamily="34" charset="-120"/>
              </a:rPr>
              <a:t>太過看重某些特徵值，干擾結果</a:t>
            </a:r>
            <a:endParaRPr lang="en-US" altLang="zh-TW" sz="2000" b="1" dirty="0">
              <a:solidFill>
                <a:schemeClr val="accent2">
                  <a:lumMod val="40000"/>
                  <a:lumOff val="60000"/>
                </a:schemeClr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endParaRPr lang="en-US" altLang="zh-TW" sz="3000" b="1" dirty="0">
              <a:solidFill>
                <a:srgbClr val="00B0F0"/>
              </a:solidFill>
              <a:latin typeface="Comic Sans MS" pitchFamily="66" charset="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影片、什麼是好的特徵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(5’40’’)</a:t>
            </a:r>
            <a:endParaRPr lang="zh-TW" alt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72708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72709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0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72711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72712" name="投影片編號版面配置區 1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583F00-AD28-4121-85DB-9500347DA5DB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72713" name="Picture 2" descr="「ML what makes a good feature」的圖片搜尋結果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28775"/>
            <a:ext cx="8424862" cy="473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我可不可以不要抽特徵</a:t>
            </a:r>
            <a:r>
              <a:rPr lang="en-US" altLang="zh-TW" sz="5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5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74756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74757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8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74759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74760" name="投影片編號版面配置區 1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E59BF0-ED8F-4ADF-A08F-5B24011D6C88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95288" y="1341438"/>
            <a:ext cx="8497887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5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不抽特徵 </a:t>
            </a:r>
            <a:r>
              <a:rPr lang="en-US" altLang="zh-TW" sz="5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5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全部都是特徵</a:t>
            </a:r>
            <a:endParaRPr lang="en-US" altLang="zh-TW" sz="50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07950" y="2133600"/>
            <a:ext cx="9144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800" b="1">
                <a:latin typeface="Comic Sans MS" panose="030F0702030302020204" pitchFamily="66" charset="0"/>
                <a:ea typeface="微軟正黑體" panose="020B0604030504040204" pitchFamily="34" charset="-120"/>
              </a:rPr>
              <a:t>前面風險仍在；並且太多特徵，可能會造成後續計算過慢</a:t>
            </a:r>
            <a:endParaRPr lang="en-US" altLang="zh-TW" sz="2800" b="1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2800" b="1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35850" name="Picture 10" descr="「Tangled wire」的圖片搜尋結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719388"/>
            <a:ext cx="3313112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向下箭號 11"/>
          <p:cNvSpPr/>
          <p:nvPr/>
        </p:nvSpPr>
        <p:spPr>
          <a:xfrm rot="16200000">
            <a:off x="284956" y="5693569"/>
            <a:ext cx="796925" cy="865188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116013" y="5661025"/>
            <a:ext cx="9144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800" b="1">
                <a:latin typeface="Comic Sans MS" panose="030F0702030302020204" pitchFamily="66" charset="0"/>
                <a:ea typeface="微軟正黑體" panose="020B0604030504040204" pitchFamily="34" charset="-120"/>
              </a:rPr>
              <a:t>從茫茫特徵中，選出比較好的幾個，又是一門課題</a:t>
            </a:r>
            <a:endParaRPr lang="en-US" altLang="zh-TW" sz="2800" b="1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800" b="1">
                <a:latin typeface="Comic Sans MS" panose="030F0702030302020204" pitchFamily="66" charset="0"/>
                <a:ea typeface="微軟正黑體" panose="020B0604030504040204" pitchFamily="34" charset="-120"/>
              </a:rPr>
              <a:t>或者使用會</a:t>
            </a:r>
            <a:r>
              <a:rPr lang="zh-TW" altLang="en-US" sz="28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自行調整</a:t>
            </a:r>
            <a:r>
              <a:rPr lang="zh-TW" altLang="en-US" sz="2800" b="1">
                <a:latin typeface="Comic Sans MS" panose="030F0702030302020204" pitchFamily="66" charset="0"/>
                <a:ea typeface="微軟正黑體" panose="020B0604030504040204" pitchFamily="34" charset="-120"/>
              </a:rPr>
              <a:t>特徵權重的學習方法</a:t>
            </a:r>
            <a:endParaRPr lang="en-US" altLang="zh-TW" sz="2800" b="1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 animBg="1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那如果資料是棋譜呢</a:t>
            </a:r>
            <a:r>
              <a:rPr lang="en-US" altLang="zh-TW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5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76804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76805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6" name="AutoShape 6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76807" name="AutoShape 9" descr="「貓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76808" name="投影片編號版面配置區 1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92F228-1744-4391-8A73-0818C1DA1883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76809" name="圖片 9"/>
          <p:cNvSpPr>
            <a:spLocks noChangeAspect="1"/>
          </p:cNvSpPr>
          <p:nvPr/>
        </p:nvSpPr>
        <p:spPr bwMode="auto">
          <a:xfrm>
            <a:off x="395288" y="2492375"/>
            <a:ext cx="3744912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76810" name="矩形 10"/>
          <p:cNvSpPr>
            <a:spLocks noChangeArrowheads="1"/>
          </p:cNvSpPr>
          <p:nvPr/>
        </p:nvSpPr>
        <p:spPr bwMode="auto">
          <a:xfrm>
            <a:off x="3276600" y="6524625"/>
            <a:ext cx="5849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400">
                <a:latin typeface="Tw Cen MT" panose="020B0602020104020603" pitchFamily="34" charset="0"/>
                <a:hlinkClick r:id="rId4"/>
              </a:rPr>
              <a:t>https://deepmind.com/research/alphago/alphago-games-traditional-chinese/</a:t>
            </a:r>
            <a:endParaRPr lang="zh-TW" altLang="en-US" sz="1400">
              <a:latin typeface="Tw Cen MT" panose="020B0602020104020603" pitchFamily="34" charset="0"/>
            </a:endParaRPr>
          </a:p>
        </p:txBody>
      </p:sp>
      <p:sp>
        <p:nvSpPr>
          <p:cNvPr id="76811" name="Picture 12" descr="「李世石」的圖片搜尋結果"/>
          <p:cNvSpPr>
            <a:spLocks noChangeAspect="1" noChangeArrowheads="1"/>
          </p:cNvSpPr>
          <p:nvPr/>
        </p:nvSpPr>
        <p:spPr bwMode="auto">
          <a:xfrm>
            <a:off x="4284663" y="2625725"/>
            <a:ext cx="4714875" cy="33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76812" name="矩形 40"/>
          <p:cNvSpPr>
            <a:spLocks noChangeArrowheads="1"/>
          </p:cNvSpPr>
          <p:nvPr/>
        </p:nvSpPr>
        <p:spPr bwMode="auto">
          <a:xfrm>
            <a:off x="179388" y="6227763"/>
            <a:ext cx="44640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600" b="1">
                <a:latin typeface="Comic Sans MS" panose="030F0702030302020204" pitchFamily="66" charset="0"/>
                <a:ea typeface="微軟正黑體" panose="020B0604030504040204" pitchFamily="34" charset="-120"/>
              </a:rPr>
              <a:t>李世石</a:t>
            </a:r>
            <a:r>
              <a:rPr lang="en-US" altLang="zh-TW" sz="1600" b="1"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zh-TW" altLang="en-US" sz="1600" b="1">
                <a:latin typeface="Comic Sans MS" panose="030F0702030302020204" pitchFamily="66" charset="0"/>
                <a:ea typeface="微軟正黑體" panose="020B0604030504040204" pitchFamily="34" charset="-120"/>
              </a:rPr>
              <a:t>白</a:t>
            </a:r>
            <a:r>
              <a:rPr lang="en-US" altLang="zh-TW" sz="1600" b="1"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  <a:r>
              <a:rPr lang="zh-TW" altLang="en-US" sz="1600" b="1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1600" b="1">
                <a:latin typeface="Comic Sans MS" panose="030F0702030302020204" pitchFamily="66" charset="0"/>
                <a:ea typeface="微軟正黑體" panose="020B0604030504040204" pitchFamily="34" charset="-120"/>
              </a:rPr>
              <a:t>vs.</a:t>
            </a:r>
            <a:r>
              <a:rPr lang="zh-TW" altLang="en-US" sz="1600" b="1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1600" b="1">
                <a:latin typeface="Comic Sans MS" panose="030F0702030302020204" pitchFamily="66" charset="0"/>
                <a:ea typeface="微軟正黑體" panose="020B0604030504040204" pitchFamily="34" charset="-120"/>
              </a:rPr>
              <a:t>AlphaGo(</a:t>
            </a:r>
            <a:r>
              <a:rPr lang="zh-TW" altLang="en-US" sz="1600" b="1">
                <a:latin typeface="Comic Sans MS" panose="030F0702030302020204" pitchFamily="66" charset="0"/>
                <a:ea typeface="微軟正黑體" panose="020B0604030504040204" pitchFamily="34" charset="-120"/>
              </a:rPr>
              <a:t>黑</a:t>
            </a:r>
            <a:r>
              <a:rPr lang="en-US" altLang="zh-TW" sz="1600" b="1"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  <a:r>
              <a:rPr lang="zh-TW" altLang="en-US" sz="1600" b="1">
                <a:latin typeface="Comic Sans MS" panose="030F0702030302020204" pitchFamily="66" charset="0"/>
                <a:ea typeface="微軟正黑體" panose="020B0604030504040204" pitchFamily="34" charset="-120"/>
              </a:rPr>
              <a:t> 第四局，白子勝</a:t>
            </a:r>
            <a:endParaRPr lang="en-US" altLang="zh-TW" sz="1600" b="1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3" name="矩形 40"/>
          <p:cNvSpPr>
            <a:spLocks noChangeArrowheads="1"/>
          </p:cNvSpPr>
          <p:nvPr/>
        </p:nvSpPr>
        <p:spPr bwMode="auto">
          <a:xfrm>
            <a:off x="395288" y="1412875"/>
            <a:ext cx="60483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其中一種簡單的想法，</a:t>
            </a:r>
            <a:endParaRPr lang="en-US" altLang="zh-TW" sz="20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將</a:t>
            </a:r>
            <a:r>
              <a:rPr lang="en-US" altLang="zh-TW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19x19</a:t>
            </a:r>
            <a:r>
              <a:rPr lang="zh-TW" altLang="en-US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的二維陣列壓平為一維陣列</a:t>
            </a:r>
            <a:endParaRPr lang="en-US" altLang="zh-TW" sz="20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其中</a:t>
            </a:r>
            <a:r>
              <a:rPr lang="en-US" altLang="zh-TW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  <a:r>
              <a:rPr lang="zh-TW" altLang="en-US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代表空，</a:t>
            </a:r>
            <a:r>
              <a:rPr lang="en-US" altLang="zh-TW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zh-TW" altLang="en-US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代表黑子，</a:t>
            </a:r>
            <a:r>
              <a:rPr lang="en-US" altLang="zh-TW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-1</a:t>
            </a:r>
            <a:r>
              <a:rPr lang="zh-TW" altLang="en-US" sz="2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代表白子</a:t>
            </a:r>
            <a:endParaRPr lang="en-US" altLang="zh-TW" sz="20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76814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565400"/>
            <a:ext cx="3444875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5" name="Picture 17" descr="「李世石」的圖片搜尋結果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565400"/>
            <a:ext cx="483235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9237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Picture 2" descr="http://pic002.cnblogs.com/images/2012/391736/20121209213740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575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62877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8854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C35FEDAB-531C-46CA-BE19-96C067702E63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38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大綱</a:t>
            </a:r>
          </a:p>
        </p:txBody>
      </p:sp>
      <p:sp>
        <p:nvSpPr>
          <p:cNvPr id="78856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9243C6-0EC4-43DC-AABC-E2993F9446D1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78857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78858" name="Picture 12" descr="「alphago icon」的圖片搜尋結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1619250" y="1557338"/>
            <a:ext cx="4248150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概論</a:t>
            </a:r>
            <a:endParaRPr lang="en-US" altLang="zh-TW" sz="40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流程</a:t>
            </a:r>
            <a:endParaRPr lang="en-US" altLang="zh-TW" sz="40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latin typeface="Comic Sans MS" pitchFamily="66" charset="0"/>
                <a:ea typeface="微軟正黑體" panose="020B0604030504040204" pitchFamily="34" charset="-120"/>
              </a:rPr>
              <a:t>KNN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SVM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MINMAX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類神經網路</a:t>
            </a:r>
            <a:endParaRPr lang="en-US" altLang="zh-TW" sz="40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78860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2211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61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01332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62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87692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089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7BF39256-91C8-409E-A977-49AC7D4C9386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39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終於到了重頭戲，建立</a:t>
            </a:r>
            <a:r>
              <a:rPr lang="en-US" altLang="zh-TW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Model</a:t>
            </a:r>
            <a:endParaRPr lang="zh-TW" altLang="en-US" sz="4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80901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80902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群組 19"/>
          <p:cNvGrpSpPr/>
          <p:nvPr/>
        </p:nvGrpSpPr>
        <p:grpSpPr>
          <a:xfrm>
            <a:off x="5013160" y="1772816"/>
            <a:ext cx="1503056" cy="901833"/>
            <a:chOff x="150272" y="1462"/>
            <a:chExt cx="1863096" cy="111785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圓角矩形 20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圓角矩形 4"/>
            <p:cNvSpPr/>
            <p:nvPr/>
          </p:nvSpPr>
          <p:spPr>
            <a:xfrm>
              <a:off x="183013" y="34203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訓練資料</a:t>
              </a:r>
            </a:p>
          </p:txBody>
        </p:sp>
      </p:grpSp>
      <p:grpSp>
        <p:nvGrpSpPr>
          <p:cNvPr id="3" name="群組 22"/>
          <p:cNvGrpSpPr/>
          <p:nvPr/>
        </p:nvGrpSpPr>
        <p:grpSpPr>
          <a:xfrm>
            <a:off x="5571000" y="2962681"/>
            <a:ext cx="372757" cy="318648"/>
            <a:chOff x="6067466" y="1283273"/>
            <a:chExt cx="462047" cy="39497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向右箭號 23"/>
            <p:cNvSpPr/>
            <p:nvPr/>
          </p:nvSpPr>
          <p:spPr>
            <a:xfrm rot="5400000">
              <a:off x="6101002" y="124973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向右箭號 4"/>
            <p:cNvSpPr/>
            <p:nvPr/>
          </p:nvSpPr>
          <p:spPr>
            <a:xfrm>
              <a:off x="6159876" y="1283273"/>
              <a:ext cx="277229" cy="2764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4" name="群組 25"/>
          <p:cNvGrpSpPr/>
          <p:nvPr/>
        </p:nvGrpSpPr>
        <p:grpSpPr>
          <a:xfrm>
            <a:off x="5013160" y="3501008"/>
            <a:ext cx="1503056" cy="901833"/>
            <a:chOff x="150272" y="1462"/>
            <a:chExt cx="1863096" cy="111785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圓角矩形 26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圓角矩形 4"/>
            <p:cNvSpPr/>
            <p:nvPr/>
          </p:nvSpPr>
          <p:spPr>
            <a:xfrm>
              <a:off x="183013" y="34203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抽取特徵</a:t>
              </a:r>
            </a:p>
          </p:txBody>
        </p:sp>
      </p:grpSp>
      <p:grpSp>
        <p:nvGrpSpPr>
          <p:cNvPr id="5" name="群組 34"/>
          <p:cNvGrpSpPr/>
          <p:nvPr/>
        </p:nvGrpSpPr>
        <p:grpSpPr>
          <a:xfrm>
            <a:off x="5571000" y="4690873"/>
            <a:ext cx="372757" cy="318648"/>
            <a:chOff x="6067466" y="1283273"/>
            <a:chExt cx="462047" cy="39497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向右箭號 35"/>
            <p:cNvSpPr/>
            <p:nvPr/>
          </p:nvSpPr>
          <p:spPr>
            <a:xfrm rot="5400000">
              <a:off x="6101002" y="124973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向右箭號 4"/>
            <p:cNvSpPr/>
            <p:nvPr/>
          </p:nvSpPr>
          <p:spPr>
            <a:xfrm>
              <a:off x="6159876" y="1283273"/>
              <a:ext cx="277229" cy="2764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37"/>
          <p:cNvGrpSpPr/>
          <p:nvPr/>
        </p:nvGrpSpPr>
        <p:grpSpPr>
          <a:xfrm>
            <a:off x="5013160" y="5155056"/>
            <a:ext cx="1503056" cy="901833"/>
            <a:chOff x="150272" y="1462"/>
            <a:chExt cx="1863096" cy="1117857"/>
          </a:xfrm>
          <a:solidFill>
            <a:schemeClr val="accent5"/>
          </a:solidFill>
        </p:grpSpPr>
        <p:sp>
          <p:nvSpPr>
            <p:cNvPr id="39" name="圓角矩形 38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圓角矩形 4"/>
            <p:cNvSpPr/>
            <p:nvPr/>
          </p:nvSpPr>
          <p:spPr>
            <a:xfrm>
              <a:off x="183013" y="34203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zh-TW" sz="2400" dirty="0">
                  <a:latin typeface="Comic Sans MS" pitchFamily="66" charset="0"/>
                  <a:ea typeface="微軟正黑體" pitchFamily="34" charset="-120"/>
                </a:rPr>
                <a:t>Model</a:t>
              </a:r>
              <a:endParaRPr lang="zh-TW" altLang="en-US" sz="2400" dirty="0">
                <a:latin typeface="Comic Sans MS" pitchFamily="66" charset="0"/>
                <a:ea typeface="微軟正黑體" pitchFamily="34" charset="-120"/>
              </a:endParaRPr>
            </a:p>
          </p:txBody>
        </p:sp>
      </p:grpSp>
      <p:grpSp>
        <p:nvGrpSpPr>
          <p:cNvPr id="7" name="群組 40"/>
          <p:cNvGrpSpPr/>
          <p:nvPr/>
        </p:nvGrpSpPr>
        <p:grpSpPr>
          <a:xfrm>
            <a:off x="107504" y="5157192"/>
            <a:ext cx="1503056" cy="901833"/>
            <a:chOff x="5366942" y="1864559"/>
            <a:chExt cx="1863096" cy="11178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2" name="圓角矩形 41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圓角矩形 4"/>
            <p:cNvSpPr/>
            <p:nvPr/>
          </p:nvSpPr>
          <p:spPr>
            <a:xfrm>
              <a:off x="5399683" y="1897300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測試資料</a:t>
              </a:r>
            </a:p>
          </p:txBody>
        </p:sp>
      </p:grpSp>
      <p:grpSp>
        <p:nvGrpSpPr>
          <p:cNvPr id="8" name="群組 43"/>
          <p:cNvGrpSpPr/>
          <p:nvPr/>
        </p:nvGrpSpPr>
        <p:grpSpPr>
          <a:xfrm>
            <a:off x="1898592" y="5482962"/>
            <a:ext cx="318648" cy="372757"/>
            <a:chOff x="2177321" y="329367"/>
            <a:chExt cx="394976" cy="46204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5" name="向右箭號 44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向右箭號 4"/>
            <p:cNvSpPr/>
            <p:nvPr/>
          </p:nvSpPr>
          <p:spPr>
            <a:xfrm>
              <a:off x="2177321" y="421776"/>
              <a:ext cx="276483" cy="2772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9" name="群組 46"/>
          <p:cNvGrpSpPr/>
          <p:nvPr/>
        </p:nvGrpSpPr>
        <p:grpSpPr>
          <a:xfrm>
            <a:off x="2555776" y="5157192"/>
            <a:ext cx="1503056" cy="901833"/>
            <a:chOff x="5366942" y="1864559"/>
            <a:chExt cx="1863096" cy="11178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8" name="圓角矩形 47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圓角矩形 4"/>
            <p:cNvSpPr/>
            <p:nvPr/>
          </p:nvSpPr>
          <p:spPr>
            <a:xfrm>
              <a:off x="5399683" y="1897300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抽取特徵</a:t>
              </a:r>
            </a:p>
          </p:txBody>
        </p:sp>
      </p:grpSp>
      <p:grpSp>
        <p:nvGrpSpPr>
          <p:cNvPr id="10" name="群組 49"/>
          <p:cNvGrpSpPr/>
          <p:nvPr/>
        </p:nvGrpSpPr>
        <p:grpSpPr>
          <a:xfrm>
            <a:off x="4346864" y="5482962"/>
            <a:ext cx="318648" cy="372757"/>
            <a:chOff x="2177321" y="329367"/>
            <a:chExt cx="394976" cy="46204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1" name="向右箭號 50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向右箭號 4"/>
            <p:cNvSpPr/>
            <p:nvPr/>
          </p:nvSpPr>
          <p:spPr>
            <a:xfrm>
              <a:off x="2177321" y="421776"/>
              <a:ext cx="276483" cy="2772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1" name="群組 52"/>
          <p:cNvGrpSpPr/>
          <p:nvPr/>
        </p:nvGrpSpPr>
        <p:grpSpPr>
          <a:xfrm>
            <a:off x="6867144" y="5482962"/>
            <a:ext cx="318648" cy="372757"/>
            <a:chOff x="2177321" y="329367"/>
            <a:chExt cx="394976" cy="46204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4" name="向右箭號 53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向右箭號 4"/>
            <p:cNvSpPr/>
            <p:nvPr/>
          </p:nvSpPr>
          <p:spPr>
            <a:xfrm>
              <a:off x="2177321" y="421776"/>
              <a:ext cx="276483" cy="2772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2" name="群組 55"/>
          <p:cNvGrpSpPr/>
          <p:nvPr/>
        </p:nvGrpSpPr>
        <p:grpSpPr>
          <a:xfrm>
            <a:off x="7452320" y="5157192"/>
            <a:ext cx="1503056" cy="901833"/>
            <a:chOff x="5366942" y="1864559"/>
            <a:chExt cx="1863096" cy="11178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7" name="圓角矩形 56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圓角矩形 4"/>
            <p:cNvSpPr/>
            <p:nvPr/>
          </p:nvSpPr>
          <p:spPr>
            <a:xfrm>
              <a:off x="5399683" y="1897300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猜測答案</a:t>
              </a:r>
            </a:p>
          </p:txBody>
        </p:sp>
      </p:grpSp>
      <p:sp>
        <p:nvSpPr>
          <p:cNvPr id="80914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1FFB78-028C-4F86-B51E-98B6CB9F1E4F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2947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373051FD-C071-4ECC-9EBF-2B995757BF76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40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現在已知資料長這個樣子</a:t>
            </a:r>
          </a:p>
        </p:txBody>
      </p:sp>
      <p:sp>
        <p:nvSpPr>
          <p:cNvPr id="82949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82950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1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71A4FA-747B-441E-84B9-CD4BB33CE90A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82952" name="Picture 210" descr="http://harthur.github.io/txjs-slides/images/cats/cat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09863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3" name="Picture 212" descr="http://harthur.github.io/txjs-slides/images/cats/cat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644900"/>
            <a:ext cx="865187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4" name="Picture 214" descr="http://harthur.github.io/txjs-slides/images/cats/cat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58152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5" name="Picture 216" descr="http://harthur.github.io/txjs-slides/images/cats/cat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73238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向下箭號 52"/>
          <p:cNvSpPr/>
          <p:nvPr/>
        </p:nvSpPr>
        <p:spPr>
          <a:xfrm rot="16200000">
            <a:off x="2661444" y="3178969"/>
            <a:ext cx="796925" cy="865187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graphicFrame>
        <p:nvGraphicFramePr>
          <p:cNvPr id="56" name="表格 55"/>
          <p:cNvGraphicFramePr>
            <a:graphicFrameLocks noGrp="1"/>
          </p:cNvGraphicFramePr>
          <p:nvPr/>
        </p:nvGraphicFramePr>
        <p:xfrm>
          <a:off x="3779838" y="1911350"/>
          <a:ext cx="2106612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9" name="表格 58"/>
          <p:cNvGraphicFramePr>
            <a:graphicFrameLocks noGrp="1"/>
          </p:cNvGraphicFramePr>
          <p:nvPr/>
        </p:nvGraphicFramePr>
        <p:xfrm>
          <a:off x="3779838" y="2852738"/>
          <a:ext cx="2106612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0" name="表格 59"/>
          <p:cNvGraphicFramePr>
            <a:graphicFrameLocks noGrp="1"/>
          </p:cNvGraphicFramePr>
          <p:nvPr/>
        </p:nvGraphicFramePr>
        <p:xfrm>
          <a:off x="3779838" y="3789363"/>
          <a:ext cx="2106612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1" name="表格 60"/>
          <p:cNvGraphicFramePr>
            <a:graphicFrameLocks noGrp="1"/>
          </p:cNvGraphicFramePr>
          <p:nvPr/>
        </p:nvGraphicFramePr>
        <p:xfrm>
          <a:off x="3779838" y="4791075"/>
          <a:ext cx="2105025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3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304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7"/>
          <a:stretch>
            <a:fillRect/>
          </a:stretch>
        </p:blipFill>
        <p:spPr bwMode="auto">
          <a:xfrm>
            <a:off x="1619250" y="1773238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04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" r="7396"/>
          <a:stretch>
            <a:fillRect/>
          </a:stretch>
        </p:blipFill>
        <p:spPr bwMode="auto">
          <a:xfrm>
            <a:off x="1619250" y="2708275"/>
            <a:ext cx="8651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047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4"/>
          <a:stretch>
            <a:fillRect/>
          </a:stretch>
        </p:blipFill>
        <p:spPr bwMode="auto">
          <a:xfrm>
            <a:off x="1619250" y="3644900"/>
            <a:ext cx="865188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048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4"/>
          <a:stretch>
            <a:fillRect/>
          </a:stretch>
        </p:blipFill>
        <p:spPr bwMode="auto">
          <a:xfrm>
            <a:off x="1619250" y="458152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2" name="表格 61"/>
          <p:cNvGraphicFramePr>
            <a:graphicFrameLocks noGrp="1"/>
          </p:cNvGraphicFramePr>
          <p:nvPr/>
        </p:nvGraphicFramePr>
        <p:xfrm>
          <a:off x="6642100" y="1916113"/>
          <a:ext cx="2106613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表格 62"/>
          <p:cNvGraphicFramePr>
            <a:graphicFrameLocks noGrp="1"/>
          </p:cNvGraphicFramePr>
          <p:nvPr/>
        </p:nvGraphicFramePr>
        <p:xfrm>
          <a:off x="6642100" y="2859088"/>
          <a:ext cx="2106613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4" name="表格 63"/>
          <p:cNvGraphicFramePr>
            <a:graphicFrameLocks noGrp="1"/>
          </p:cNvGraphicFramePr>
          <p:nvPr/>
        </p:nvGraphicFramePr>
        <p:xfrm>
          <a:off x="6642100" y="3794125"/>
          <a:ext cx="2106613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40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76" marR="91476" marT="45426" marB="454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5" name="表格 64"/>
          <p:cNvGraphicFramePr>
            <a:graphicFrameLocks noGrp="1"/>
          </p:cNvGraphicFramePr>
          <p:nvPr/>
        </p:nvGraphicFramePr>
        <p:xfrm>
          <a:off x="6642100" y="4797425"/>
          <a:ext cx="2105025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3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38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07" marR="91407" marT="45426" marB="454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" name="矩形 40"/>
          <p:cNvSpPr>
            <a:spLocks noChangeArrowheads="1"/>
          </p:cNvSpPr>
          <p:nvPr/>
        </p:nvSpPr>
        <p:spPr bwMode="auto">
          <a:xfrm>
            <a:off x="468313" y="5656263"/>
            <a:ext cx="84963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6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如果有一筆未知資料進來，你要怎麼判斷它是貓還是狗</a:t>
            </a:r>
            <a:r>
              <a:rPr lang="en-US" altLang="zh-TW" sz="26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</p:txBody>
      </p:sp>
      <p:graphicFrame>
        <p:nvGraphicFramePr>
          <p:cNvPr id="67" name="表格 66"/>
          <p:cNvGraphicFramePr>
            <a:graphicFrameLocks noGrp="1"/>
          </p:cNvGraphicFramePr>
          <p:nvPr/>
        </p:nvGraphicFramePr>
        <p:xfrm>
          <a:off x="593725" y="6375400"/>
          <a:ext cx="2249488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9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8" name="矩形 40"/>
          <p:cNvSpPr>
            <a:spLocks noChangeArrowheads="1"/>
          </p:cNvSpPr>
          <p:nvPr/>
        </p:nvSpPr>
        <p:spPr bwMode="auto">
          <a:xfrm>
            <a:off x="4572000" y="1268413"/>
            <a:ext cx="431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貓</a:t>
            </a:r>
            <a:endParaRPr lang="en-US" altLang="zh-TW" sz="2800" b="1">
              <a:solidFill>
                <a:srgbClr val="00B05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3635375" y="1773238"/>
            <a:ext cx="2449513" cy="3527425"/>
          </a:xfrm>
          <a:prstGeom prst="rect">
            <a:avLst/>
          </a:prstGeom>
          <a:noFill/>
          <a:ln w="762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70" name="矩形 40"/>
          <p:cNvSpPr>
            <a:spLocks noChangeArrowheads="1"/>
          </p:cNvSpPr>
          <p:nvPr/>
        </p:nvSpPr>
        <p:spPr bwMode="auto">
          <a:xfrm>
            <a:off x="7451725" y="1268413"/>
            <a:ext cx="433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C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狗</a:t>
            </a:r>
            <a:endParaRPr lang="en-US" altLang="zh-TW" sz="2800" b="1">
              <a:solidFill>
                <a:srgbClr val="C0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516688" y="1773238"/>
            <a:ext cx="2447925" cy="3527425"/>
          </a:xfrm>
          <a:prstGeom prst="rect">
            <a:avLst/>
          </a:prstGeom>
          <a:noFill/>
          <a:ln w="762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83164" name="矩形 14"/>
          <p:cNvSpPr>
            <a:spLocks noChangeArrowheads="1"/>
          </p:cNvSpPr>
          <p:nvPr/>
        </p:nvSpPr>
        <p:spPr bwMode="auto">
          <a:xfrm>
            <a:off x="3276600" y="908050"/>
            <a:ext cx="1830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Consolas" panose="020B0609020204030204" pitchFamily="49" charset="0"/>
                <a:ea typeface="微軟正黑體" panose="020B0604030504040204" pitchFamily="34" charset="-120"/>
              </a:rPr>
              <a:t>training data</a:t>
            </a:r>
          </a:p>
        </p:txBody>
      </p:sp>
      <p:sp>
        <p:nvSpPr>
          <p:cNvPr id="32" name="矩形 14"/>
          <p:cNvSpPr>
            <a:spLocks noChangeArrowheads="1"/>
          </p:cNvSpPr>
          <p:nvPr/>
        </p:nvSpPr>
        <p:spPr bwMode="auto">
          <a:xfrm>
            <a:off x="2074863" y="5940425"/>
            <a:ext cx="1704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F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testing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  <p:bldP spid="69" grpId="0" animBg="1"/>
      <p:bldP spid="70" grpId="0"/>
      <p:bldP spid="71" grpId="0" animBg="1"/>
      <p:bldP spid="3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994" name="Object 27"/>
          <p:cNvGraphicFramePr>
            <a:graphicFrameLocks noChangeAspect="1"/>
          </p:cNvGraphicFramePr>
          <p:nvPr/>
        </p:nvGraphicFramePr>
        <p:xfrm>
          <a:off x="2555875" y="1773238"/>
          <a:ext cx="4464050" cy="154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21" name="方程式" r:id="rId4" imgW="1397000" imgH="482600" progId="Equation.3">
                  <p:embed/>
                </p:oleObj>
              </mc:Choice>
              <mc:Fallback>
                <p:oleObj name="方程式" r:id="rId4" imgW="1397000" imgH="4826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1773238"/>
                        <a:ext cx="4464050" cy="1541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4996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31D76ACC-115D-4BA9-923F-D964140266A6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41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一個簡單想法</a:t>
            </a:r>
          </a:p>
        </p:txBody>
      </p:sp>
      <p:sp>
        <p:nvSpPr>
          <p:cNvPr id="84998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84999" name="Picture 12" descr="「alphago icon」的圖片搜尋結果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000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2A3448-E8B9-4AC6-8036-A81788C7C702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32" name="矩形 40"/>
          <p:cNvSpPr>
            <a:spLocks noChangeArrowheads="1"/>
          </p:cNvSpPr>
          <p:nvPr/>
        </p:nvSpPr>
        <p:spPr bwMode="auto">
          <a:xfrm>
            <a:off x="179388" y="1385888"/>
            <a:ext cx="88931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把資料用空間座標表示，</a:t>
            </a:r>
            <a:r>
              <a:rPr lang="zh-TW" altLang="en-US" sz="3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找最像的</a:t>
            </a:r>
            <a:r>
              <a:rPr lang="en-US" altLang="zh-TW" sz="3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zh-TW" altLang="en-US" sz="3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最近的</a:t>
            </a:r>
            <a:r>
              <a:rPr lang="en-US" altLang="zh-TW" sz="3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  <a:r>
              <a:rPr lang="zh-TW" altLang="en-US" sz="3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當作答案</a:t>
            </a:r>
            <a:endParaRPr lang="en-US" altLang="zh-TW" sz="30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cxnSp>
        <p:nvCxnSpPr>
          <p:cNvPr id="43" name="直線單箭頭接點 42"/>
          <p:cNvCxnSpPr/>
          <p:nvPr/>
        </p:nvCxnSpPr>
        <p:spPr>
          <a:xfrm flipV="1">
            <a:off x="827088" y="2997200"/>
            <a:ext cx="0" cy="37893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直線單箭頭接點 43"/>
          <p:cNvCxnSpPr/>
          <p:nvPr/>
        </p:nvCxnSpPr>
        <p:spPr>
          <a:xfrm>
            <a:off x="684213" y="6669088"/>
            <a:ext cx="77755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5004" name="Picture 210" descr="http://harthur.github.io/txjs-slides/images/cats/cat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4941888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5" name="Picture 212" descr="http://harthur.github.io/txjs-slides/images/cats/cat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716338"/>
            <a:ext cx="865187" cy="865187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6" name="Picture 214" descr="http://harthur.github.io/txjs-slides/images/cats/cat4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508500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7" name="Picture 216" descr="http://harthur.github.io/txjs-slides/images/cats/cat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732463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8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7"/>
          <a:stretch>
            <a:fillRect/>
          </a:stretch>
        </p:blipFill>
        <p:spPr bwMode="auto">
          <a:xfrm>
            <a:off x="2268538" y="5516563"/>
            <a:ext cx="865187" cy="8636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9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" r="7396"/>
          <a:stretch>
            <a:fillRect/>
          </a:stretch>
        </p:blipFill>
        <p:spPr bwMode="auto">
          <a:xfrm>
            <a:off x="1403350" y="4437063"/>
            <a:ext cx="865188" cy="865187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10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4"/>
          <a:stretch>
            <a:fillRect/>
          </a:stretch>
        </p:blipFill>
        <p:spPr bwMode="auto">
          <a:xfrm>
            <a:off x="971550" y="5514975"/>
            <a:ext cx="865188" cy="866775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11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4"/>
          <a:stretch>
            <a:fillRect/>
          </a:stretch>
        </p:blipFill>
        <p:spPr bwMode="auto">
          <a:xfrm>
            <a:off x="2484438" y="3860800"/>
            <a:ext cx="865187" cy="8636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矩形 65"/>
          <p:cNvSpPr/>
          <p:nvPr/>
        </p:nvSpPr>
        <p:spPr>
          <a:xfrm>
            <a:off x="6659563" y="4724400"/>
            <a:ext cx="936625" cy="86518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TW" sz="4000" dirty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zh-TW" altLang="en-US" sz="4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7" name="Picture 13"/>
          <p:cNvSpPr>
            <a:spLocks noChangeAspect="1" noChangeArrowheads="1"/>
          </p:cNvSpPr>
          <p:nvPr/>
        </p:nvSpPr>
        <p:spPr bwMode="auto">
          <a:xfrm>
            <a:off x="2689225" y="1844675"/>
            <a:ext cx="418623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68" name="矩形 40"/>
          <p:cNvSpPr>
            <a:spLocks noChangeArrowheads="1"/>
          </p:cNvSpPr>
          <p:nvPr/>
        </p:nvSpPr>
        <p:spPr bwMode="auto">
          <a:xfrm>
            <a:off x="2339975" y="2133600"/>
            <a:ext cx="16557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b="1">
                <a:latin typeface="Consolas" panose="020B0609020204030204" pitchFamily="49" charset="0"/>
                <a:ea typeface="微軟正黑體" panose="020B0604030504040204" pitchFamily="34" charset="-120"/>
              </a:rPr>
              <a:t>Mean</a:t>
            </a:r>
            <a:r>
              <a:rPr lang="zh-TW" altLang="en-US" sz="1200" b="1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200" b="1">
                <a:latin typeface="Consolas" panose="020B0609020204030204" pitchFamily="49" charset="0"/>
                <a:ea typeface="微軟正黑體" panose="020B0604030504040204" pitchFamily="34" charset="-120"/>
              </a:rPr>
              <a:t>Square</a:t>
            </a:r>
            <a:r>
              <a:rPr lang="zh-TW" altLang="en-US" sz="1200" b="1">
                <a:latin typeface="Consolas" panose="020B0609020204030204" pitchFamily="49" charset="0"/>
                <a:ea typeface="微軟正黑體" panose="020B0604030504040204" pitchFamily="34" charset="-120"/>
              </a:rPr>
              <a:t> </a:t>
            </a:r>
            <a:r>
              <a:rPr lang="en-US" altLang="zh-TW" sz="1200" b="1">
                <a:latin typeface="Consolas" panose="020B0609020204030204" pitchFamily="49" charset="0"/>
                <a:ea typeface="微軟正黑體" panose="020B0604030504040204" pitchFamily="34" charset="-120"/>
              </a:rPr>
              <a:t>Error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200" b="1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200" b="1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800" b="1"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1200" b="1">
                <a:latin typeface="Consolas" panose="020B0609020204030204" pitchFamily="49" charset="0"/>
                <a:ea typeface="微軟正黑體" panose="020B0604030504040204" pitchFamily="34" charset="-120"/>
              </a:rPr>
              <a:t>均方差</a:t>
            </a:r>
            <a:endParaRPr lang="en-US" altLang="zh-TW" sz="1200" b="1">
              <a:latin typeface="Consolas" panose="020B0609020204030204" pitchFamily="49" charset="0"/>
              <a:ea typeface="微軟正黑體" panose="020B0604030504040204" pitchFamily="34" charset="-120"/>
            </a:endParaRPr>
          </a:p>
        </p:txBody>
      </p:sp>
      <p:cxnSp>
        <p:nvCxnSpPr>
          <p:cNvPr id="69" name="直線單箭頭接點 68"/>
          <p:cNvCxnSpPr/>
          <p:nvPr/>
        </p:nvCxnSpPr>
        <p:spPr>
          <a:xfrm flipV="1">
            <a:off x="4284663" y="3141663"/>
            <a:ext cx="0" cy="360362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0" name="矩形 40"/>
          <p:cNvSpPr>
            <a:spLocks noChangeArrowheads="1"/>
          </p:cNvSpPr>
          <p:nvPr/>
        </p:nvSpPr>
        <p:spPr bwMode="auto">
          <a:xfrm>
            <a:off x="3708400" y="3502025"/>
            <a:ext cx="1368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00B0F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特徵數量</a:t>
            </a:r>
            <a:endParaRPr lang="en-US" altLang="zh-TW" sz="2000" b="1">
              <a:solidFill>
                <a:srgbClr val="00B0F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</p:txBody>
      </p:sp>
      <p:sp>
        <p:nvSpPr>
          <p:cNvPr id="72" name="矩形 40"/>
          <p:cNvSpPr>
            <a:spLocks noChangeArrowheads="1"/>
          </p:cNvSpPr>
          <p:nvPr/>
        </p:nvSpPr>
        <p:spPr bwMode="auto">
          <a:xfrm>
            <a:off x="4932363" y="3244850"/>
            <a:ext cx="29511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第</a:t>
            </a:r>
            <a:r>
              <a:rPr lang="en-US" altLang="zh-TW" sz="2000" b="1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i</a:t>
            </a:r>
            <a:r>
              <a:rPr lang="zh-TW" altLang="en-US" sz="20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個特徵值的差的平方</a:t>
            </a:r>
            <a:endParaRPr lang="en-US" altLang="zh-TW" sz="2000" b="1" dirty="0">
              <a:solidFill>
                <a:schemeClr val="accent6">
                  <a:lumMod val="75000"/>
                </a:schemeClr>
              </a:solidFill>
              <a:latin typeface="Consolas" pitchFamily="49" charset="0"/>
              <a:ea typeface="微軟正黑體" pitchFamily="34" charset="-120"/>
            </a:endParaRPr>
          </a:p>
        </p:txBody>
      </p:sp>
      <p:cxnSp>
        <p:nvCxnSpPr>
          <p:cNvPr id="73" name="直線單箭頭接點 72"/>
          <p:cNvCxnSpPr/>
          <p:nvPr/>
        </p:nvCxnSpPr>
        <p:spPr>
          <a:xfrm flipV="1">
            <a:off x="5940425" y="2884488"/>
            <a:ext cx="0" cy="360362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5019" name="矩形 40"/>
          <p:cNvSpPr>
            <a:spLocks noChangeArrowheads="1"/>
          </p:cNvSpPr>
          <p:nvPr/>
        </p:nvSpPr>
        <p:spPr bwMode="auto">
          <a:xfrm>
            <a:off x="8388350" y="6484938"/>
            <a:ext cx="1368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 i="1">
                <a:latin typeface="Consolas" panose="020B0609020204030204" pitchFamily="49" charset="0"/>
                <a:ea typeface="微軟正黑體" panose="020B0604030504040204" pitchFamily="34" charset="-120"/>
              </a:rPr>
              <a:t>x</a:t>
            </a:r>
            <a:r>
              <a:rPr lang="en-US" altLang="zh-TW" sz="2000" b="1" baseline="-25000">
                <a:latin typeface="Consolas" panose="020B0609020204030204" pitchFamily="49" charset="0"/>
                <a:ea typeface="微軟正黑體" panose="020B0604030504040204" pitchFamily="34" charset="-120"/>
              </a:rPr>
              <a:t>1</a:t>
            </a:r>
          </a:p>
        </p:txBody>
      </p:sp>
      <p:sp>
        <p:nvSpPr>
          <p:cNvPr id="85020" name="矩形 40"/>
          <p:cNvSpPr>
            <a:spLocks noChangeArrowheads="1"/>
          </p:cNvSpPr>
          <p:nvPr/>
        </p:nvSpPr>
        <p:spPr bwMode="auto">
          <a:xfrm>
            <a:off x="682625" y="2636838"/>
            <a:ext cx="1368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 i="1">
                <a:latin typeface="Consolas" panose="020B0609020204030204" pitchFamily="49" charset="0"/>
                <a:ea typeface="微軟正黑體" panose="020B0604030504040204" pitchFamily="34" charset="-120"/>
              </a:rPr>
              <a:t>x</a:t>
            </a:r>
            <a:r>
              <a:rPr lang="en-US" altLang="zh-TW" sz="2000" b="1" baseline="-25000">
                <a:latin typeface="Consolas" panose="020B0609020204030204" pitchFamily="49" charset="0"/>
                <a:ea typeface="微軟正黑體" panose="020B0604030504040204" pitchFamily="34" charset="-12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67" grpId="0" animBg="1"/>
      <p:bldP spid="68" grpId="0"/>
      <p:bldP spid="70" grpId="0"/>
      <p:bldP spid="7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704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7F31FEF3-3661-41B4-829C-A4520122762A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42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這樣就足夠了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87045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87046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7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FC717D-2C71-4D76-B89C-9264DE34615F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87048" name="矩形 40"/>
          <p:cNvSpPr>
            <a:spLocks noChangeArrowheads="1"/>
          </p:cNvSpPr>
          <p:nvPr/>
        </p:nvSpPr>
        <p:spPr bwMode="auto">
          <a:xfrm>
            <a:off x="1547813" y="1497013"/>
            <a:ext cx="6985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4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你覺得待測資料是貓還是狗</a:t>
            </a:r>
            <a:r>
              <a:rPr lang="en-US" altLang="zh-TW" sz="4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</p:txBody>
      </p:sp>
      <p:cxnSp>
        <p:nvCxnSpPr>
          <p:cNvPr id="20" name="直線單箭頭接點 19"/>
          <p:cNvCxnSpPr/>
          <p:nvPr/>
        </p:nvCxnSpPr>
        <p:spPr>
          <a:xfrm flipV="1">
            <a:off x="827088" y="2997200"/>
            <a:ext cx="0" cy="37893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>
          <a:xfrm>
            <a:off x="684213" y="6669088"/>
            <a:ext cx="77755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7051" name="Picture 210" descr="http://harthur.github.io/txjs-slides/images/cats/cat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4941888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2" name="Picture 212" descr="http://harthur.github.io/txjs-slides/images/cats/cat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716338"/>
            <a:ext cx="865187" cy="865187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3" name="Picture 214" descr="http://harthur.github.io/txjs-slides/images/cats/cat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508500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4" name="Picture 216" descr="http://harthur.github.io/txjs-slides/images/cats/cat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732463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7"/>
          <a:stretch>
            <a:fillRect/>
          </a:stretch>
        </p:blipFill>
        <p:spPr bwMode="auto">
          <a:xfrm>
            <a:off x="2268538" y="5516563"/>
            <a:ext cx="865187" cy="8636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" r="7396"/>
          <a:stretch>
            <a:fillRect/>
          </a:stretch>
        </p:blipFill>
        <p:spPr bwMode="auto">
          <a:xfrm>
            <a:off x="1403350" y="4437063"/>
            <a:ext cx="865188" cy="865187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7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4"/>
          <a:stretch>
            <a:fillRect/>
          </a:stretch>
        </p:blipFill>
        <p:spPr bwMode="auto">
          <a:xfrm>
            <a:off x="971550" y="5514975"/>
            <a:ext cx="865188" cy="866775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8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4"/>
          <a:stretch>
            <a:fillRect/>
          </a:stretch>
        </p:blipFill>
        <p:spPr bwMode="auto">
          <a:xfrm>
            <a:off x="2484438" y="3860800"/>
            <a:ext cx="865187" cy="8636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矩形 29"/>
          <p:cNvSpPr/>
          <p:nvPr/>
        </p:nvSpPr>
        <p:spPr>
          <a:xfrm>
            <a:off x="3851275" y="3500438"/>
            <a:ext cx="936625" cy="865187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TW" sz="4000" dirty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zh-TW" altLang="en-US" sz="4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7060" name="矩形 40"/>
          <p:cNvSpPr>
            <a:spLocks noChangeArrowheads="1"/>
          </p:cNvSpPr>
          <p:nvPr/>
        </p:nvSpPr>
        <p:spPr bwMode="auto">
          <a:xfrm>
            <a:off x="8388350" y="6484938"/>
            <a:ext cx="1368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 i="1">
                <a:latin typeface="Consolas" panose="020B0609020204030204" pitchFamily="49" charset="0"/>
                <a:ea typeface="微軟正黑體" panose="020B0604030504040204" pitchFamily="34" charset="-120"/>
              </a:rPr>
              <a:t>x</a:t>
            </a:r>
            <a:r>
              <a:rPr lang="en-US" altLang="zh-TW" sz="2000" b="1" baseline="-25000">
                <a:latin typeface="Consolas" panose="020B0609020204030204" pitchFamily="49" charset="0"/>
                <a:ea typeface="微軟正黑體" panose="020B0604030504040204" pitchFamily="34" charset="-120"/>
              </a:rPr>
              <a:t>1</a:t>
            </a:r>
          </a:p>
        </p:txBody>
      </p:sp>
      <p:sp>
        <p:nvSpPr>
          <p:cNvPr id="87061" name="矩形 40"/>
          <p:cNvSpPr>
            <a:spLocks noChangeArrowheads="1"/>
          </p:cNvSpPr>
          <p:nvPr/>
        </p:nvSpPr>
        <p:spPr bwMode="auto">
          <a:xfrm>
            <a:off x="682625" y="2636838"/>
            <a:ext cx="1368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 i="1">
                <a:latin typeface="Consolas" panose="020B0609020204030204" pitchFamily="49" charset="0"/>
                <a:ea typeface="微軟正黑體" panose="020B0604030504040204" pitchFamily="34" charset="-120"/>
              </a:rPr>
              <a:t>x</a:t>
            </a:r>
            <a:r>
              <a:rPr lang="en-US" altLang="zh-TW" sz="2000" b="1" baseline="-25000">
                <a:latin typeface="Consolas" panose="020B0609020204030204" pitchFamily="49" charset="0"/>
                <a:ea typeface="微軟正黑體" panose="020B0604030504040204" pitchFamily="34" charset="-12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909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519363B2-5ECC-46C1-8AB8-2BE37735F2C6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43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K-Nearest Neighbors(KNN)</a:t>
            </a:r>
            <a:endParaRPr lang="zh-TW" alt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89093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89094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5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8BB8D8-76BE-4D05-B8DE-65A848B75660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89096" name="矩形 40"/>
          <p:cNvSpPr>
            <a:spLocks noChangeArrowheads="1"/>
          </p:cNvSpPr>
          <p:nvPr/>
        </p:nvSpPr>
        <p:spPr bwMode="auto">
          <a:xfrm>
            <a:off x="611188" y="1341438"/>
            <a:ext cx="8497887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找</a:t>
            </a:r>
            <a:r>
              <a:rPr lang="en-US" altLang="zh-TW" sz="3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K</a:t>
            </a:r>
            <a:r>
              <a:rPr lang="zh-TW" altLang="en-US" sz="3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個最近的鄰居</a:t>
            </a:r>
            <a:endParaRPr lang="en-US" altLang="zh-TW" sz="30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3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少數服從多數，避免異常資料</a:t>
            </a:r>
            <a:r>
              <a:rPr lang="en-US" altLang="zh-TW" sz="3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(outlier)</a:t>
            </a:r>
            <a:r>
              <a:rPr lang="zh-TW" altLang="en-US" sz="3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干擾</a:t>
            </a:r>
            <a:endParaRPr lang="en-US" altLang="zh-TW" sz="30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cxnSp>
        <p:nvCxnSpPr>
          <p:cNvPr id="43" name="直線單箭頭接點 42"/>
          <p:cNvCxnSpPr/>
          <p:nvPr/>
        </p:nvCxnSpPr>
        <p:spPr>
          <a:xfrm flipV="1">
            <a:off x="827088" y="2592388"/>
            <a:ext cx="0" cy="37893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直線單箭頭接點 43"/>
          <p:cNvCxnSpPr/>
          <p:nvPr/>
        </p:nvCxnSpPr>
        <p:spPr>
          <a:xfrm>
            <a:off x="684213" y="6264275"/>
            <a:ext cx="77755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9099" name="矩形 40"/>
          <p:cNvSpPr>
            <a:spLocks noChangeArrowheads="1"/>
          </p:cNvSpPr>
          <p:nvPr/>
        </p:nvSpPr>
        <p:spPr bwMode="auto">
          <a:xfrm>
            <a:off x="5076825" y="2730500"/>
            <a:ext cx="26638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3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K</a:t>
            </a:r>
            <a:r>
              <a:rPr lang="zh-TW" altLang="en-US" sz="3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3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= 5</a:t>
            </a:r>
            <a:r>
              <a:rPr lang="zh-TW" altLang="en-US" sz="3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endParaRPr lang="en-US" altLang="zh-TW" sz="30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89100" name="Picture 210" descr="http://harthur.github.io/txjs-slides/images/cats/cat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4510088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101" name="Picture 212" descr="http://harthur.github.io/txjs-slides/images/cats/cat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284538"/>
            <a:ext cx="865187" cy="865187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102" name="Picture 214" descr="http://harthur.github.io/txjs-slides/images/cats/cat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076700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103" name="Picture 216" descr="http://harthur.github.io/txjs-slides/images/cats/cat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300663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10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7"/>
          <a:stretch>
            <a:fillRect/>
          </a:stretch>
        </p:blipFill>
        <p:spPr bwMode="auto">
          <a:xfrm>
            <a:off x="2268538" y="5084763"/>
            <a:ext cx="865187" cy="8636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105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" r="7396"/>
          <a:stretch>
            <a:fillRect/>
          </a:stretch>
        </p:blipFill>
        <p:spPr bwMode="auto">
          <a:xfrm>
            <a:off x="1403350" y="4005263"/>
            <a:ext cx="865188" cy="865187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106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4"/>
          <a:stretch>
            <a:fillRect/>
          </a:stretch>
        </p:blipFill>
        <p:spPr bwMode="auto">
          <a:xfrm>
            <a:off x="971550" y="5083175"/>
            <a:ext cx="865188" cy="866775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107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4"/>
          <a:stretch>
            <a:fillRect/>
          </a:stretch>
        </p:blipFill>
        <p:spPr bwMode="auto">
          <a:xfrm>
            <a:off x="2484438" y="3429000"/>
            <a:ext cx="865187" cy="8636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矩形 31"/>
          <p:cNvSpPr/>
          <p:nvPr/>
        </p:nvSpPr>
        <p:spPr>
          <a:xfrm>
            <a:off x="3851275" y="3068638"/>
            <a:ext cx="936625" cy="865187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TW" sz="4000" dirty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zh-TW" altLang="en-US" sz="4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3" name="橢圓 22"/>
          <p:cNvSpPr/>
          <p:nvPr/>
        </p:nvSpPr>
        <p:spPr>
          <a:xfrm rot="1192480">
            <a:off x="614363" y="2351088"/>
            <a:ext cx="4772025" cy="4094162"/>
          </a:xfrm>
          <a:prstGeom prst="ellipse">
            <a:avLst/>
          </a:prstGeom>
          <a:noFill/>
          <a:ln w="762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22" name="矩形 40"/>
          <p:cNvSpPr>
            <a:spLocks noChangeArrowheads="1"/>
          </p:cNvSpPr>
          <p:nvPr/>
        </p:nvSpPr>
        <p:spPr bwMode="auto">
          <a:xfrm>
            <a:off x="755650" y="6330950"/>
            <a:ext cx="648017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隨著資料不同，適合的</a:t>
            </a:r>
            <a:r>
              <a:rPr lang="en-US" altLang="zh-TW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K</a:t>
            </a:r>
            <a:r>
              <a:rPr lang="zh-TW" altLang="en-US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值也不同</a:t>
            </a:r>
            <a:endParaRPr lang="en-US" altLang="zh-TW" sz="3000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  <a:ea typeface="微軟正黑體" pitchFamily="34" charset="-120"/>
            </a:endParaRPr>
          </a:p>
        </p:txBody>
      </p:sp>
      <p:sp>
        <p:nvSpPr>
          <p:cNvPr id="89111" name="矩形 40"/>
          <p:cNvSpPr>
            <a:spLocks noChangeArrowheads="1"/>
          </p:cNvSpPr>
          <p:nvPr/>
        </p:nvSpPr>
        <p:spPr bwMode="auto">
          <a:xfrm>
            <a:off x="8388350" y="6124575"/>
            <a:ext cx="1368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 i="1">
                <a:latin typeface="Consolas" panose="020B0609020204030204" pitchFamily="49" charset="0"/>
                <a:ea typeface="微軟正黑體" panose="020B0604030504040204" pitchFamily="34" charset="-120"/>
              </a:rPr>
              <a:t>x</a:t>
            </a:r>
            <a:r>
              <a:rPr lang="en-US" altLang="zh-TW" sz="2000" b="1" baseline="-25000">
                <a:latin typeface="Consolas" panose="020B0609020204030204" pitchFamily="49" charset="0"/>
                <a:ea typeface="微軟正黑體" panose="020B0604030504040204" pitchFamily="34" charset="-120"/>
              </a:rPr>
              <a:t>1</a:t>
            </a:r>
          </a:p>
        </p:txBody>
      </p:sp>
      <p:sp>
        <p:nvSpPr>
          <p:cNvPr id="89112" name="矩形 40"/>
          <p:cNvSpPr>
            <a:spLocks noChangeArrowheads="1"/>
          </p:cNvSpPr>
          <p:nvPr/>
        </p:nvSpPr>
        <p:spPr bwMode="auto">
          <a:xfrm>
            <a:off x="682625" y="2276475"/>
            <a:ext cx="1368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 i="1">
                <a:latin typeface="Consolas" panose="020B0609020204030204" pitchFamily="49" charset="0"/>
                <a:ea typeface="微軟正黑體" panose="020B0604030504040204" pitchFamily="34" charset="-120"/>
              </a:rPr>
              <a:t>x</a:t>
            </a:r>
            <a:r>
              <a:rPr lang="en-US" altLang="zh-TW" sz="2000" b="1" baseline="-25000">
                <a:latin typeface="Consolas" panose="020B0609020204030204" pitchFamily="49" charset="0"/>
                <a:ea typeface="微軟正黑體" panose="020B0604030504040204" pitchFamily="34" charset="-12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113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DECDFDF0-CA17-47BA-8D32-4FA4D16E8EA9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44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建好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Model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以後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91141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91142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群組 19"/>
          <p:cNvGrpSpPr/>
          <p:nvPr/>
        </p:nvGrpSpPr>
        <p:grpSpPr>
          <a:xfrm>
            <a:off x="5013160" y="1772816"/>
            <a:ext cx="1503056" cy="901833"/>
            <a:chOff x="150272" y="1462"/>
            <a:chExt cx="1863096" cy="111785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圓角矩形 20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圓角矩形 4"/>
            <p:cNvSpPr/>
            <p:nvPr/>
          </p:nvSpPr>
          <p:spPr>
            <a:xfrm>
              <a:off x="183013" y="34203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訓練資料</a:t>
              </a:r>
            </a:p>
          </p:txBody>
        </p:sp>
      </p:grpSp>
      <p:grpSp>
        <p:nvGrpSpPr>
          <p:cNvPr id="3" name="群組 22"/>
          <p:cNvGrpSpPr/>
          <p:nvPr/>
        </p:nvGrpSpPr>
        <p:grpSpPr>
          <a:xfrm>
            <a:off x="5571000" y="2962681"/>
            <a:ext cx="372757" cy="318648"/>
            <a:chOff x="6067466" y="1283273"/>
            <a:chExt cx="462047" cy="39497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向右箭號 23"/>
            <p:cNvSpPr/>
            <p:nvPr/>
          </p:nvSpPr>
          <p:spPr>
            <a:xfrm rot="5400000">
              <a:off x="6101002" y="124973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向右箭號 4"/>
            <p:cNvSpPr/>
            <p:nvPr/>
          </p:nvSpPr>
          <p:spPr>
            <a:xfrm>
              <a:off x="6159876" y="1283273"/>
              <a:ext cx="277229" cy="2764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4" name="群組 25"/>
          <p:cNvGrpSpPr/>
          <p:nvPr/>
        </p:nvGrpSpPr>
        <p:grpSpPr>
          <a:xfrm>
            <a:off x="5013160" y="3501008"/>
            <a:ext cx="1503056" cy="901833"/>
            <a:chOff x="150272" y="1462"/>
            <a:chExt cx="1863096" cy="111785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圓角矩形 26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圓角矩形 4"/>
            <p:cNvSpPr/>
            <p:nvPr/>
          </p:nvSpPr>
          <p:spPr>
            <a:xfrm>
              <a:off x="183013" y="34203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抽取特徵</a:t>
              </a:r>
            </a:p>
          </p:txBody>
        </p:sp>
      </p:grpSp>
      <p:grpSp>
        <p:nvGrpSpPr>
          <p:cNvPr id="5" name="群組 34"/>
          <p:cNvGrpSpPr/>
          <p:nvPr/>
        </p:nvGrpSpPr>
        <p:grpSpPr>
          <a:xfrm>
            <a:off x="5571000" y="4690873"/>
            <a:ext cx="372757" cy="318648"/>
            <a:chOff x="6067466" y="1283273"/>
            <a:chExt cx="462047" cy="39497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向右箭號 35"/>
            <p:cNvSpPr/>
            <p:nvPr/>
          </p:nvSpPr>
          <p:spPr>
            <a:xfrm rot="5400000">
              <a:off x="6101002" y="124973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向右箭號 4"/>
            <p:cNvSpPr/>
            <p:nvPr/>
          </p:nvSpPr>
          <p:spPr>
            <a:xfrm>
              <a:off x="6159876" y="1283273"/>
              <a:ext cx="277229" cy="2764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37"/>
          <p:cNvGrpSpPr/>
          <p:nvPr/>
        </p:nvGrpSpPr>
        <p:grpSpPr>
          <a:xfrm>
            <a:off x="5013160" y="5155056"/>
            <a:ext cx="1503056" cy="901833"/>
            <a:chOff x="150272" y="1462"/>
            <a:chExt cx="1863096" cy="1117857"/>
          </a:xfrm>
          <a:solidFill>
            <a:schemeClr val="accent5"/>
          </a:solidFill>
        </p:grpSpPr>
        <p:sp>
          <p:nvSpPr>
            <p:cNvPr id="39" name="圓角矩形 38"/>
            <p:cNvSpPr/>
            <p:nvPr/>
          </p:nvSpPr>
          <p:spPr>
            <a:xfrm>
              <a:off x="150272" y="1462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圓角矩形 4"/>
            <p:cNvSpPr/>
            <p:nvPr/>
          </p:nvSpPr>
          <p:spPr>
            <a:xfrm>
              <a:off x="183013" y="34203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zh-TW" sz="2400" dirty="0">
                  <a:latin typeface="Comic Sans MS" pitchFamily="66" charset="0"/>
                  <a:ea typeface="微軟正黑體" pitchFamily="34" charset="-120"/>
                </a:rPr>
                <a:t>Model</a:t>
              </a:r>
              <a:endParaRPr lang="zh-TW" altLang="en-US" sz="2400" dirty="0">
                <a:latin typeface="Comic Sans MS" pitchFamily="66" charset="0"/>
                <a:ea typeface="微軟正黑體" pitchFamily="34" charset="-120"/>
              </a:endParaRPr>
            </a:p>
          </p:txBody>
        </p:sp>
      </p:grpSp>
      <p:grpSp>
        <p:nvGrpSpPr>
          <p:cNvPr id="7" name="群組 40"/>
          <p:cNvGrpSpPr/>
          <p:nvPr/>
        </p:nvGrpSpPr>
        <p:grpSpPr>
          <a:xfrm>
            <a:off x="107504" y="5157192"/>
            <a:ext cx="1503056" cy="901833"/>
            <a:chOff x="5366942" y="1864559"/>
            <a:chExt cx="1863096" cy="1117857"/>
          </a:xfrm>
          <a:solidFill>
            <a:schemeClr val="accent6"/>
          </a:solidFill>
        </p:grpSpPr>
        <p:sp>
          <p:nvSpPr>
            <p:cNvPr id="42" name="圓角矩形 41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圓角矩形 4"/>
            <p:cNvSpPr/>
            <p:nvPr/>
          </p:nvSpPr>
          <p:spPr>
            <a:xfrm>
              <a:off x="5399683" y="1897300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測試資料</a:t>
              </a:r>
            </a:p>
          </p:txBody>
        </p:sp>
      </p:grpSp>
      <p:grpSp>
        <p:nvGrpSpPr>
          <p:cNvPr id="8" name="群組 43"/>
          <p:cNvGrpSpPr/>
          <p:nvPr/>
        </p:nvGrpSpPr>
        <p:grpSpPr>
          <a:xfrm>
            <a:off x="1898592" y="5482962"/>
            <a:ext cx="318648" cy="372757"/>
            <a:chOff x="2177321" y="329367"/>
            <a:chExt cx="394976" cy="462047"/>
          </a:xfrm>
          <a:solidFill>
            <a:schemeClr val="accent6"/>
          </a:solidFill>
        </p:grpSpPr>
        <p:sp>
          <p:nvSpPr>
            <p:cNvPr id="45" name="向右箭號 44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向右箭號 4"/>
            <p:cNvSpPr/>
            <p:nvPr/>
          </p:nvSpPr>
          <p:spPr>
            <a:xfrm>
              <a:off x="2177321" y="421776"/>
              <a:ext cx="276483" cy="2772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9" name="群組 46"/>
          <p:cNvGrpSpPr/>
          <p:nvPr/>
        </p:nvGrpSpPr>
        <p:grpSpPr>
          <a:xfrm>
            <a:off x="2555776" y="5157192"/>
            <a:ext cx="1503056" cy="901833"/>
            <a:chOff x="5366942" y="1864559"/>
            <a:chExt cx="1863096" cy="1117857"/>
          </a:xfrm>
          <a:solidFill>
            <a:schemeClr val="accent6"/>
          </a:solidFill>
        </p:grpSpPr>
        <p:sp>
          <p:nvSpPr>
            <p:cNvPr id="48" name="圓角矩形 47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圓角矩形 4"/>
            <p:cNvSpPr/>
            <p:nvPr/>
          </p:nvSpPr>
          <p:spPr>
            <a:xfrm>
              <a:off x="5399683" y="1897300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抽取特徵</a:t>
              </a:r>
            </a:p>
          </p:txBody>
        </p:sp>
      </p:grpSp>
      <p:grpSp>
        <p:nvGrpSpPr>
          <p:cNvPr id="10" name="群組 49"/>
          <p:cNvGrpSpPr/>
          <p:nvPr/>
        </p:nvGrpSpPr>
        <p:grpSpPr>
          <a:xfrm>
            <a:off x="4346864" y="5482962"/>
            <a:ext cx="318648" cy="372757"/>
            <a:chOff x="2177321" y="329367"/>
            <a:chExt cx="394976" cy="462047"/>
          </a:xfrm>
          <a:solidFill>
            <a:schemeClr val="accent6"/>
          </a:solidFill>
        </p:grpSpPr>
        <p:sp>
          <p:nvSpPr>
            <p:cNvPr id="51" name="向右箭號 50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向右箭號 4"/>
            <p:cNvSpPr/>
            <p:nvPr/>
          </p:nvSpPr>
          <p:spPr>
            <a:xfrm>
              <a:off x="2177321" y="421776"/>
              <a:ext cx="276483" cy="2772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1" name="群組 52"/>
          <p:cNvGrpSpPr/>
          <p:nvPr/>
        </p:nvGrpSpPr>
        <p:grpSpPr>
          <a:xfrm>
            <a:off x="6867144" y="5482962"/>
            <a:ext cx="318648" cy="372757"/>
            <a:chOff x="2177321" y="329367"/>
            <a:chExt cx="394976" cy="462047"/>
          </a:xfrm>
          <a:solidFill>
            <a:schemeClr val="accent6"/>
          </a:solidFill>
        </p:grpSpPr>
        <p:sp>
          <p:nvSpPr>
            <p:cNvPr id="54" name="向右箭號 53"/>
            <p:cNvSpPr/>
            <p:nvPr/>
          </p:nvSpPr>
          <p:spPr>
            <a:xfrm>
              <a:off x="2177321" y="329367"/>
              <a:ext cx="394976" cy="46204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向右箭號 4"/>
            <p:cNvSpPr/>
            <p:nvPr/>
          </p:nvSpPr>
          <p:spPr>
            <a:xfrm>
              <a:off x="2177321" y="421776"/>
              <a:ext cx="276483" cy="2772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240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2" name="群組 55"/>
          <p:cNvGrpSpPr/>
          <p:nvPr/>
        </p:nvGrpSpPr>
        <p:grpSpPr>
          <a:xfrm>
            <a:off x="7452320" y="5157192"/>
            <a:ext cx="1503056" cy="901833"/>
            <a:chOff x="5366942" y="1864559"/>
            <a:chExt cx="1863096" cy="1117857"/>
          </a:xfrm>
          <a:solidFill>
            <a:schemeClr val="accent6"/>
          </a:solidFill>
        </p:grpSpPr>
        <p:sp>
          <p:nvSpPr>
            <p:cNvPr id="57" name="圓角矩形 56"/>
            <p:cNvSpPr/>
            <p:nvPr/>
          </p:nvSpPr>
          <p:spPr>
            <a:xfrm>
              <a:off x="5366942" y="1864559"/>
              <a:ext cx="1863096" cy="111785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圓角矩形 4"/>
            <p:cNvSpPr/>
            <p:nvPr/>
          </p:nvSpPr>
          <p:spPr>
            <a:xfrm>
              <a:off x="5399683" y="1897300"/>
              <a:ext cx="1797614" cy="10523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0" tIns="114300" rIns="114300" bIns="1143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猜測答案</a:t>
              </a:r>
            </a:p>
          </p:txBody>
        </p:sp>
      </p:grpSp>
      <p:sp>
        <p:nvSpPr>
          <p:cNvPr id="91154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DE69E7-1754-49B0-BD13-B5306747031C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" y="4149725"/>
            <a:ext cx="936625" cy="86518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TW" sz="4000" dirty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zh-TW" altLang="en-US" sz="4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aphicFrame>
        <p:nvGraphicFramePr>
          <p:cNvPr id="44" name="表格 43"/>
          <p:cNvGraphicFramePr>
            <a:graphicFrameLocks noGrp="1"/>
          </p:cNvGraphicFramePr>
          <p:nvPr/>
        </p:nvGraphicFramePr>
        <p:xfrm>
          <a:off x="2178050" y="4581525"/>
          <a:ext cx="2249488" cy="365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9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99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0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1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…</a:t>
                      </a:r>
                      <a:endParaRPr lang="zh-TW" altLang="en-US" sz="1800" dirty="0"/>
                    </a:p>
                  </a:txBody>
                  <a:tcPr marL="91452" marR="91452" marT="45426" marB="454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矩形 40"/>
          <p:cNvSpPr>
            <a:spLocks noChangeArrowheads="1"/>
          </p:cNvSpPr>
          <p:nvPr/>
        </p:nvSpPr>
        <p:spPr bwMode="auto">
          <a:xfrm>
            <a:off x="7451725" y="4508500"/>
            <a:ext cx="16208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狗</a:t>
            </a: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r>
              <a:rPr lang="zh-TW" altLang="en-US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 貓</a:t>
            </a: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16"/>
          <a:stretch>
            <a:fillRect/>
          </a:stretch>
        </p:blipFill>
        <p:spPr bwMode="auto">
          <a:xfrm>
            <a:off x="2124075" y="1916113"/>
            <a:ext cx="42767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3188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6153B49C-B1DE-42C4-9E78-CCE8BA72DF86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45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KNN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小實驗</a:t>
            </a:r>
          </a:p>
        </p:txBody>
      </p:sp>
      <p:sp>
        <p:nvSpPr>
          <p:cNvPr id="93190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93191" name="Picture 12" descr="「alphago icon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2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4E3651-9821-4EA7-A979-49A9F5E30681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46089" name="矩形 40"/>
          <p:cNvSpPr>
            <a:spLocks noChangeArrowheads="1"/>
          </p:cNvSpPr>
          <p:nvPr/>
        </p:nvSpPr>
        <p:spPr bwMode="auto">
          <a:xfrm>
            <a:off x="1403350" y="1341438"/>
            <a:ext cx="8353425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900" dirty="0">
                <a:latin typeface="Comic Sans MS" pitchFamily="66" charset="0"/>
                <a:ea typeface="微軟正黑體" pitchFamily="34" charset="-120"/>
              </a:rPr>
              <a:t>Iris</a:t>
            </a:r>
            <a:r>
              <a:rPr lang="zh-TW" altLang="en-US" sz="2900" dirty="0">
                <a:latin typeface="Comic Sans MS" pitchFamily="66" charset="0"/>
                <a:ea typeface="微軟正黑體" pitchFamily="34" charset="-120"/>
              </a:rPr>
              <a:t> 鳶尾花資料集 </a:t>
            </a:r>
            <a:r>
              <a:rPr lang="en-US" altLang="zh-TW" sz="2900" dirty="0">
                <a:latin typeface="Comic Sans MS" pitchFamily="66" charset="0"/>
                <a:ea typeface="微軟正黑體" pitchFamily="34" charset="-120"/>
              </a:rPr>
              <a:t>(</a:t>
            </a:r>
            <a:r>
              <a:rPr lang="zh-TW" altLang="en-US" sz="2900" dirty="0">
                <a:latin typeface="Comic Sans MS" pitchFamily="66" charset="0"/>
                <a:ea typeface="微軟正黑體" pitchFamily="34" charset="-120"/>
              </a:rPr>
              <a:t>共</a:t>
            </a:r>
            <a:r>
              <a:rPr lang="en-US" altLang="zh-TW" sz="2900" dirty="0">
                <a:latin typeface="Comic Sans MS" pitchFamily="66" charset="0"/>
                <a:ea typeface="微軟正黑體" pitchFamily="34" charset="-120"/>
              </a:rPr>
              <a:t>150</a:t>
            </a:r>
            <a:r>
              <a:rPr lang="zh-TW" altLang="en-US" sz="2900" dirty="0">
                <a:latin typeface="Comic Sans MS" pitchFamily="66" charset="0"/>
                <a:ea typeface="微軟正黑體" pitchFamily="34" charset="-120"/>
              </a:rPr>
              <a:t>筆資料</a:t>
            </a:r>
            <a:r>
              <a:rPr lang="en-US" altLang="zh-TW" sz="2900" dirty="0">
                <a:latin typeface="Comic Sans MS" pitchFamily="66" charset="0"/>
                <a:ea typeface="微軟正黑體" pitchFamily="34" charset="-120"/>
              </a:rPr>
              <a:t>)</a:t>
            </a:r>
            <a:r>
              <a:rPr lang="zh-TW" altLang="en-US" sz="2900" dirty="0">
                <a:latin typeface="Comic Sans MS" pitchFamily="66" charset="0"/>
                <a:ea typeface="微軟正黑體" pitchFamily="34" charset="-120"/>
              </a:rPr>
              <a:t> </a:t>
            </a:r>
            <a:r>
              <a:rPr lang="en-US" altLang="zh-TW" sz="20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  <a:ea typeface="微軟正黑體" pitchFamily="34" charset="-120"/>
              </a:rPr>
              <a:t>1936</a:t>
            </a:r>
            <a:r>
              <a:rPr lang="zh-TW" altLang="en-US" sz="20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  <a:ea typeface="微軟正黑體" pitchFamily="34" charset="-120"/>
              </a:rPr>
              <a:t>年建立</a:t>
            </a:r>
            <a:endParaRPr lang="en-US" altLang="zh-TW" sz="2000" dirty="0">
              <a:solidFill>
                <a:schemeClr val="bg1">
                  <a:lumMod val="65000"/>
                </a:schemeClr>
              </a:solidFill>
              <a:latin typeface="Comic Sans MS" pitchFamily="66" charset="0"/>
              <a:ea typeface="微軟正黑體" pitchFamily="34" charset="-120"/>
            </a:endParaRPr>
          </a:p>
        </p:txBody>
      </p:sp>
      <p:sp>
        <p:nvSpPr>
          <p:cNvPr id="93194" name="Picture 3"/>
          <p:cNvSpPr>
            <a:spLocks noChangeAspect="1" noChangeArrowheads="1"/>
          </p:cNvSpPr>
          <p:nvPr/>
        </p:nvSpPr>
        <p:spPr bwMode="auto">
          <a:xfrm>
            <a:off x="2124075" y="1844675"/>
            <a:ext cx="432435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51050" y="1916113"/>
            <a:ext cx="3529013" cy="2447925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93196" name="矩形 40"/>
          <p:cNvSpPr>
            <a:spLocks noChangeArrowheads="1"/>
          </p:cNvSpPr>
          <p:nvPr/>
        </p:nvSpPr>
        <p:spPr bwMode="auto">
          <a:xfrm>
            <a:off x="1908175" y="4365625"/>
            <a:ext cx="47513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7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特徵</a:t>
            </a:r>
            <a:r>
              <a:rPr lang="en-US" altLang="zh-TW" sz="27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X = [x</a:t>
            </a:r>
            <a:r>
              <a:rPr lang="en-US" altLang="zh-TW" sz="27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en-US" altLang="zh-TW" sz="27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,x</a:t>
            </a:r>
            <a:r>
              <a:rPr lang="en-US" altLang="zh-TW" sz="27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2</a:t>
            </a:r>
            <a:r>
              <a:rPr lang="en-US" altLang="zh-TW" sz="27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,x</a:t>
            </a:r>
            <a:r>
              <a:rPr lang="en-US" altLang="zh-TW" sz="27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3</a:t>
            </a:r>
            <a:r>
              <a:rPr lang="en-US" altLang="zh-TW" sz="27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,x</a:t>
            </a:r>
            <a:r>
              <a:rPr lang="en-US" altLang="zh-TW" sz="27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4</a:t>
            </a:r>
            <a:r>
              <a:rPr lang="en-US" altLang="zh-TW" sz="27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]</a:t>
            </a:r>
          </a:p>
        </p:txBody>
      </p:sp>
      <p:sp>
        <p:nvSpPr>
          <p:cNvPr id="16" name="矩形 15"/>
          <p:cNvSpPr/>
          <p:nvPr/>
        </p:nvSpPr>
        <p:spPr>
          <a:xfrm>
            <a:off x="5651500" y="1916113"/>
            <a:ext cx="792163" cy="244792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93198" name="矩形 40"/>
          <p:cNvSpPr>
            <a:spLocks noChangeArrowheads="1"/>
          </p:cNvSpPr>
          <p:nvPr/>
        </p:nvSpPr>
        <p:spPr bwMode="auto">
          <a:xfrm>
            <a:off x="5508625" y="4365625"/>
            <a:ext cx="12239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7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答案</a:t>
            </a:r>
            <a:r>
              <a:rPr lang="en-US" altLang="zh-TW" sz="27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y</a:t>
            </a:r>
          </a:p>
        </p:txBody>
      </p:sp>
      <p:sp>
        <p:nvSpPr>
          <p:cNvPr id="93199" name="Picture 5" descr="https://upload.wikimedia.org/wikipedia/commons/thumb/5/56/Kosaciec_szczecinkowaty_Iris_setosa.jpg/220px-Kosaciec_szczecinkowaty_Iris_setosa.jpg"/>
          <p:cNvSpPr>
            <a:spLocks noChangeAspect="1" noChangeArrowheads="1"/>
          </p:cNvSpPr>
          <p:nvPr/>
        </p:nvSpPr>
        <p:spPr bwMode="auto">
          <a:xfrm>
            <a:off x="179388" y="4149725"/>
            <a:ext cx="1512887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93200" name="Picture 7" descr="https://upload.wikimedia.org/wikipedia/commons/thumb/4/41/Iris_versicolor_3.jpg/220px-Iris_versicolor_3.jpg"/>
          <p:cNvSpPr>
            <a:spLocks noChangeAspect="1" noChangeArrowheads="1"/>
          </p:cNvSpPr>
          <p:nvPr/>
        </p:nvSpPr>
        <p:spPr bwMode="auto">
          <a:xfrm>
            <a:off x="3059113" y="4941888"/>
            <a:ext cx="20955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93201" name="Picture 9" descr="https://upload.wikimedia.org/wikipedia/commons/thumb/9/9f/Iris_virginica.jpg/220px-Iris_virginica.jpg"/>
          <p:cNvSpPr>
            <a:spLocks noChangeAspect="1" noChangeArrowheads="1"/>
          </p:cNvSpPr>
          <p:nvPr/>
        </p:nvSpPr>
        <p:spPr bwMode="auto">
          <a:xfrm>
            <a:off x="6653213" y="3789363"/>
            <a:ext cx="20955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0" name="矩形 40"/>
          <p:cNvSpPr>
            <a:spLocks noChangeArrowheads="1"/>
          </p:cNvSpPr>
          <p:nvPr/>
        </p:nvSpPr>
        <p:spPr bwMode="auto">
          <a:xfrm>
            <a:off x="0" y="6165850"/>
            <a:ext cx="2339975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山鳶尾</a:t>
            </a:r>
            <a:r>
              <a:rPr lang="en-US" altLang="zh-TW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en-US" altLang="zh-TW" sz="2000" b="1" dirty="0" err="1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setosa</a:t>
            </a:r>
            <a:r>
              <a:rPr lang="en-US" altLang="zh-TW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1" name="矩形 40"/>
          <p:cNvSpPr>
            <a:spLocks noChangeArrowheads="1"/>
          </p:cNvSpPr>
          <p:nvPr/>
        </p:nvSpPr>
        <p:spPr bwMode="auto">
          <a:xfrm>
            <a:off x="2843213" y="6484938"/>
            <a:ext cx="2881312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變色鳶尾</a:t>
            </a:r>
            <a:r>
              <a:rPr lang="en-US" altLang="zh-TW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en-US" altLang="zh-TW" sz="2000" b="1" dirty="0" err="1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versicolor</a:t>
            </a:r>
            <a:r>
              <a:rPr lang="en-US" altLang="zh-TW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3" name="矩形 40"/>
          <p:cNvSpPr>
            <a:spLocks noChangeArrowheads="1"/>
          </p:cNvSpPr>
          <p:nvPr/>
        </p:nvSpPr>
        <p:spPr bwMode="auto">
          <a:xfrm>
            <a:off x="6227763" y="5516563"/>
            <a:ext cx="3133725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維吉尼亞鳶尾</a:t>
            </a:r>
            <a:r>
              <a:rPr lang="en-US" altLang="zh-TW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en-US" altLang="zh-TW" sz="2000" b="1" dirty="0" err="1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virginica</a:t>
            </a:r>
            <a:r>
              <a:rPr lang="en-US" altLang="zh-TW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</a:p>
        </p:txBody>
      </p:sp>
      <p:pic>
        <p:nvPicPr>
          <p:cNvPr id="93205" name="Picture 23" descr="https://upload.wikimedia.org/wikipedia/commons/thumb/5/56/Kosaciec_szczecinkowaty_Iris_setosa.jpg/220px-Kosaciec_szczecinkowaty_Iris_setos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789363"/>
            <a:ext cx="1763713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206" name="Picture 25" descr="https://upload.wikimedia.org/wikipedia/commons/thumb/4/41/Iris_versicolor_3.jpg/220px-Iris_versicolor_3.jpg"/>
          <p:cNvSpPr>
            <a:spLocks noChangeAspect="1" noChangeArrowheads="1"/>
          </p:cNvSpPr>
          <p:nvPr/>
        </p:nvSpPr>
        <p:spPr bwMode="auto">
          <a:xfrm>
            <a:off x="3124200" y="4941888"/>
            <a:ext cx="20955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93207" name="Picture 27" descr="https://upload.wikimedia.org/wikipedia/commons/thumb/9/9f/Iris_virginica.jpg/220px-Iris_virginica.jpg"/>
          <p:cNvSpPr>
            <a:spLocks noChangeAspect="1" noChangeArrowheads="1"/>
          </p:cNvSpPr>
          <p:nvPr/>
        </p:nvSpPr>
        <p:spPr bwMode="auto">
          <a:xfrm>
            <a:off x="6724650" y="3789363"/>
            <a:ext cx="20955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93208" name="矩形 23"/>
          <p:cNvSpPr>
            <a:spLocks noChangeArrowheads="1"/>
          </p:cNvSpPr>
          <p:nvPr/>
        </p:nvSpPr>
        <p:spPr bwMode="auto">
          <a:xfrm>
            <a:off x="1609725" y="971550"/>
            <a:ext cx="4762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資料空間視覺化 </a:t>
            </a:r>
            <a:r>
              <a:rPr lang="en-US" altLang="zh-TW" sz="1800">
                <a:latin typeface="Tw Cen MT" panose="020B0602020104020603" pitchFamily="34" charset="0"/>
                <a:hlinkClick r:id="rId6"/>
              </a:rPr>
              <a:t>http://projector.tensorflow.org/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93209" name="Picture 25" descr="https://upload.wikimedia.org/wikipedia/commons/thumb/4/41/Iris_versicolor_3.jpg/220px-Iris_versicolor_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941888"/>
            <a:ext cx="20955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210" name="Picture 27" descr="https://upload.wikimedia.org/wikipedia/commons/thumb/9/9f/Iris_virginica.jpg/220px-Iris_virginic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789363"/>
            <a:ext cx="20955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539750" y="6165850"/>
            <a:ext cx="7777163" cy="692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5236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8379AE59-E524-4273-B3C8-C229439B14A9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46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KNN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小實驗</a:t>
            </a:r>
          </a:p>
        </p:txBody>
      </p:sp>
      <p:sp>
        <p:nvSpPr>
          <p:cNvPr id="95238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95239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40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D6F749-A487-48D4-8302-AE0E13624061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95241" name="矩形 40"/>
          <p:cNvSpPr>
            <a:spLocks noChangeArrowheads="1"/>
          </p:cNvSpPr>
          <p:nvPr/>
        </p:nvSpPr>
        <p:spPr bwMode="auto">
          <a:xfrm>
            <a:off x="539750" y="6202363"/>
            <a:ext cx="799306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請觀察不同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K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值的準確度變化，並嘗試分析原因</a:t>
            </a:r>
            <a:endParaRPr lang="en-US" altLang="zh-TW" sz="29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49163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374775"/>
            <a:ext cx="7632700" cy="46751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575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3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9237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2" descr="http://pic002.cnblogs.com/images/2012/391736/20121209213740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2211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5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62877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7287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24E0493E-AFB1-4E4E-B51F-68459B1F88B9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47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大綱</a:t>
            </a:r>
          </a:p>
        </p:txBody>
      </p:sp>
      <p:sp>
        <p:nvSpPr>
          <p:cNvPr id="97289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7F1080-FDE7-4EF8-B6FF-E2A1006E80F6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97290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97291" name="Picture 12" descr="「alphago icon」的圖片搜尋結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1619250" y="1557338"/>
            <a:ext cx="4248150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概論</a:t>
            </a:r>
            <a:endParaRPr lang="en-US" altLang="zh-TW" sz="40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流程</a:t>
            </a:r>
            <a:endParaRPr lang="en-US" altLang="zh-TW" sz="40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KNN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latin typeface="Comic Sans MS" pitchFamily="66" charset="0"/>
                <a:ea typeface="微軟正黑體" panose="020B0604030504040204" pitchFamily="34" charset="-120"/>
              </a:rPr>
              <a:t>SVM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MINMAX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類神經網路</a:t>
            </a:r>
            <a:endParaRPr lang="en-US" altLang="zh-TW" sz="40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97293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01332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94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87692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933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223B77A6-1C51-4CA7-A4FF-44EFAA587417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48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KNN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雖然簡單，但</a:t>
            </a:r>
          </a:p>
        </p:txBody>
      </p:sp>
      <p:sp>
        <p:nvSpPr>
          <p:cNvPr id="99333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99334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5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97B3CA-A026-41DD-B187-C9E1750ED929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99336" name="矩形 40"/>
          <p:cNvSpPr>
            <a:spLocks noChangeArrowheads="1"/>
          </p:cNvSpPr>
          <p:nvPr/>
        </p:nvSpPr>
        <p:spPr bwMode="auto">
          <a:xfrm>
            <a:off x="252413" y="1557338"/>
            <a:ext cx="91440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KNN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效果不一定較差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，實際上它是最知名的方法之一</a:t>
            </a:r>
            <a:endParaRPr lang="en-US" altLang="zh-TW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不過他有一個致命性的缺點</a:t>
            </a: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TW" sz="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對於每筆未知資料，都需要和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所有資料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計算彼此距離</a:t>
            </a:r>
            <a:endParaRPr lang="en-US" altLang="zh-TW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當資料量龐大時，不免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太過耗時</a:t>
            </a:r>
            <a:endParaRPr lang="en-US" altLang="zh-TW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99337" name="Picture 2" descr="相關圖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3698875"/>
            <a:ext cx="7526337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137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53403FDA-C343-4DB0-BB4D-520A5D60A751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49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3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Support Vector Machine(SVM)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01381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01382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3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538D8A-448C-49C1-9D76-707F79B9CA2F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cxnSp>
        <p:nvCxnSpPr>
          <p:cNvPr id="43" name="直線單箭頭接點 42"/>
          <p:cNvCxnSpPr/>
          <p:nvPr/>
        </p:nvCxnSpPr>
        <p:spPr>
          <a:xfrm flipV="1">
            <a:off x="827088" y="2592388"/>
            <a:ext cx="0" cy="37893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直線單箭頭接點 43"/>
          <p:cNvCxnSpPr/>
          <p:nvPr/>
        </p:nvCxnSpPr>
        <p:spPr>
          <a:xfrm>
            <a:off x="684213" y="6264275"/>
            <a:ext cx="77755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直線接點 19"/>
          <p:cNvCxnSpPr/>
          <p:nvPr/>
        </p:nvCxnSpPr>
        <p:spPr>
          <a:xfrm flipH="1">
            <a:off x="3276600" y="2708275"/>
            <a:ext cx="1223963" cy="4078288"/>
          </a:xfrm>
          <a:prstGeom prst="line">
            <a:avLst/>
          </a:prstGeom>
          <a:ln w="76200">
            <a:solidFill>
              <a:srgbClr val="00B0F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0195" name="矩形 40"/>
          <p:cNvSpPr>
            <a:spLocks noChangeArrowheads="1"/>
          </p:cNvSpPr>
          <p:nvPr/>
        </p:nvSpPr>
        <p:spPr bwMode="auto">
          <a:xfrm>
            <a:off x="755650" y="1412875"/>
            <a:ext cx="813752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找條線把它劃分開來，當有新資料進來的時候，就可以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直接求解</a:t>
            </a:r>
            <a:endParaRPr lang="en-US" altLang="zh-TW" sz="29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924300" y="2349500"/>
            <a:ext cx="1089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f(x)</a:t>
            </a: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  <a:endParaRPr lang="zh-TW" altLang="en-US" sz="1800">
              <a:latin typeface="Tw Cen MT" panose="020B0602020104020603" pitchFamily="34" charset="0"/>
            </a:endParaRPr>
          </a:p>
        </p:txBody>
      </p:sp>
      <p:cxnSp>
        <p:nvCxnSpPr>
          <p:cNvPr id="26" name="直線單箭頭接點 25"/>
          <p:cNvCxnSpPr/>
          <p:nvPr/>
        </p:nvCxnSpPr>
        <p:spPr>
          <a:xfrm>
            <a:off x="4572000" y="3068638"/>
            <a:ext cx="1657350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4932363" y="2700338"/>
            <a:ext cx="1089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f(x)</a:t>
            </a:r>
            <a:r>
              <a:rPr lang="zh-TW" altLang="en-US" sz="18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18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&lt;</a:t>
            </a:r>
            <a:r>
              <a:rPr lang="zh-TW" altLang="en-US" sz="18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18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  <a:endParaRPr lang="zh-TW" altLang="en-US" sz="1800">
              <a:solidFill>
                <a:srgbClr val="00B050"/>
              </a:solidFill>
              <a:latin typeface="Tw Cen MT" panose="020B0602020104020603" pitchFamily="34" charset="0"/>
            </a:endParaRPr>
          </a:p>
        </p:txBody>
      </p:sp>
      <p:cxnSp>
        <p:nvCxnSpPr>
          <p:cNvPr id="29" name="直線單箭頭接點 28"/>
          <p:cNvCxnSpPr/>
          <p:nvPr/>
        </p:nvCxnSpPr>
        <p:spPr>
          <a:xfrm>
            <a:off x="2555875" y="3078163"/>
            <a:ext cx="1657350" cy="0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2916238" y="2708275"/>
            <a:ext cx="1089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C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f(x)</a:t>
            </a:r>
            <a:r>
              <a:rPr lang="zh-TW" altLang="en-US" sz="1800" b="1">
                <a:solidFill>
                  <a:srgbClr val="C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1800" b="1">
                <a:solidFill>
                  <a:srgbClr val="C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&gt;</a:t>
            </a:r>
            <a:r>
              <a:rPr lang="zh-TW" altLang="en-US" sz="1800" b="1">
                <a:solidFill>
                  <a:srgbClr val="C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1800" b="1">
                <a:solidFill>
                  <a:srgbClr val="C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  <a:endParaRPr lang="zh-TW" altLang="en-US" sz="1800">
              <a:solidFill>
                <a:srgbClr val="C00000"/>
              </a:solidFill>
              <a:latin typeface="Tw Cen MT" panose="020B0602020104020603" pitchFamily="34" charset="0"/>
            </a:endParaRPr>
          </a:p>
        </p:txBody>
      </p:sp>
      <p:pic>
        <p:nvPicPr>
          <p:cNvPr id="101393" name="Picture 210" descr="http://harthur.github.io/txjs-slides/images/cats/cat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4510088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94" name="Picture 212" descr="http://harthur.github.io/txjs-slides/images/cats/cat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284538"/>
            <a:ext cx="865187" cy="865187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95" name="Picture 214" descr="http://harthur.github.io/txjs-slides/images/cats/cat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076700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96" name="Picture 216" descr="http://harthur.github.io/txjs-slides/images/cats/cat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300663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9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7"/>
          <a:stretch>
            <a:fillRect/>
          </a:stretch>
        </p:blipFill>
        <p:spPr bwMode="auto">
          <a:xfrm>
            <a:off x="2268538" y="5084763"/>
            <a:ext cx="865187" cy="8636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9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" r="7396"/>
          <a:stretch>
            <a:fillRect/>
          </a:stretch>
        </p:blipFill>
        <p:spPr bwMode="auto">
          <a:xfrm>
            <a:off x="1403350" y="4005263"/>
            <a:ext cx="865188" cy="865187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9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4"/>
          <a:stretch>
            <a:fillRect/>
          </a:stretch>
        </p:blipFill>
        <p:spPr bwMode="auto">
          <a:xfrm>
            <a:off x="971550" y="5083175"/>
            <a:ext cx="865188" cy="866775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40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4"/>
          <a:stretch>
            <a:fillRect/>
          </a:stretch>
        </p:blipFill>
        <p:spPr bwMode="auto">
          <a:xfrm>
            <a:off x="2484438" y="3429000"/>
            <a:ext cx="865187" cy="8636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401" name="矩形 40"/>
          <p:cNvSpPr>
            <a:spLocks noChangeArrowheads="1"/>
          </p:cNvSpPr>
          <p:nvPr/>
        </p:nvSpPr>
        <p:spPr bwMode="auto">
          <a:xfrm>
            <a:off x="8388350" y="6124575"/>
            <a:ext cx="1368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 i="1">
                <a:latin typeface="Consolas" panose="020B0609020204030204" pitchFamily="49" charset="0"/>
                <a:ea typeface="微軟正黑體" panose="020B0604030504040204" pitchFamily="34" charset="-120"/>
              </a:rPr>
              <a:t>x</a:t>
            </a:r>
            <a:r>
              <a:rPr lang="en-US" altLang="zh-TW" sz="2000" b="1" baseline="-25000">
                <a:latin typeface="Consolas" panose="020B0609020204030204" pitchFamily="49" charset="0"/>
                <a:ea typeface="微軟正黑體" panose="020B0604030504040204" pitchFamily="34" charset="-120"/>
              </a:rPr>
              <a:t>1</a:t>
            </a:r>
          </a:p>
        </p:txBody>
      </p:sp>
      <p:sp>
        <p:nvSpPr>
          <p:cNvPr id="101402" name="矩形 40"/>
          <p:cNvSpPr>
            <a:spLocks noChangeArrowheads="1"/>
          </p:cNvSpPr>
          <p:nvPr/>
        </p:nvSpPr>
        <p:spPr bwMode="auto">
          <a:xfrm>
            <a:off x="682625" y="2276475"/>
            <a:ext cx="1368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 i="1">
                <a:latin typeface="Consolas" panose="020B0609020204030204" pitchFamily="49" charset="0"/>
                <a:ea typeface="微軟正黑體" panose="020B0604030504040204" pitchFamily="34" charset="-120"/>
              </a:rPr>
              <a:t>x</a:t>
            </a:r>
            <a:r>
              <a:rPr lang="en-US" altLang="zh-TW" sz="2000" b="1" baseline="-25000">
                <a:latin typeface="Consolas" panose="020B0609020204030204" pitchFamily="49" charset="0"/>
                <a:ea typeface="微軟正黑體" panose="020B0604030504040204" pitchFamily="34" charset="-12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95" grpId="0"/>
      <p:bldP spid="22" grpId="0"/>
      <p:bldP spid="28" grpId="0"/>
      <p:bldP spid="3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3427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CC7C6E7B-0E4C-43C5-8FCC-6FD7E6FE00BD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50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Support Vector Machine(SVM)</a:t>
            </a:r>
            <a:endParaRPr lang="zh-TW" altLang="en-US" sz="3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03429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03430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31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D4671C-B101-469E-9C07-86B9E85D0CE3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cxnSp>
        <p:nvCxnSpPr>
          <p:cNvPr id="43" name="直線單箭頭接點 42"/>
          <p:cNvCxnSpPr/>
          <p:nvPr/>
        </p:nvCxnSpPr>
        <p:spPr>
          <a:xfrm flipV="1">
            <a:off x="827088" y="2592388"/>
            <a:ext cx="0" cy="37893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直線單箭頭接點 43"/>
          <p:cNvCxnSpPr/>
          <p:nvPr/>
        </p:nvCxnSpPr>
        <p:spPr>
          <a:xfrm>
            <a:off x="684213" y="6264275"/>
            <a:ext cx="77755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3434" name="矩形 40"/>
          <p:cNvSpPr>
            <a:spLocks noChangeArrowheads="1"/>
          </p:cNvSpPr>
          <p:nvPr/>
        </p:nvSpPr>
        <p:spPr bwMode="auto">
          <a:xfrm>
            <a:off x="1331913" y="1268413"/>
            <a:ext cx="8856662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f(x</a:t>
            </a:r>
            <a:r>
              <a:rPr lang="en-US" altLang="zh-TW" sz="29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,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…,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x</a:t>
            </a:r>
            <a:r>
              <a:rPr lang="en-US" altLang="zh-TW" sz="29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n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w</a:t>
            </a:r>
            <a:r>
              <a:rPr lang="en-US" altLang="zh-TW" sz="29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x</a:t>
            </a:r>
            <a:r>
              <a:rPr lang="en-US" altLang="zh-TW" sz="29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…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w</a:t>
            </a:r>
            <a:r>
              <a:rPr lang="en-US" altLang="zh-TW" sz="29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n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x</a:t>
            </a:r>
            <a:r>
              <a:rPr lang="en-US" altLang="zh-TW" sz="29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n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b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，</a:t>
            </a:r>
            <a:endParaRPr lang="en-US" altLang="zh-TW" sz="29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現在問題只剩下找適合的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w</a:t>
            </a:r>
            <a:r>
              <a:rPr lang="en-US" altLang="zh-TW" sz="29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,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w</a:t>
            </a:r>
            <a:r>
              <a:rPr lang="en-US" altLang="zh-TW" sz="29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2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,…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和 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b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，</a:t>
            </a:r>
            <a:endParaRPr lang="en-US" altLang="zh-TW" sz="29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但是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怎樣的 </a:t>
            </a:r>
            <a:r>
              <a:rPr lang="en-US" altLang="zh-TW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w</a:t>
            </a:r>
            <a:r>
              <a:rPr lang="en-US" altLang="zh-TW" sz="2900" b="1" baseline="-25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en-US" altLang="zh-TW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,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…,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w</a:t>
            </a:r>
            <a:r>
              <a:rPr lang="en-US" altLang="zh-TW" sz="2900" b="1" baseline="-25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n</a:t>
            </a:r>
            <a:r>
              <a:rPr lang="zh-TW" altLang="en-US" sz="2900" b="1" baseline="-25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和 </a:t>
            </a:r>
            <a:r>
              <a:rPr lang="en-US" altLang="zh-TW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b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比較好</a:t>
            </a:r>
            <a:r>
              <a:rPr lang="en-US" altLang="zh-TW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</p:txBody>
      </p:sp>
      <p:sp>
        <p:nvSpPr>
          <p:cNvPr id="49" name="矩形 40"/>
          <p:cNvSpPr>
            <a:spLocks noChangeArrowheads="1"/>
          </p:cNvSpPr>
          <p:nvPr/>
        </p:nvSpPr>
        <p:spPr bwMode="auto">
          <a:xfrm>
            <a:off x="576263" y="6457950"/>
            <a:ext cx="42116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>
                <a:solidFill>
                  <a:srgbClr val="FF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(1)</a:t>
            </a:r>
            <a:r>
              <a:rPr lang="zh-TW" altLang="en-US" sz="2000" b="1">
                <a:solidFill>
                  <a:srgbClr val="FF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 儘可能把不同類別分開</a:t>
            </a:r>
            <a:r>
              <a:rPr lang="en-US" altLang="zh-TW" sz="2000" b="1">
                <a:solidFill>
                  <a:srgbClr val="FF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2000" b="1">
                <a:solidFill>
                  <a:srgbClr val="FF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準確</a:t>
            </a:r>
            <a:r>
              <a:rPr lang="en-US" altLang="zh-TW" sz="2000" b="1">
                <a:solidFill>
                  <a:srgbClr val="FF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  <a:r>
              <a:rPr lang="zh-TW" altLang="en-US" sz="2000" b="1">
                <a:solidFill>
                  <a:srgbClr val="FF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  </a:t>
            </a:r>
            <a:endParaRPr lang="en-US" altLang="zh-TW" sz="2000" b="1">
              <a:solidFill>
                <a:srgbClr val="FF000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4640263" y="6457950"/>
            <a:ext cx="4108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(2)</a:t>
            </a:r>
            <a:r>
              <a:rPr lang="zh-TW" altLang="en-US" sz="20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 離最近的資料越遠越好</a:t>
            </a:r>
            <a:r>
              <a:rPr lang="en-US" altLang="zh-TW" sz="20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20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彈性</a:t>
            </a:r>
            <a:r>
              <a:rPr lang="en-US" altLang="zh-TW" sz="20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51" name="乘號 50"/>
          <p:cNvSpPr/>
          <p:nvPr/>
        </p:nvSpPr>
        <p:spPr>
          <a:xfrm>
            <a:off x="2411413" y="2781300"/>
            <a:ext cx="360362" cy="360363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52" name="乘號 51"/>
          <p:cNvSpPr/>
          <p:nvPr/>
        </p:nvSpPr>
        <p:spPr>
          <a:xfrm>
            <a:off x="8675688" y="2782888"/>
            <a:ext cx="360362" cy="358775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53" name="乘號 52"/>
          <p:cNvSpPr/>
          <p:nvPr/>
        </p:nvSpPr>
        <p:spPr>
          <a:xfrm>
            <a:off x="3563938" y="2782888"/>
            <a:ext cx="360362" cy="358775"/>
          </a:xfrm>
          <a:prstGeom prst="mathMultiply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54" name="乘號 53"/>
          <p:cNvSpPr/>
          <p:nvPr/>
        </p:nvSpPr>
        <p:spPr>
          <a:xfrm>
            <a:off x="4645025" y="2782888"/>
            <a:ext cx="358775" cy="358775"/>
          </a:xfrm>
          <a:prstGeom prst="mathMultiply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56" name="甜甜圈 55"/>
          <p:cNvSpPr/>
          <p:nvPr/>
        </p:nvSpPr>
        <p:spPr>
          <a:xfrm>
            <a:off x="4141788" y="2781300"/>
            <a:ext cx="287337" cy="287338"/>
          </a:xfrm>
          <a:prstGeom prst="donu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pic>
        <p:nvPicPr>
          <p:cNvPr id="103442" name="Picture 210" descr="http://harthur.github.io/txjs-slides/images/cats/cat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4510088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43" name="Picture 212" descr="http://harthur.github.io/txjs-slides/images/cats/cat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284538"/>
            <a:ext cx="865187" cy="865187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44" name="Picture 214" descr="http://harthur.github.io/txjs-slides/images/cats/cat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076700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45" name="Picture 216" descr="http://harthur.github.io/txjs-slides/images/cats/cat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300663"/>
            <a:ext cx="863600" cy="8636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46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7"/>
          <a:stretch>
            <a:fillRect/>
          </a:stretch>
        </p:blipFill>
        <p:spPr bwMode="auto">
          <a:xfrm>
            <a:off x="2268538" y="5084763"/>
            <a:ext cx="865187" cy="8636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47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" r="7396"/>
          <a:stretch>
            <a:fillRect/>
          </a:stretch>
        </p:blipFill>
        <p:spPr bwMode="auto">
          <a:xfrm>
            <a:off x="1403350" y="4005263"/>
            <a:ext cx="865188" cy="865187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48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4"/>
          <a:stretch>
            <a:fillRect/>
          </a:stretch>
        </p:blipFill>
        <p:spPr bwMode="auto">
          <a:xfrm>
            <a:off x="971550" y="5083175"/>
            <a:ext cx="865188" cy="866775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49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4"/>
          <a:stretch>
            <a:fillRect/>
          </a:stretch>
        </p:blipFill>
        <p:spPr bwMode="auto">
          <a:xfrm>
            <a:off x="2484438" y="3429000"/>
            <a:ext cx="865187" cy="8636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直線接點 44"/>
          <p:cNvCxnSpPr/>
          <p:nvPr/>
        </p:nvCxnSpPr>
        <p:spPr>
          <a:xfrm flipH="1">
            <a:off x="1619250" y="3141663"/>
            <a:ext cx="944563" cy="3240087"/>
          </a:xfrm>
          <a:prstGeom prst="line">
            <a:avLst/>
          </a:prstGeom>
          <a:ln w="76200">
            <a:solidFill>
              <a:srgbClr val="00B0F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/>
          <p:cNvCxnSpPr/>
          <p:nvPr/>
        </p:nvCxnSpPr>
        <p:spPr>
          <a:xfrm flipH="1">
            <a:off x="2784475" y="3140075"/>
            <a:ext cx="923925" cy="3168650"/>
          </a:xfrm>
          <a:prstGeom prst="line">
            <a:avLst/>
          </a:prstGeom>
          <a:ln w="76200">
            <a:solidFill>
              <a:srgbClr val="00B0F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直線接點 32"/>
          <p:cNvCxnSpPr/>
          <p:nvPr/>
        </p:nvCxnSpPr>
        <p:spPr>
          <a:xfrm flipH="1">
            <a:off x="3289300" y="3141663"/>
            <a:ext cx="922338" cy="3167062"/>
          </a:xfrm>
          <a:prstGeom prst="line">
            <a:avLst/>
          </a:prstGeom>
          <a:ln w="76200">
            <a:solidFill>
              <a:srgbClr val="00B0F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/>
          <p:nvPr/>
        </p:nvCxnSpPr>
        <p:spPr>
          <a:xfrm flipH="1">
            <a:off x="3852863" y="3140075"/>
            <a:ext cx="936625" cy="3211513"/>
          </a:xfrm>
          <a:prstGeom prst="line">
            <a:avLst/>
          </a:prstGeom>
          <a:ln w="76200">
            <a:solidFill>
              <a:srgbClr val="00B0F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直線接點 34"/>
          <p:cNvCxnSpPr/>
          <p:nvPr/>
        </p:nvCxnSpPr>
        <p:spPr>
          <a:xfrm flipH="1">
            <a:off x="7885113" y="3141663"/>
            <a:ext cx="935037" cy="3208337"/>
          </a:xfrm>
          <a:prstGeom prst="line">
            <a:avLst/>
          </a:prstGeom>
          <a:ln w="76200">
            <a:solidFill>
              <a:srgbClr val="00B0F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3455" name="矩形 40"/>
          <p:cNvSpPr>
            <a:spLocks noChangeArrowheads="1"/>
          </p:cNvSpPr>
          <p:nvPr/>
        </p:nvSpPr>
        <p:spPr bwMode="auto">
          <a:xfrm>
            <a:off x="8388350" y="6124575"/>
            <a:ext cx="1368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 i="1">
                <a:latin typeface="Consolas" panose="020B0609020204030204" pitchFamily="49" charset="0"/>
                <a:ea typeface="微軟正黑體" panose="020B0604030504040204" pitchFamily="34" charset="-120"/>
              </a:rPr>
              <a:t>x</a:t>
            </a:r>
            <a:r>
              <a:rPr lang="en-US" altLang="zh-TW" sz="2000" b="1" baseline="-25000">
                <a:latin typeface="Consolas" panose="020B0609020204030204" pitchFamily="49" charset="0"/>
                <a:ea typeface="微軟正黑體" panose="020B0604030504040204" pitchFamily="34" charset="-120"/>
              </a:rPr>
              <a:t>1</a:t>
            </a:r>
          </a:p>
        </p:txBody>
      </p:sp>
      <p:sp>
        <p:nvSpPr>
          <p:cNvPr id="103456" name="矩形 40"/>
          <p:cNvSpPr>
            <a:spLocks noChangeArrowheads="1"/>
          </p:cNvSpPr>
          <p:nvPr/>
        </p:nvSpPr>
        <p:spPr bwMode="auto">
          <a:xfrm>
            <a:off x="682625" y="2276475"/>
            <a:ext cx="1368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00" b="1" i="1">
                <a:latin typeface="Consolas" panose="020B0609020204030204" pitchFamily="49" charset="0"/>
                <a:ea typeface="微軟正黑體" panose="020B0604030504040204" pitchFamily="34" charset="-120"/>
              </a:rPr>
              <a:t>x</a:t>
            </a:r>
            <a:r>
              <a:rPr lang="en-US" altLang="zh-TW" sz="2000" b="1" baseline="-25000">
                <a:latin typeface="Consolas" panose="020B0609020204030204" pitchFamily="49" charset="0"/>
                <a:ea typeface="微軟正黑體" panose="020B0604030504040204" pitchFamily="34" charset="-12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5475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2E2029B5-C54F-4493-9B3F-C3E3DE23B4B9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51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Support Vector Machine(SVM)</a:t>
            </a:r>
            <a:endParaRPr lang="zh-TW" altLang="en-US" sz="3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05477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05478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9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58271B-78F8-4B95-855D-ABE98E7E3B52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52242" name="矩形 40"/>
          <p:cNvSpPr>
            <a:spLocks noChangeArrowheads="1"/>
          </p:cNvSpPr>
          <p:nvPr/>
        </p:nvSpPr>
        <p:spPr bwMode="auto">
          <a:xfrm>
            <a:off x="395288" y="1306513"/>
            <a:ext cx="8497887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900" b="1" dirty="0">
                <a:solidFill>
                  <a:srgbClr val="00B0F0"/>
                </a:solidFill>
                <a:latin typeface="Comic Sans MS" pitchFamily="66" charset="0"/>
                <a:ea typeface="微軟正黑體" pitchFamily="34" charset="-120"/>
              </a:rPr>
              <a:t>以上就是 </a:t>
            </a:r>
            <a:r>
              <a:rPr lang="en-US" altLang="zh-TW" sz="2900" b="1" dirty="0">
                <a:solidFill>
                  <a:srgbClr val="00B0F0"/>
                </a:solidFill>
                <a:latin typeface="Comic Sans MS" pitchFamily="66" charset="0"/>
                <a:ea typeface="微軟正黑體" pitchFamily="34" charset="-120"/>
              </a:rPr>
              <a:t>SVM</a:t>
            </a:r>
            <a:r>
              <a:rPr lang="zh-TW" altLang="en-US" sz="2900" b="1" dirty="0">
                <a:solidFill>
                  <a:srgbClr val="00B0F0"/>
                </a:solidFill>
                <a:latin typeface="Comic Sans MS" pitchFamily="66" charset="0"/>
                <a:ea typeface="微軟正黑體" pitchFamily="34" charset="-120"/>
              </a:rPr>
              <a:t> 背後的精神，但是 </a:t>
            </a:r>
            <a:r>
              <a:rPr lang="en-US" altLang="zh-TW" sz="2900" b="1" dirty="0">
                <a:solidFill>
                  <a:srgbClr val="00B0F0"/>
                </a:solidFill>
                <a:latin typeface="Comic Sans MS" pitchFamily="66" charset="0"/>
                <a:ea typeface="微軟正黑體" pitchFamily="34" charset="-120"/>
              </a:rPr>
              <a:t>W</a:t>
            </a:r>
            <a:r>
              <a:rPr lang="zh-TW" altLang="en-US" sz="2900" b="1" dirty="0">
                <a:solidFill>
                  <a:srgbClr val="00B0F0"/>
                </a:solidFill>
                <a:latin typeface="Comic Sans MS" pitchFamily="66" charset="0"/>
                <a:ea typeface="微軟正黑體" pitchFamily="34" charset="-120"/>
              </a:rPr>
              <a:t> 和 </a:t>
            </a:r>
            <a:r>
              <a:rPr lang="en-US" altLang="zh-TW" sz="2900" b="1" dirty="0">
                <a:solidFill>
                  <a:srgbClr val="00B0F0"/>
                </a:solidFill>
                <a:latin typeface="Comic Sans MS" pitchFamily="66" charset="0"/>
                <a:ea typeface="微軟正黑體" pitchFamily="34" charset="-120"/>
              </a:rPr>
              <a:t>b</a:t>
            </a:r>
            <a:r>
              <a:rPr lang="zh-TW" altLang="en-US" sz="2900" b="1" dirty="0">
                <a:solidFill>
                  <a:srgbClr val="00B0F0"/>
                </a:solidFill>
                <a:latin typeface="Comic Sans MS" pitchFamily="66" charset="0"/>
                <a:ea typeface="微軟正黑體" pitchFamily="34" charset="-120"/>
              </a:rPr>
              <a:t> 當然不是漫無目的的找，接著</a:t>
            </a:r>
            <a:r>
              <a:rPr lang="zh-TW" altLang="en-US" sz="2900" b="1" dirty="0">
                <a:solidFill>
                  <a:srgbClr val="FF0000"/>
                </a:solidFill>
                <a:latin typeface="Comic Sans MS" pitchFamily="66" charset="0"/>
                <a:ea typeface="微軟正黑體" pitchFamily="34" charset="-120"/>
              </a:rPr>
              <a:t>來嘗試推導 </a:t>
            </a:r>
            <a:r>
              <a:rPr lang="en-US" altLang="zh-TW" sz="2900" b="1" dirty="0">
                <a:solidFill>
                  <a:srgbClr val="FF0000"/>
                </a:solidFill>
                <a:latin typeface="Comic Sans MS" pitchFamily="66" charset="0"/>
                <a:ea typeface="微軟正黑體" pitchFamily="34" charset="-120"/>
              </a:rPr>
              <a:t>W</a:t>
            </a:r>
            <a:r>
              <a:rPr lang="zh-TW" altLang="en-US" sz="2900" b="1" dirty="0">
                <a:solidFill>
                  <a:srgbClr val="FF0000"/>
                </a:solidFill>
                <a:latin typeface="Comic Sans MS" pitchFamily="66" charset="0"/>
                <a:ea typeface="微軟正黑體" pitchFamily="34" charset="-120"/>
              </a:rPr>
              <a:t> 和 </a:t>
            </a:r>
            <a:r>
              <a:rPr lang="en-US" altLang="zh-TW" sz="2900" b="1" dirty="0">
                <a:solidFill>
                  <a:srgbClr val="FF0000"/>
                </a:solidFill>
                <a:latin typeface="Comic Sans MS" pitchFamily="66" charset="0"/>
                <a:ea typeface="微軟正黑體" pitchFamily="34" charset="-120"/>
              </a:rPr>
              <a:t>b</a:t>
            </a:r>
          </a:p>
          <a:p>
            <a:pPr>
              <a:defRPr/>
            </a:pPr>
            <a:r>
              <a:rPr lang="en-US" altLang="zh-TW" sz="2000" b="1" dirty="0">
                <a:solidFill>
                  <a:schemeClr val="bg1">
                    <a:lumMod val="8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chemeClr val="bg1">
                    <a:lumMod val="8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這部份聽不懂也沒關係，只希望大家不要被數學式子嚇跑了</a:t>
            </a:r>
            <a:r>
              <a:rPr lang="en-US" altLang="zh-TW" sz="2000" b="1" dirty="0">
                <a:solidFill>
                  <a:schemeClr val="bg1">
                    <a:lumMod val="8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……)</a:t>
            </a:r>
            <a:endParaRPr lang="en-US" altLang="zh-TW" sz="2000" b="1" dirty="0">
              <a:solidFill>
                <a:srgbClr val="00B0F0"/>
              </a:solidFill>
              <a:latin typeface="Comic Sans MS" pitchFamily="66" charset="0"/>
              <a:ea typeface="微軟正黑體" pitchFamily="34" charset="-120"/>
            </a:endParaRPr>
          </a:p>
        </p:txBody>
      </p:sp>
      <p:pic>
        <p:nvPicPr>
          <p:cNvPr id="10548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32100"/>
            <a:ext cx="4524375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矩形 40"/>
          <p:cNvSpPr>
            <a:spLocks noChangeArrowheads="1"/>
          </p:cNvSpPr>
          <p:nvPr/>
        </p:nvSpPr>
        <p:spPr bwMode="auto">
          <a:xfrm>
            <a:off x="4500563" y="2708275"/>
            <a:ext cx="4464050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對於 </a:t>
            </a:r>
            <a:r>
              <a:rPr lang="en-US" altLang="zh-TW" sz="2000" b="1">
                <a:latin typeface="Comic Sans MS" panose="030F0702030302020204" pitchFamily="66" charset="0"/>
                <a:ea typeface="微軟正黑體" panose="020B0604030504040204" pitchFamily="34" charset="-120"/>
              </a:rPr>
              <a:t>WX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b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，為了符合離最近的黑點、白點</a:t>
            </a: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「都」越遠越好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的特性，它一定在離它最近的黑點、白點</a:t>
            </a: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中間</a:t>
            </a:r>
            <a:endParaRPr lang="en-US" altLang="zh-TW" sz="20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20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所以可以列出：</a:t>
            </a: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離它最近的黑點會在</a:t>
            </a:r>
            <a:r>
              <a:rPr lang="en-US" altLang="zh-TW" sz="2000" b="1">
                <a:latin typeface="Comic Sans MS" panose="030F0702030302020204" pitchFamily="66" charset="0"/>
                <a:ea typeface="微軟正黑體" panose="020B0604030504040204" pitchFamily="34" charset="-120"/>
              </a:rPr>
              <a:t>WX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b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離它最近的白點會在</a:t>
            </a:r>
            <a:r>
              <a:rPr lang="en-US" altLang="zh-TW" sz="2000" b="1">
                <a:latin typeface="Comic Sans MS" panose="030F0702030302020204" pitchFamily="66" charset="0"/>
                <a:ea typeface="微軟正黑體" panose="020B0604030504040204" pitchFamily="34" charset="-120"/>
              </a:rPr>
              <a:t>WX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b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-d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又因為 </a:t>
            </a:r>
            <a:r>
              <a:rPr lang="en-US" altLang="zh-TW" sz="2000" b="1">
                <a:latin typeface="Comic Sans MS" panose="030F0702030302020204" pitchFamily="66" charset="0"/>
                <a:ea typeface="微軟正黑體" panose="020B0604030504040204" pitchFamily="34" charset="-120"/>
              </a:rPr>
              <a:t>W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和 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b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可以放大縮小，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(2</a:t>
            </a:r>
            <a:r>
              <a:rPr lang="en-US" altLang="zh-TW" sz="2000" b="1">
                <a:latin typeface="Comic Sans MS" panose="030F0702030302020204" pitchFamily="66" charset="0"/>
                <a:ea typeface="微軟正黑體" panose="020B0604030504040204" pitchFamily="34" charset="-120"/>
              </a:rPr>
              <a:t>W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,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2b)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、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(3</a:t>
            </a:r>
            <a:r>
              <a:rPr lang="en-US" altLang="zh-TW" sz="2000" b="1">
                <a:latin typeface="Comic Sans MS" panose="030F0702030302020204" pitchFamily="66" charset="0"/>
                <a:ea typeface="微軟正黑體" panose="020B0604030504040204" pitchFamily="34" charset="-120"/>
              </a:rPr>
              <a:t>W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,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3b)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等都會是最佳解；</a:t>
            </a: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為了只有唯一解，所以</a:t>
            </a: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縮放 </a:t>
            </a:r>
            <a:r>
              <a:rPr lang="en-US" altLang="zh-TW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d </a:t>
            </a: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到 </a:t>
            </a:r>
            <a:r>
              <a:rPr lang="en-US" altLang="zh-TW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752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476808C1-967A-4D8B-BC50-5CA8941529A4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52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Support Vector Machine(SVM)</a:t>
            </a:r>
            <a:endParaRPr lang="zh-TW" altLang="en-US" sz="3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07525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07526" name="Picture 12" descr="「alphago icon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7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27BAFC0-CC73-4F94-A616-A77F386D57EB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1075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32100"/>
            <a:ext cx="4524375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9" name="矩形 40"/>
          <p:cNvSpPr>
            <a:spLocks noChangeArrowheads="1"/>
          </p:cNvSpPr>
          <p:nvPr/>
        </p:nvSpPr>
        <p:spPr bwMode="auto">
          <a:xfrm>
            <a:off x="250825" y="1463675"/>
            <a:ext cx="89296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根據平行面距離公式，</a:t>
            </a:r>
            <a:r>
              <a:rPr lang="en-US" altLang="zh-TW" sz="2000" b="1">
                <a:latin typeface="Comic Sans MS" panose="030F0702030302020204" pitchFamily="66" charset="0"/>
                <a:ea typeface="微軟正黑體" panose="020B0604030504040204" pitchFamily="34" charset="-120"/>
              </a:rPr>
              <a:t>WX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b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-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 和  </a:t>
            </a:r>
            <a:r>
              <a:rPr lang="en-US" altLang="zh-TW" sz="2000" b="1">
                <a:latin typeface="Comic Sans MS" panose="030F0702030302020204" pitchFamily="66" charset="0"/>
                <a:ea typeface="微軟正黑體" panose="020B0604030504040204" pitchFamily="34" charset="-120"/>
              </a:rPr>
              <a:t>WX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b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兩平面距離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會是：</a:t>
            </a: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graphicFrame>
        <p:nvGraphicFramePr>
          <p:cNvPr id="107530" name="Object 3"/>
          <p:cNvGraphicFramePr>
            <a:graphicFrameLocks noChangeAspect="1"/>
          </p:cNvGraphicFramePr>
          <p:nvPr/>
        </p:nvGraphicFramePr>
        <p:xfrm>
          <a:off x="349250" y="1847850"/>
          <a:ext cx="3068638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37" name="方程式" r:id="rId6" imgW="1422400" imgH="419100" progId="Equation.3">
                  <p:embed/>
                </p:oleObj>
              </mc:Choice>
              <mc:Fallback>
                <p:oleObj name="方程式" r:id="rId6" imgW="1422400" imgH="419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" y="1847850"/>
                        <a:ext cx="3068638" cy="90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1" name="矩形 40"/>
          <p:cNvSpPr>
            <a:spLocks noChangeArrowheads="1"/>
          </p:cNvSpPr>
          <p:nvPr/>
        </p:nvSpPr>
        <p:spPr bwMode="auto">
          <a:xfrm>
            <a:off x="4284663" y="2636838"/>
            <a:ext cx="4537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為了讓這個</a:t>
            </a: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距離越大越好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，也就是求：</a:t>
            </a: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graphicFrame>
        <p:nvGraphicFramePr>
          <p:cNvPr id="2051" name="Object 4"/>
          <p:cNvGraphicFramePr>
            <a:graphicFrameLocks noChangeAspect="1"/>
          </p:cNvGraphicFramePr>
          <p:nvPr/>
        </p:nvGraphicFramePr>
        <p:xfrm>
          <a:off x="4356100" y="2992438"/>
          <a:ext cx="4684713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38" name="方程式" r:id="rId8" imgW="2171700" imgH="469900" progId="Equation.3">
                  <p:embed/>
                </p:oleObj>
              </mc:Choice>
              <mc:Fallback>
                <p:oleObj name="方程式" r:id="rId8" imgW="2171700" imgH="469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2992438"/>
                        <a:ext cx="4684713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5"/>
          <p:cNvGraphicFramePr>
            <a:graphicFrameLocks noChangeAspect="1"/>
          </p:cNvGraphicFramePr>
          <p:nvPr/>
        </p:nvGraphicFramePr>
        <p:xfrm>
          <a:off x="4427538" y="4437063"/>
          <a:ext cx="167005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39" name="方程式" r:id="rId10" imgW="698197" imgH="393529" progId="Equation.3">
                  <p:embed/>
                </p:oleObj>
              </mc:Choice>
              <mc:Fallback>
                <p:oleObj name="方程式" r:id="rId10" imgW="698197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4437063"/>
                        <a:ext cx="167005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2" name="矩形 40"/>
          <p:cNvSpPr>
            <a:spLocks noChangeArrowheads="1"/>
          </p:cNvSpPr>
          <p:nvPr/>
        </p:nvSpPr>
        <p:spPr bwMode="auto">
          <a:xfrm>
            <a:off x="4356100" y="4089400"/>
            <a:ext cx="4787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去根號並不影響 </a:t>
            </a:r>
            <a:r>
              <a:rPr lang="en-US" altLang="zh-TW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W</a:t>
            </a: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結果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，所以變成求：</a:t>
            </a: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2063" name="矩形 16"/>
          <p:cNvSpPr>
            <a:spLocks noChangeArrowheads="1"/>
          </p:cNvSpPr>
          <p:nvPr/>
        </p:nvSpPr>
        <p:spPr bwMode="auto">
          <a:xfrm>
            <a:off x="4211638" y="5516563"/>
            <a:ext cx="5057775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也就是</a:t>
            </a:r>
            <a:endParaRPr lang="en-US" altLang="zh-TW" sz="2900" b="1">
              <a:solidFill>
                <a:srgbClr val="00B05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離最近的資料越遠越好</a:t>
            </a:r>
            <a:r>
              <a:rPr lang="en-US" altLang="zh-TW" sz="29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sz="29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彈性</a:t>
            </a:r>
            <a:r>
              <a:rPr lang="en-US" altLang="zh-TW" sz="2900" b="1">
                <a:solidFill>
                  <a:srgbClr val="00B05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18" name="矩形 17"/>
          <p:cNvSpPr/>
          <p:nvPr/>
        </p:nvSpPr>
        <p:spPr>
          <a:xfrm>
            <a:off x="4356100" y="4508500"/>
            <a:ext cx="1871663" cy="93662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1" grpId="0"/>
      <p:bldP spid="2062" grpId="0"/>
      <p:bldP spid="2063" grpId="0"/>
      <p:bldP spid="1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957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32A06BFE-F7D2-4F0B-B802-2DA8FCF8F3C4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53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Support Vector Machine(SVM)</a:t>
            </a:r>
            <a:endParaRPr lang="zh-TW" altLang="en-US" sz="3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09573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09574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5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78C70D-B8B7-4E84-BBD1-A9508D625A77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1095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32100"/>
            <a:ext cx="4524375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7" name="矩形 40"/>
          <p:cNvSpPr>
            <a:spLocks noChangeArrowheads="1"/>
          </p:cNvSpPr>
          <p:nvPr/>
        </p:nvSpPr>
        <p:spPr bwMode="auto">
          <a:xfrm>
            <a:off x="323850" y="1463675"/>
            <a:ext cx="8785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接著，因為</a:t>
            </a: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最近的黑點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落在</a:t>
            </a:r>
            <a:r>
              <a:rPr lang="en-US" altLang="zh-TW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WX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b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；</a:t>
            </a: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最近的白點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落在</a:t>
            </a:r>
            <a:r>
              <a:rPr lang="en-US" altLang="zh-TW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WX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b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-1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，</a:t>
            </a: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所以可以列出，</a:t>
            </a: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所有黑點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都符合</a:t>
            </a:r>
            <a:r>
              <a:rPr lang="en-US" altLang="zh-TW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WX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b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≧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；</a:t>
            </a: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所有白點</a:t>
            </a: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都符合</a:t>
            </a:r>
            <a:r>
              <a:rPr lang="en-US" altLang="zh-TW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WX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b</a:t>
            </a:r>
            <a:r>
              <a:rPr lang="zh-TW" altLang="en-US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≦ </a:t>
            </a:r>
            <a:r>
              <a:rPr lang="en-US" altLang="zh-TW" sz="2000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-1</a:t>
            </a:r>
          </a:p>
        </p:txBody>
      </p:sp>
      <p:sp>
        <p:nvSpPr>
          <p:cNvPr id="55306" name="矩形 40"/>
          <p:cNvSpPr>
            <a:spLocks noChangeArrowheads="1"/>
          </p:cNvSpPr>
          <p:nvPr/>
        </p:nvSpPr>
        <p:spPr bwMode="auto">
          <a:xfrm>
            <a:off x="4643438" y="3368675"/>
            <a:ext cx="540067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latin typeface="Comic Sans MS" panose="030F0702030302020204" pitchFamily="66" charset="0"/>
                <a:ea typeface="微軟正黑體" panose="020B0604030504040204" pitchFamily="34" charset="-120"/>
              </a:rPr>
              <a:t>所以對於所有點，都符合</a:t>
            </a:r>
            <a:endParaRPr lang="en-US" altLang="zh-TW" sz="20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y(</a:t>
            </a: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WX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+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b)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 ≧ </a:t>
            </a: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endParaRPr lang="zh-TW" altLang="en-US" sz="2900">
              <a:latin typeface="Tw Cen MT" panose="020B0602020104020603" pitchFamily="34" charset="0"/>
            </a:endParaRPr>
          </a:p>
        </p:txBody>
      </p:sp>
      <p:sp>
        <p:nvSpPr>
          <p:cNvPr id="55307" name="矩形 16"/>
          <p:cNvSpPr>
            <a:spLocks noChangeArrowheads="1"/>
          </p:cNvSpPr>
          <p:nvPr/>
        </p:nvSpPr>
        <p:spPr bwMode="auto">
          <a:xfrm>
            <a:off x="4225925" y="4437063"/>
            <a:ext cx="560228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b="1">
                <a:solidFill>
                  <a:srgbClr val="FF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也就是</a:t>
            </a:r>
            <a:endParaRPr lang="en-US" altLang="zh-TW" b="1">
              <a:solidFill>
                <a:srgbClr val="FF000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b="1">
                <a:solidFill>
                  <a:srgbClr val="FF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儘可能把不同類分開</a:t>
            </a:r>
            <a:r>
              <a:rPr lang="en-US" altLang="zh-TW" b="1">
                <a:solidFill>
                  <a:srgbClr val="FF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(</a:t>
            </a:r>
            <a:r>
              <a:rPr lang="zh-TW" altLang="en-US" b="1">
                <a:solidFill>
                  <a:srgbClr val="FF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準確</a:t>
            </a:r>
            <a:r>
              <a:rPr lang="en-US" altLang="zh-TW" b="1">
                <a:solidFill>
                  <a:srgbClr val="FF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)</a:t>
            </a:r>
            <a:r>
              <a:rPr lang="zh-TW" altLang="en-US" b="1">
                <a:solidFill>
                  <a:srgbClr val="FF0000"/>
                </a:solidFill>
                <a:latin typeface="Consolas" panose="020B0609020204030204" pitchFamily="49" charset="0"/>
                <a:ea typeface="微軟正黑體" panose="020B0604030504040204" pitchFamily="34" charset="-120"/>
              </a:rPr>
              <a:t>  </a:t>
            </a:r>
            <a:endParaRPr lang="en-US" altLang="zh-TW" sz="2900" b="1">
              <a:solidFill>
                <a:srgbClr val="00B050"/>
              </a:solidFill>
              <a:latin typeface="Consolas" panose="020B0609020204030204" pitchFamily="49" charset="0"/>
              <a:ea typeface="微軟正黑體" panose="020B0604030504040204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16463" y="3789363"/>
            <a:ext cx="2519362" cy="5762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395288" y="2420938"/>
            <a:ext cx="7921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因為點有兩種顏色；所以我們用 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y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來代表黑點， 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y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1800">
                <a:latin typeface="Comic Sans MS" panose="030F0702030302020204" pitchFamily="66" charset="0"/>
                <a:ea typeface="微軟正黑體" panose="020B0604030504040204" pitchFamily="34" charset="-120"/>
              </a:rPr>
              <a:t>-1</a:t>
            </a:r>
            <a:r>
              <a:rPr lang="zh-TW" altLang="en-US" sz="1800">
                <a:latin typeface="Comic Sans MS" panose="030F0702030302020204" pitchFamily="66" charset="0"/>
                <a:ea typeface="微軟正黑體" panose="020B0604030504040204" pitchFamily="34" charset="-120"/>
              </a:rPr>
              <a:t>來代表白點</a:t>
            </a:r>
            <a:endParaRPr lang="en-US" altLang="zh-TW" sz="18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***這邊的</a:t>
            </a: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y</a:t>
            </a: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並不是</a:t>
            </a: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WX+b</a:t>
            </a:r>
            <a:r>
              <a:rPr lang="zh-TW" altLang="en-US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，而只是點的「顏色」</a:t>
            </a:r>
            <a:r>
              <a:rPr lang="en-US" altLang="zh-TW" sz="18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6" grpId="0"/>
      <p:bldP spid="55307" grpId="0"/>
      <p:bldP spid="18" grpId="0" animBg="1"/>
      <p:bldP spid="1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6900"/>
            <a:ext cx="9097963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1620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347E39E6-DFA8-4A06-84BA-7578D00AF8E4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54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Support Vector Machine(SVM)</a:t>
            </a:r>
            <a:endParaRPr lang="zh-TW" altLang="en-US" sz="3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11622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11623" name="Picture 12" descr="「alphago icon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4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C00BD7-0F8C-4BD6-8B38-6E1E17D39686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11625" name="矩形 40"/>
          <p:cNvSpPr>
            <a:spLocks noChangeArrowheads="1"/>
          </p:cNvSpPr>
          <p:nvPr/>
        </p:nvSpPr>
        <p:spPr bwMode="auto">
          <a:xfrm>
            <a:off x="323850" y="1306513"/>
            <a:ext cx="8785225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最後</a:t>
            </a: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……</a:t>
            </a:r>
            <a:endParaRPr lang="zh-TW" altLang="en-US" sz="2900" b="1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56330" name="矩形 40"/>
          <p:cNvSpPr>
            <a:spLocks noChangeArrowheads="1"/>
          </p:cNvSpPr>
          <p:nvPr/>
        </p:nvSpPr>
        <p:spPr bwMode="auto">
          <a:xfrm>
            <a:off x="179388" y="1773238"/>
            <a:ext cx="25209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2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我們想要解的</a:t>
            </a:r>
          </a:p>
        </p:txBody>
      </p:sp>
      <p:sp>
        <p:nvSpPr>
          <p:cNvPr id="56331" name="矩形 40"/>
          <p:cNvSpPr>
            <a:spLocks noChangeArrowheads="1"/>
          </p:cNvSpPr>
          <p:nvPr/>
        </p:nvSpPr>
        <p:spPr bwMode="auto">
          <a:xfrm>
            <a:off x="4643438" y="1773238"/>
            <a:ext cx="482441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2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數學上已經有解的二次規劃形式</a:t>
            </a:r>
          </a:p>
        </p:txBody>
      </p:sp>
      <p:sp>
        <p:nvSpPr>
          <p:cNvPr id="56332" name="矩形 40"/>
          <p:cNvSpPr>
            <a:spLocks noChangeArrowheads="1"/>
          </p:cNvSpPr>
          <p:nvPr/>
        </p:nvSpPr>
        <p:spPr bwMode="auto">
          <a:xfrm>
            <a:off x="179388" y="4221163"/>
            <a:ext cx="482441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200" b="1">
                <a:latin typeface="Comic Sans MS" panose="030F0702030302020204" pitchFamily="66" charset="0"/>
                <a:ea typeface="微軟正黑體" panose="020B0604030504040204" pitchFamily="34" charset="-120"/>
              </a:rPr>
              <a:t>從左至右的一些轉換</a:t>
            </a:r>
          </a:p>
        </p:txBody>
      </p:sp>
      <p:sp>
        <p:nvSpPr>
          <p:cNvPr id="56333" name="矩形 21"/>
          <p:cNvSpPr>
            <a:spLocks noChangeArrowheads="1"/>
          </p:cNvSpPr>
          <p:nvPr/>
        </p:nvSpPr>
        <p:spPr bwMode="auto">
          <a:xfrm>
            <a:off x="6251575" y="1484313"/>
            <a:ext cx="2497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800" b="1">
                <a:solidFill>
                  <a:srgbClr val="FF0000"/>
                </a:solidFill>
                <a:latin typeface="Tw Cen MT" panose="020B0602020104020603" pitchFamily="34" charset="0"/>
              </a:rPr>
              <a:t>Quadratic Programming</a:t>
            </a:r>
            <a:endParaRPr lang="zh-TW" altLang="en-US" sz="1800" b="1">
              <a:solidFill>
                <a:srgbClr val="FF0000"/>
              </a:solidFill>
              <a:latin typeface="Tw Cen MT" panose="020B0602020104020603" pitchFamily="34" charset="0"/>
            </a:endParaRPr>
          </a:p>
        </p:txBody>
      </p:sp>
      <p:sp>
        <p:nvSpPr>
          <p:cNvPr id="23" name="矩形 40"/>
          <p:cNvSpPr>
            <a:spLocks noChangeArrowheads="1"/>
          </p:cNvSpPr>
          <p:nvPr/>
        </p:nvSpPr>
        <p:spPr bwMode="auto">
          <a:xfrm>
            <a:off x="0" y="6346825"/>
            <a:ext cx="8785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900" b="1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  <a:ea typeface="微軟正黑體" pitchFamily="34" charset="-120"/>
              </a:rPr>
              <a:t>感謝台大林軒田教授的</a:t>
            </a:r>
            <a:r>
              <a:rPr lang="zh-TW" altLang="en-US" sz="2900" b="1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  <a:ea typeface="微軟正黑體" pitchFamily="34" charset="-120"/>
                <a:hlinkClick r:id="rId5"/>
              </a:rPr>
              <a:t>機器學習課程影片</a:t>
            </a:r>
            <a:r>
              <a:rPr lang="el-GR" altLang="zh-TW" sz="3200" b="1" dirty="0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(´</a:t>
            </a:r>
            <a:r>
              <a:rPr lang="zh-TW" altLang="el-GR" sz="3200" b="1" dirty="0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・</a:t>
            </a:r>
            <a:r>
              <a:rPr lang="el-GR" altLang="zh-TW" sz="3200" b="1" dirty="0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ω</a:t>
            </a:r>
            <a:r>
              <a:rPr lang="zh-TW" altLang="el-GR" sz="3200" b="1" dirty="0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・</a:t>
            </a:r>
            <a:r>
              <a:rPr lang="el-GR" altLang="zh-TW" sz="3200" b="1" dirty="0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`)</a:t>
            </a:r>
            <a:endParaRPr lang="zh-TW" altLang="en-US" sz="3200" b="1" dirty="0">
              <a:solidFill>
                <a:schemeClr val="bg1">
                  <a:lumMod val="65000"/>
                </a:schemeClr>
              </a:solidFill>
              <a:latin typeface="Comic Sans MS" pitchFamily="66" charset="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6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0" grpId="0"/>
      <p:bldP spid="56331" grpId="0"/>
      <p:bldP spid="56332" grpId="0"/>
      <p:bldP spid="56333" grpId="0"/>
      <p:bldP spid="2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kernel trick SV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3"/>
          <a:stretch>
            <a:fillRect/>
          </a:stretch>
        </p:blipFill>
        <p:spPr bwMode="auto">
          <a:xfrm>
            <a:off x="5003800" y="2781300"/>
            <a:ext cx="41402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3668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52B5D8FA-B9C5-42C3-ADA2-9D691B87DE7E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55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5247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Support Vector Machine(SVM)</a:t>
            </a:r>
            <a:endParaRPr lang="zh-TW" altLang="en-US" sz="3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13670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13671" name="Picture 12" descr="「alphago icon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72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F5F8BA-5350-4731-ACF1-021C71F86108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113673" name="Picture 2" descr="kernel trick SV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94"/>
          <a:stretch>
            <a:fillRect/>
          </a:stretch>
        </p:blipFill>
        <p:spPr bwMode="auto">
          <a:xfrm>
            <a:off x="12700" y="2636838"/>
            <a:ext cx="36957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74" name="矩形 40"/>
          <p:cNvSpPr>
            <a:spLocks noChangeArrowheads="1"/>
          </p:cNvSpPr>
          <p:nvPr/>
        </p:nvSpPr>
        <p:spPr bwMode="auto">
          <a:xfrm>
            <a:off x="468313" y="1412875"/>
            <a:ext cx="8856662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如果無法簡單的用直線來劃分</a:t>
            </a: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</p:txBody>
      </p:sp>
      <p:sp>
        <p:nvSpPr>
          <p:cNvPr id="34" name="矩形 40"/>
          <p:cNvSpPr>
            <a:spLocks noChangeArrowheads="1"/>
          </p:cNvSpPr>
          <p:nvPr/>
        </p:nvSpPr>
        <p:spPr bwMode="auto">
          <a:xfrm>
            <a:off x="468313" y="1809750"/>
            <a:ext cx="8856662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將資料藉由特定核函數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(kernel)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來映射到更高維度，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/>
            </a:r>
            <a:b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</a:b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再用平面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超平面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來劃分</a:t>
            </a:r>
            <a:endParaRPr lang="en-US" altLang="zh-TW" sz="29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36" name="向右箭號 35"/>
          <p:cNvSpPr/>
          <p:nvPr/>
        </p:nvSpPr>
        <p:spPr>
          <a:xfrm>
            <a:off x="3708400" y="3933825"/>
            <a:ext cx="863600" cy="720725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37" name="矩形 40"/>
          <p:cNvSpPr>
            <a:spLocks noChangeArrowheads="1"/>
          </p:cNvSpPr>
          <p:nvPr/>
        </p:nvSpPr>
        <p:spPr bwMode="auto">
          <a:xfrm>
            <a:off x="3276600" y="3429000"/>
            <a:ext cx="22320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5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RBF kernel</a:t>
            </a:r>
            <a:r>
              <a:rPr lang="zh-TW" altLang="en-US" sz="25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endParaRPr lang="en-US" altLang="zh-TW" sz="25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5" name="矩形 40"/>
          <p:cNvSpPr>
            <a:spLocks noChangeArrowheads="1"/>
          </p:cNvSpPr>
          <p:nvPr/>
        </p:nvSpPr>
        <p:spPr bwMode="auto">
          <a:xfrm>
            <a:off x="323850" y="6021388"/>
            <a:ext cx="64801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隨著資料不同，適合的</a:t>
            </a:r>
            <a:r>
              <a:rPr lang="en-US" altLang="zh-TW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kernel</a:t>
            </a:r>
            <a:r>
              <a:rPr lang="zh-TW" altLang="en-US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也不同</a:t>
            </a:r>
            <a:endParaRPr lang="en-US" altLang="zh-TW" sz="3000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  <a:ea typeface="微軟正黑體" pitchFamily="34" charset="-12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395288" y="6488113"/>
            <a:ext cx="5526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>
                <a:latin typeface="Tw Cen MT" panose="020B0602020104020603" pitchFamily="34" charset="0"/>
                <a:hlinkClick r:id="rId5"/>
              </a:rPr>
              <a:t>http://mlkernels.readthedocs.io/en/functions/kernels.html</a:t>
            </a:r>
            <a:endParaRPr lang="en-US" altLang="zh-TW" sz="1800">
              <a:latin typeface="Tw Cen MT" panose="020B06020201040206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 animBg="1"/>
      <p:bldP spid="37" grpId="0"/>
      <p:bldP spid="15" grpId="0"/>
      <p:bldP spid="1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5" descr="../../_images/sphx_glr_plot_digits_last_image_0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" t="10080" r="9280" b="1721"/>
          <a:stretch>
            <a:fillRect/>
          </a:stretch>
        </p:blipFill>
        <p:spPr bwMode="auto">
          <a:xfrm>
            <a:off x="2859088" y="2565400"/>
            <a:ext cx="3008312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5716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B7BDDC96-A6F2-41CA-AA83-1E38FD7ED4F9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56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SVM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小實驗</a:t>
            </a:r>
          </a:p>
        </p:txBody>
      </p:sp>
      <p:sp>
        <p:nvSpPr>
          <p:cNvPr id="115718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15719" name="Picture 12" descr="「alphago icon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20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B39CFA-3432-42C8-B82D-76539E610820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53257" name="矩形 40"/>
          <p:cNvSpPr>
            <a:spLocks noChangeArrowheads="1"/>
          </p:cNvSpPr>
          <p:nvPr/>
        </p:nvSpPr>
        <p:spPr bwMode="auto">
          <a:xfrm>
            <a:off x="611188" y="1377950"/>
            <a:ext cx="83534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900" dirty="0">
                <a:latin typeface="Comic Sans MS" pitchFamily="66" charset="0"/>
                <a:ea typeface="微軟正黑體" pitchFamily="34" charset="-120"/>
              </a:rPr>
              <a:t>Digits</a:t>
            </a:r>
            <a:r>
              <a:rPr lang="zh-TW" altLang="en-US" sz="2900" dirty="0">
                <a:latin typeface="Comic Sans MS" pitchFamily="66" charset="0"/>
                <a:ea typeface="微軟正黑體" pitchFamily="34" charset="-120"/>
              </a:rPr>
              <a:t> 手寫數字資料集 </a:t>
            </a:r>
            <a:r>
              <a:rPr lang="en-US" altLang="zh-TW" sz="2900" dirty="0">
                <a:latin typeface="Comic Sans MS" pitchFamily="66" charset="0"/>
                <a:ea typeface="微軟正黑體" pitchFamily="34" charset="-120"/>
              </a:rPr>
              <a:t>(</a:t>
            </a:r>
            <a:r>
              <a:rPr lang="zh-TW" altLang="en-US" sz="2900" dirty="0">
                <a:latin typeface="Comic Sans MS" pitchFamily="66" charset="0"/>
                <a:ea typeface="微軟正黑體" pitchFamily="34" charset="-120"/>
              </a:rPr>
              <a:t>共</a:t>
            </a:r>
            <a:r>
              <a:rPr lang="en-US" altLang="zh-TW" sz="2900" dirty="0">
                <a:latin typeface="Comic Sans MS" pitchFamily="66" charset="0"/>
                <a:ea typeface="微軟正黑體" pitchFamily="34" charset="-120"/>
              </a:rPr>
              <a:t>1797</a:t>
            </a:r>
            <a:r>
              <a:rPr lang="zh-TW" altLang="en-US" sz="2900" dirty="0">
                <a:latin typeface="Comic Sans MS" pitchFamily="66" charset="0"/>
                <a:ea typeface="微軟正黑體" pitchFamily="34" charset="-120"/>
              </a:rPr>
              <a:t>筆資料</a:t>
            </a:r>
            <a:r>
              <a:rPr lang="en-US" altLang="zh-TW" sz="2900" dirty="0">
                <a:latin typeface="Comic Sans MS" pitchFamily="66" charset="0"/>
                <a:ea typeface="微軟正黑體" pitchFamily="34" charset="-120"/>
              </a:rPr>
              <a:t>)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  <a:ea typeface="微軟正黑體" pitchFamily="34" charset="-120"/>
              </a:rPr>
              <a:t>1998</a:t>
            </a:r>
            <a:r>
              <a:rPr lang="zh-TW" altLang="en-US" sz="20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  <a:ea typeface="微軟正黑體" pitchFamily="34" charset="-120"/>
              </a:rPr>
              <a:t>年建立，筆跡來自</a:t>
            </a:r>
            <a:r>
              <a:rPr lang="en-US" altLang="zh-TW" sz="20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  <a:ea typeface="微軟正黑體" pitchFamily="34" charset="-120"/>
              </a:rPr>
              <a:t>43</a:t>
            </a:r>
            <a:r>
              <a:rPr lang="zh-TW" altLang="en-US" sz="20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  <a:ea typeface="微軟正黑體" pitchFamily="34" charset="-120"/>
              </a:rPr>
              <a:t>人</a:t>
            </a:r>
            <a:endParaRPr lang="en-US" altLang="zh-TW" sz="2000" dirty="0">
              <a:solidFill>
                <a:schemeClr val="bg1">
                  <a:lumMod val="65000"/>
                </a:schemeClr>
              </a:solidFill>
              <a:latin typeface="Comic Sans MS" pitchFamily="66" charset="0"/>
              <a:ea typeface="微軟正黑體" pitchFamily="34" charset="-120"/>
            </a:endParaRPr>
          </a:p>
        </p:txBody>
      </p:sp>
      <p:sp>
        <p:nvSpPr>
          <p:cNvPr id="115722" name="Picture 3"/>
          <p:cNvSpPr>
            <a:spLocks noChangeAspect="1" noChangeArrowheads="1"/>
          </p:cNvSpPr>
          <p:nvPr/>
        </p:nvSpPr>
        <p:spPr bwMode="auto">
          <a:xfrm>
            <a:off x="2124075" y="1844675"/>
            <a:ext cx="432435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115723" name="矩形 40"/>
          <p:cNvSpPr>
            <a:spLocks noChangeArrowheads="1"/>
          </p:cNvSpPr>
          <p:nvPr/>
        </p:nvSpPr>
        <p:spPr bwMode="auto">
          <a:xfrm>
            <a:off x="1835150" y="5589588"/>
            <a:ext cx="6408738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特徵為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64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個介於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到</a:t>
            </a:r>
            <a:r>
              <a:rPr lang="en-US" altLang="zh-TW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16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的灰階值</a:t>
            </a:r>
            <a:endParaRPr lang="en-US" altLang="zh-TW" sz="29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15724" name="Picture 5" descr="https://upload.wikimedia.org/wikipedia/commons/thumb/5/56/Kosaciec_szczecinkowaty_Iris_setosa.jpg/220px-Kosaciec_szczecinkowaty_Iris_setosa.jpg"/>
          <p:cNvSpPr>
            <a:spLocks noChangeAspect="1" noChangeArrowheads="1"/>
          </p:cNvSpPr>
          <p:nvPr/>
        </p:nvSpPr>
        <p:spPr bwMode="auto">
          <a:xfrm>
            <a:off x="179388" y="4149725"/>
            <a:ext cx="1512887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115725" name="Picture 7" descr="https://upload.wikimedia.org/wikipedia/commons/thumb/4/41/Iris_versicolor_3.jpg/220px-Iris_versicolor_3.jpg"/>
          <p:cNvSpPr>
            <a:spLocks noChangeAspect="1" noChangeArrowheads="1"/>
          </p:cNvSpPr>
          <p:nvPr/>
        </p:nvSpPr>
        <p:spPr bwMode="auto">
          <a:xfrm>
            <a:off x="3059113" y="4941888"/>
            <a:ext cx="20955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115726" name="Picture 9" descr="https://upload.wikimedia.org/wikipedia/commons/thumb/9/9f/Iris_virginica.jpg/220px-Iris_virginica.jpg"/>
          <p:cNvSpPr>
            <a:spLocks noChangeAspect="1" noChangeArrowheads="1"/>
          </p:cNvSpPr>
          <p:nvPr/>
        </p:nvSpPr>
        <p:spPr bwMode="auto">
          <a:xfrm>
            <a:off x="6653213" y="3789363"/>
            <a:ext cx="20955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20" name="矩形 40"/>
          <p:cNvSpPr>
            <a:spLocks noChangeArrowheads="1"/>
          </p:cNvSpPr>
          <p:nvPr/>
        </p:nvSpPr>
        <p:spPr bwMode="auto">
          <a:xfrm>
            <a:off x="936625" y="4005263"/>
            <a:ext cx="898525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數字</a:t>
            </a:r>
            <a:r>
              <a:rPr lang="en-US" altLang="zh-TW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</p:txBody>
      </p:sp>
      <p:sp>
        <p:nvSpPr>
          <p:cNvPr id="21" name="矩形 40"/>
          <p:cNvSpPr>
            <a:spLocks noChangeArrowheads="1"/>
          </p:cNvSpPr>
          <p:nvPr/>
        </p:nvSpPr>
        <p:spPr bwMode="auto">
          <a:xfrm>
            <a:off x="395288" y="6269038"/>
            <a:ext cx="936625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數字</a:t>
            </a:r>
            <a:r>
              <a:rPr lang="en-US" altLang="zh-TW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</a:p>
        </p:txBody>
      </p:sp>
      <p:sp>
        <p:nvSpPr>
          <p:cNvPr id="23" name="矩形 40"/>
          <p:cNvSpPr>
            <a:spLocks noChangeArrowheads="1"/>
          </p:cNvSpPr>
          <p:nvPr/>
        </p:nvSpPr>
        <p:spPr bwMode="auto">
          <a:xfrm>
            <a:off x="6516688" y="3789363"/>
            <a:ext cx="863600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數字</a:t>
            </a:r>
            <a:r>
              <a:rPr lang="en-US" altLang="zh-TW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2</a:t>
            </a:r>
          </a:p>
        </p:txBody>
      </p:sp>
      <p:sp>
        <p:nvSpPr>
          <p:cNvPr id="115730" name="AutoShape 27" descr="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sp>
        <p:nvSpPr>
          <p:cNvPr id="115731" name="AutoShape 29" descr="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15732" name="Picture 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852738"/>
            <a:ext cx="9048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33" name="Picture 3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157788"/>
            <a:ext cx="8191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34" name="Picture 3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2636838"/>
            <a:ext cx="9239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35" name="Picture 3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4437063"/>
            <a:ext cx="8858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矩形 40"/>
          <p:cNvSpPr>
            <a:spLocks noChangeArrowheads="1"/>
          </p:cNvSpPr>
          <p:nvPr/>
        </p:nvSpPr>
        <p:spPr bwMode="auto">
          <a:xfrm>
            <a:off x="7885113" y="5445125"/>
            <a:ext cx="863600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w Cen MT" panose="020B0602020104020603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數字</a:t>
            </a:r>
            <a:r>
              <a:rPr lang="en-US" altLang="zh-TW" sz="2000" b="1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3</a:t>
            </a:r>
          </a:p>
        </p:txBody>
      </p:sp>
      <p:sp>
        <p:nvSpPr>
          <p:cNvPr id="115737" name="矩形 40"/>
          <p:cNvSpPr>
            <a:spLocks noChangeArrowheads="1"/>
          </p:cNvSpPr>
          <p:nvPr/>
        </p:nvSpPr>
        <p:spPr bwMode="auto">
          <a:xfrm>
            <a:off x="1908175" y="6089650"/>
            <a:ext cx="47513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7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X = [x</a:t>
            </a:r>
            <a:r>
              <a:rPr lang="en-US" altLang="zh-TW" sz="27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</a:t>
            </a:r>
            <a:r>
              <a:rPr lang="en-US" altLang="zh-TW" sz="27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,x</a:t>
            </a:r>
            <a:r>
              <a:rPr lang="en-US" altLang="zh-TW" sz="27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2</a:t>
            </a:r>
            <a:r>
              <a:rPr lang="en-US" altLang="zh-TW" sz="27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,…,x</a:t>
            </a:r>
            <a:r>
              <a:rPr lang="en-US" altLang="zh-TW" sz="2700" b="1" baseline="-25000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64</a:t>
            </a:r>
            <a:r>
              <a:rPr lang="en-US" altLang="zh-TW" sz="27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]</a:t>
            </a:r>
          </a:p>
        </p:txBody>
      </p:sp>
      <p:sp>
        <p:nvSpPr>
          <p:cNvPr id="115738" name="矩形 40"/>
          <p:cNvSpPr>
            <a:spLocks noChangeArrowheads="1"/>
          </p:cNvSpPr>
          <p:nvPr/>
        </p:nvSpPr>
        <p:spPr bwMode="auto">
          <a:xfrm>
            <a:off x="5580063" y="6089650"/>
            <a:ext cx="3563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7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答案 </a:t>
            </a:r>
            <a:r>
              <a:rPr lang="en-US" altLang="zh-TW" sz="27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y </a:t>
            </a:r>
            <a:r>
              <a:rPr lang="zh-TW" altLang="en-US" sz="2800">
                <a:solidFill>
                  <a:srgbClr val="FF0000"/>
                </a:solidFill>
                <a:latin typeface="Comic Sans MS" panose="030F0702030302020204" pitchFamily="66" charset="0"/>
              </a:rPr>
              <a:t>∈</a:t>
            </a:r>
            <a:r>
              <a:rPr lang="en-US" altLang="zh-TW" sz="27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{0,1,…,9} </a:t>
            </a:r>
          </a:p>
        </p:txBody>
      </p:sp>
      <p:sp>
        <p:nvSpPr>
          <p:cNvPr id="115739" name="Picture 6" descr="「sklearn digit」的圖片搜尋結果"/>
          <p:cNvSpPr>
            <a:spLocks noChangeAspect="1" noChangeArrowheads="1"/>
          </p:cNvSpPr>
          <p:nvPr/>
        </p:nvSpPr>
        <p:spPr bwMode="auto">
          <a:xfrm>
            <a:off x="7308850" y="1412875"/>
            <a:ext cx="1727200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15740" name="Picture 6" descr="「sklearn digit」的圖片搜尋結果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4" t="7413" r="10622" b="8589"/>
          <a:stretch>
            <a:fillRect/>
          </a:stretch>
        </p:blipFill>
        <p:spPr bwMode="auto">
          <a:xfrm>
            <a:off x="7308850" y="1484313"/>
            <a:ext cx="1727200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05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888" y="1412875"/>
            <a:ext cx="7781925" cy="4800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7764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AECBB1FC-FBAB-4958-8971-B00C68EB0777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57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SVM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小實驗</a:t>
            </a:r>
          </a:p>
        </p:txBody>
      </p:sp>
      <p:sp>
        <p:nvSpPr>
          <p:cNvPr id="117766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17767" name="Picture 12" descr="「alphago icon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8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C6018D-5B96-4E69-964C-A10CFB13F220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5" name="矩形 40"/>
          <p:cNvSpPr>
            <a:spLocks noChangeArrowheads="1"/>
          </p:cNvSpPr>
          <p:nvPr/>
        </p:nvSpPr>
        <p:spPr bwMode="auto">
          <a:xfrm>
            <a:off x="395288" y="6330950"/>
            <a:ext cx="81375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其實幾乎就是複製剛剛</a:t>
            </a:r>
            <a:r>
              <a:rPr lang="en-US" altLang="zh-TW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KNN</a:t>
            </a:r>
            <a:r>
              <a:rPr lang="zh-TW" altLang="en-US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的程式碼</a:t>
            </a:r>
            <a:r>
              <a:rPr lang="el-GR" altLang="zh-TW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(´</a:t>
            </a:r>
            <a:r>
              <a:rPr lang="zh-TW" altLang="el-GR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・</a:t>
            </a:r>
            <a:r>
              <a:rPr lang="el-GR" altLang="zh-TW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ω</a:t>
            </a:r>
            <a:r>
              <a:rPr lang="zh-TW" altLang="el-GR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・</a:t>
            </a:r>
            <a:r>
              <a:rPr lang="el-GR" altLang="zh-TW" sz="3000" b="1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  <a:ea typeface="微軟正黑體" pitchFamily="34" charset="-120"/>
              </a:rPr>
              <a:t>`)</a:t>
            </a:r>
          </a:p>
        </p:txBody>
      </p:sp>
      <p:sp>
        <p:nvSpPr>
          <p:cNvPr id="16" name="矩形 15"/>
          <p:cNvSpPr/>
          <p:nvPr/>
        </p:nvSpPr>
        <p:spPr>
          <a:xfrm>
            <a:off x="1474788" y="4941888"/>
            <a:ext cx="2376487" cy="215900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17" name="矩形 40"/>
          <p:cNvSpPr>
            <a:spLocks noChangeArrowheads="1"/>
          </p:cNvSpPr>
          <p:nvPr/>
        </p:nvSpPr>
        <p:spPr bwMode="auto">
          <a:xfrm>
            <a:off x="4932363" y="2781300"/>
            <a:ext cx="2736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只要修改這兩行，</a:t>
            </a:r>
            <a:endParaRPr lang="en-US" altLang="zh-TW" sz="20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就可以套用各種</a:t>
            </a:r>
            <a:r>
              <a:rPr lang="en-US" altLang="zh-TW" sz="2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Model</a:t>
            </a:r>
            <a:endParaRPr lang="el-GR" altLang="zh-TW" sz="20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87450" y="2205038"/>
            <a:ext cx="2663825" cy="215900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/>
      <p:bldP spid="1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7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4913" y="1484313"/>
            <a:ext cx="6319837" cy="4537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9812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4D90B285-6EFB-4800-AD53-87859034E79F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58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SVM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小實驗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2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19814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19815" name="Picture 12" descr="「alphago icon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6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ED906B2-445B-4F1A-814F-BCB152864618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7088" y="6237288"/>
            <a:ext cx="7273925" cy="6207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9818" name="矩形 40"/>
          <p:cNvSpPr>
            <a:spLocks noChangeArrowheads="1"/>
          </p:cNvSpPr>
          <p:nvPr/>
        </p:nvSpPr>
        <p:spPr bwMode="auto">
          <a:xfrm>
            <a:off x="827088" y="6308725"/>
            <a:ext cx="85693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請觀察不同測試圖的結果，並嘗試分析原因</a:t>
            </a:r>
            <a:endParaRPr lang="en-US" altLang="zh-TW" sz="29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2211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59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575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0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9237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1" name="Picture 2" descr="http://pic002.cnblogs.com/images/2012/391736/20121209213740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01332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2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62877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1864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2768BA1A-79DA-4A0A-BBD9-D5606C150397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59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大綱</a:t>
            </a:r>
          </a:p>
        </p:txBody>
      </p:sp>
      <p:sp>
        <p:nvSpPr>
          <p:cNvPr id="121866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A71766-E3EF-4886-9648-57E7063198FE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21867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21868" name="Picture 12" descr="「alphago icon」的圖片搜尋結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1619250" y="1557338"/>
            <a:ext cx="4248150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概論</a:t>
            </a:r>
            <a:endParaRPr lang="en-US" altLang="zh-TW" sz="40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流程</a:t>
            </a:r>
            <a:endParaRPr lang="en-US" altLang="zh-TW" sz="40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KNN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SVM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4000" dirty="0">
                <a:latin typeface="Comic Sans MS" pitchFamily="66" charset="0"/>
                <a:ea typeface="微軟正黑體" panose="020B0604030504040204" pitchFamily="34" charset="-120"/>
              </a:rPr>
              <a:t>MINMAX</a:t>
            </a: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8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000" dirty="0">
                <a:solidFill>
                  <a:schemeClr val="bg1">
                    <a:lumMod val="85000"/>
                  </a:schemeClr>
                </a:solidFill>
                <a:latin typeface="Comic Sans MS" pitchFamily="66" charset="0"/>
                <a:ea typeface="微軟正黑體" panose="020B0604030504040204" pitchFamily="34" charset="-120"/>
              </a:rPr>
              <a:t>類神經網路</a:t>
            </a:r>
            <a:endParaRPr lang="en-US" altLang="zh-TW" sz="4000" dirty="0">
              <a:solidFill>
                <a:schemeClr val="bg1">
                  <a:lumMod val="85000"/>
                </a:schemeClr>
              </a:solidFill>
              <a:latin typeface="Comic Sans MS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121870" name="Picture 4" descr="http://pic002.cnblogs.com/images/2012/391736/20121209213752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87692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3907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EB0302E9-455E-4104-A406-7221175CC446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60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在開始聊</a:t>
            </a:r>
            <a:r>
              <a:rPr lang="en-US" altLang="zh-TW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AlphaGo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以前</a:t>
            </a:r>
          </a:p>
        </p:txBody>
      </p:sp>
      <p:sp>
        <p:nvSpPr>
          <p:cNvPr id="123909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23910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11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F52C11-EE7F-417D-9574-31620DC68D1A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23912" name="矩形 40"/>
          <p:cNvSpPr>
            <a:spLocks noChangeArrowheads="1"/>
          </p:cNvSpPr>
          <p:nvPr/>
        </p:nvSpPr>
        <p:spPr bwMode="auto">
          <a:xfrm>
            <a:off x="252413" y="1425575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4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聽過</a:t>
            </a:r>
            <a:r>
              <a:rPr lang="en-US" altLang="zh-TW" sz="4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Deep</a:t>
            </a:r>
            <a:r>
              <a:rPr lang="zh-TW" altLang="en-US" sz="4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4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Blue</a:t>
            </a:r>
            <a:r>
              <a:rPr lang="zh-TW" altLang="en-US" sz="4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嗎</a:t>
            </a:r>
            <a:r>
              <a:rPr lang="en-US" altLang="zh-TW" sz="4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  <a:r>
              <a:rPr lang="zh-TW" altLang="en-US" sz="4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endParaRPr lang="en-US" altLang="zh-TW" sz="40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pic>
        <p:nvPicPr>
          <p:cNvPr id="138242" name="Picture 2" descr="「deep blue chess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924175"/>
            <a:ext cx="4325937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4" name="Picture 4" descr="「deep blue chess」的圖片搜尋結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24175"/>
            <a:ext cx="411797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50825" y="1939925"/>
            <a:ext cx="86423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solidFill>
                  <a:srgbClr val="0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他是一個專門下西洋棋的</a:t>
            </a:r>
            <a:r>
              <a:rPr lang="en-US" altLang="zh-TW" sz="2900">
                <a:solidFill>
                  <a:srgbClr val="0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AI</a:t>
            </a:r>
            <a:r>
              <a:rPr lang="zh-TW" altLang="en-US" sz="2900">
                <a:solidFill>
                  <a:srgbClr val="0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，</a:t>
            </a:r>
            <a:r>
              <a:rPr lang="en-US" altLang="zh-TW" sz="2900">
                <a:solidFill>
                  <a:srgbClr val="0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1997</a:t>
            </a:r>
            <a:r>
              <a:rPr lang="zh-TW" altLang="en-US" sz="2900">
                <a:solidFill>
                  <a:srgbClr val="0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年由</a:t>
            </a:r>
            <a:r>
              <a:rPr lang="en-US" altLang="zh-TW" sz="2900">
                <a:solidFill>
                  <a:srgbClr val="0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IBM</a:t>
            </a:r>
            <a:r>
              <a:rPr lang="zh-TW" altLang="en-US" sz="2900">
                <a:solidFill>
                  <a:srgbClr val="0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所開發</a:t>
            </a:r>
            <a:endParaRPr lang="en-US" altLang="zh-TW" sz="2900">
              <a:solidFill>
                <a:srgbClr val="00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solidFill>
                  <a:srgbClr val="00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並且贏過了當時的世界棋王卡斯巴羅夫</a:t>
            </a:r>
            <a:endParaRPr lang="en-US" altLang="zh-TW" sz="2900">
              <a:solidFill>
                <a:srgbClr val="00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9512" y="5468451"/>
            <a:ext cx="9073008" cy="143116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900" dirty="0">
                <a:solidFill>
                  <a:prstClr val="black"/>
                </a:solidFill>
                <a:latin typeface="Comic Sans MS" pitchFamily="66" charset="0"/>
                <a:ea typeface="微軟正黑體" pitchFamily="34" charset="-120"/>
              </a:rPr>
              <a:t>從此，</a:t>
            </a:r>
            <a:endParaRPr lang="en-US" altLang="zh-TW" sz="2900" dirty="0">
              <a:solidFill>
                <a:prstClr val="black"/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r>
              <a:rPr lang="zh-TW" altLang="en-US" sz="2900" dirty="0">
                <a:solidFill>
                  <a:prstClr val="black"/>
                </a:solidFill>
                <a:latin typeface="Comic Sans MS" pitchFamily="66" charset="0"/>
                <a:ea typeface="微軟正黑體" pitchFamily="34" charset="-120"/>
              </a:rPr>
              <a:t>它背後的</a:t>
            </a:r>
            <a:r>
              <a:rPr lang="en-US" altLang="zh-TW" sz="2900" dirty="0">
                <a:latin typeface="Comic Sans MS" pitchFamily="66" charset="0"/>
                <a:ea typeface="微軟正黑體" pitchFamily="34" charset="-120"/>
              </a:rPr>
              <a:t>MINMAX</a:t>
            </a:r>
            <a:r>
              <a:rPr lang="zh-TW" altLang="en-US" sz="2900" dirty="0">
                <a:latin typeface="Comic Sans MS" pitchFamily="66" charset="0"/>
                <a:ea typeface="微軟正黑體" pitchFamily="34" charset="-120"/>
              </a:rPr>
              <a:t>演算法</a:t>
            </a:r>
            <a:r>
              <a:rPr lang="zh-TW" altLang="en-US" sz="2900" dirty="0">
                <a:solidFill>
                  <a:prstClr val="black"/>
                </a:solidFill>
                <a:latin typeface="Comic Sans MS" pitchFamily="66" charset="0"/>
                <a:ea typeface="微軟正黑體" pitchFamily="34" charset="-120"/>
              </a:rPr>
              <a:t>一直被視為棋類</a:t>
            </a:r>
            <a:r>
              <a:rPr lang="en-US" altLang="zh-TW" sz="2900" dirty="0">
                <a:solidFill>
                  <a:prstClr val="black"/>
                </a:solidFill>
                <a:latin typeface="Comic Sans MS" pitchFamily="66" charset="0"/>
                <a:ea typeface="微軟正黑體" pitchFamily="34" charset="-120"/>
              </a:rPr>
              <a:t>AI</a:t>
            </a:r>
            <a:r>
              <a:rPr lang="zh-TW" altLang="en-US" sz="2900" dirty="0">
                <a:solidFill>
                  <a:prstClr val="black"/>
                </a:solidFill>
                <a:latin typeface="Comic Sans MS" pitchFamily="66" charset="0"/>
                <a:ea typeface="微軟正黑體" pitchFamily="34" charset="-120"/>
              </a:rPr>
              <a:t>主流</a:t>
            </a:r>
            <a:endParaRPr lang="en-US" altLang="zh-TW" sz="2900" dirty="0">
              <a:solidFill>
                <a:prstClr val="black"/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sz="2900" strike="sngStrike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(</a:t>
            </a:r>
            <a:r>
              <a:rPr lang="zh-TW" altLang="en-US" sz="2900" strike="sngStrike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直到</a:t>
            </a:r>
            <a:r>
              <a:rPr lang="en-US" altLang="zh-TW" sz="2900" strike="sngStrike" dirty="0" err="1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AlphaGo</a:t>
            </a:r>
            <a:r>
              <a:rPr lang="zh-TW" altLang="en-US" sz="2900" strike="sngStrike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出來為止</a:t>
            </a:r>
            <a:r>
              <a:rPr lang="en-US" altLang="zh-TW" sz="2900" strike="sngStrike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5955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6111034A-5097-4BD7-BEDE-B6DAC96201A9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61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稍微離題一下</a:t>
            </a:r>
          </a:p>
        </p:txBody>
      </p:sp>
      <p:sp>
        <p:nvSpPr>
          <p:cNvPr id="125957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25958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9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7C1602-8A2B-4C54-8BFC-DB3205C08F84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25960" name="矩形 40"/>
          <p:cNvSpPr>
            <a:spLocks noChangeArrowheads="1"/>
          </p:cNvSpPr>
          <p:nvPr/>
        </p:nvSpPr>
        <p:spPr bwMode="auto">
          <a:xfrm>
            <a:off x="252413" y="1727200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4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老實說，下面的圖片讓我忍不住想到</a:t>
            </a:r>
            <a:r>
              <a:rPr lang="en-US" altLang="zh-TW" sz="4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…</a:t>
            </a:r>
          </a:p>
        </p:txBody>
      </p:sp>
      <p:pic>
        <p:nvPicPr>
          <p:cNvPr id="125961" name="Picture 2" descr="「deep blue chess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651125"/>
            <a:ext cx="4325937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2" name="Picture 4" descr="「deep blue chess」的圖片搜尋結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51125"/>
            <a:ext cx="411797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/>
        </p:nvSpPr>
        <p:spPr>
          <a:xfrm>
            <a:off x="179512" y="5626695"/>
            <a:ext cx="9073008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900" dirty="0">
                <a:solidFill>
                  <a:prstClr val="black"/>
                </a:solidFill>
                <a:latin typeface="Comic Sans MS" pitchFamily="66" charset="0"/>
                <a:ea typeface="微軟正黑體" pitchFamily="34" charset="-120"/>
              </a:rPr>
              <a:t>87%</a:t>
            </a:r>
            <a:r>
              <a:rPr lang="zh-TW" altLang="en-US" sz="2900" dirty="0">
                <a:solidFill>
                  <a:prstClr val="black"/>
                </a:solidFill>
                <a:latin typeface="Comic Sans MS" pitchFamily="66" charset="0"/>
                <a:ea typeface="微軟正黑體" pitchFamily="34" charset="-120"/>
              </a:rPr>
              <a:t>像不能再更多了 </a:t>
            </a:r>
            <a:r>
              <a:rPr lang="en-US" altLang="zh-TW" sz="2900" strike="sngStrike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(</a:t>
            </a:r>
            <a:r>
              <a:rPr lang="zh-TW" altLang="en-US" sz="2900" strike="sngStrike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歷史總是會不斷重演</a:t>
            </a:r>
            <a:r>
              <a:rPr lang="en-US" altLang="zh-TW" sz="2900" strike="sngStrike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……)</a:t>
            </a:r>
          </a:p>
        </p:txBody>
      </p:sp>
      <p:pic>
        <p:nvPicPr>
          <p:cNvPr id="148482" name="Picture 2" descr="「alpha go」的圖片搜尋結果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t="2493" r="6017"/>
          <a:stretch>
            <a:fillRect/>
          </a:stretch>
        </p:blipFill>
        <p:spPr bwMode="auto">
          <a:xfrm>
            <a:off x="200025" y="2651125"/>
            <a:ext cx="4176713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4" name="Picture 4" descr="「alphago vs lee sedol」的圖片搜尋結果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450" y="2636838"/>
            <a:ext cx="4475163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7" name="Picture 15" descr="「games」的圖片搜尋結果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9" t="25717" r="12408"/>
          <a:stretch>
            <a:fillRect/>
          </a:stretch>
        </p:blipFill>
        <p:spPr bwMode="auto">
          <a:xfrm>
            <a:off x="0" y="2636838"/>
            <a:ext cx="445452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9" name="Picture 17" descr="「ke jie alphago」的圖片搜尋結果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" b="19991"/>
          <a:stretch>
            <a:fillRect/>
          </a:stretch>
        </p:blipFill>
        <p:spPr bwMode="auto">
          <a:xfrm>
            <a:off x="4500563" y="2636838"/>
            <a:ext cx="4643437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5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5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800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C64BAF3A-F4AB-4493-9B86-A3E7BFA82135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62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在開始聊</a:t>
            </a:r>
            <a:r>
              <a:rPr lang="en-US" altLang="zh-TW" sz="5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MINMAX</a:t>
            </a:r>
            <a:r>
              <a:rPr lang="zh-TW" altLang="en-US" sz="5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以前</a:t>
            </a:r>
          </a:p>
        </p:txBody>
      </p:sp>
      <p:sp>
        <p:nvSpPr>
          <p:cNvPr id="128005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28006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7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822C25-6086-4ACA-9172-FFA601F6ACD1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28008" name="矩形 14"/>
          <p:cNvSpPr>
            <a:spLocks noChangeArrowheads="1"/>
          </p:cNvSpPr>
          <p:nvPr/>
        </p:nvSpPr>
        <p:spPr bwMode="auto">
          <a:xfrm>
            <a:off x="250825" y="1412875"/>
            <a:ext cx="864235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如果你是叉叉，你覺得下一步應該要下哪裡</a:t>
            </a: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</p:txBody>
      </p:sp>
      <p:sp>
        <p:nvSpPr>
          <p:cNvPr id="22" name="矩形 21"/>
          <p:cNvSpPr/>
          <p:nvPr/>
        </p:nvSpPr>
        <p:spPr>
          <a:xfrm>
            <a:off x="1692275" y="3357563"/>
            <a:ext cx="4895850" cy="2873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" name="矩形 22"/>
          <p:cNvSpPr/>
          <p:nvPr/>
        </p:nvSpPr>
        <p:spPr>
          <a:xfrm>
            <a:off x="1692275" y="5084763"/>
            <a:ext cx="4895850" cy="2889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" name="矩形 23"/>
          <p:cNvSpPr/>
          <p:nvPr/>
        </p:nvSpPr>
        <p:spPr>
          <a:xfrm>
            <a:off x="3132138" y="1917700"/>
            <a:ext cx="287337" cy="48958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" name="矩形 24"/>
          <p:cNvSpPr/>
          <p:nvPr/>
        </p:nvSpPr>
        <p:spPr>
          <a:xfrm>
            <a:off x="4787900" y="1916113"/>
            <a:ext cx="288925" cy="48974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" name="甜甜圈 26"/>
          <p:cNvSpPr/>
          <p:nvPr/>
        </p:nvSpPr>
        <p:spPr>
          <a:xfrm>
            <a:off x="1763713" y="1989138"/>
            <a:ext cx="1223962" cy="12239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8" name="甜甜圈 27"/>
          <p:cNvSpPr/>
          <p:nvPr/>
        </p:nvSpPr>
        <p:spPr>
          <a:xfrm>
            <a:off x="3492500" y="1989138"/>
            <a:ext cx="1223963" cy="12239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9" name="甜甜圈 28"/>
          <p:cNvSpPr/>
          <p:nvPr/>
        </p:nvSpPr>
        <p:spPr>
          <a:xfrm>
            <a:off x="5148263" y="3716338"/>
            <a:ext cx="1223962" cy="1225550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0" name="乘號 29"/>
          <p:cNvSpPr/>
          <p:nvPr/>
        </p:nvSpPr>
        <p:spPr>
          <a:xfrm>
            <a:off x="1465263" y="3357563"/>
            <a:ext cx="1954212" cy="201612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1" name="乘號 30"/>
          <p:cNvSpPr/>
          <p:nvPr/>
        </p:nvSpPr>
        <p:spPr>
          <a:xfrm>
            <a:off x="4787900" y="1628775"/>
            <a:ext cx="1955800" cy="201612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2" name="乘號 31"/>
          <p:cNvSpPr/>
          <p:nvPr/>
        </p:nvSpPr>
        <p:spPr>
          <a:xfrm>
            <a:off x="4859338" y="5084763"/>
            <a:ext cx="1955800" cy="201612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005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BFFA330C-158C-4AFF-ADAC-1307183E90A2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63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一個簡單想法</a:t>
            </a:r>
          </a:p>
        </p:txBody>
      </p:sp>
      <p:sp>
        <p:nvSpPr>
          <p:cNvPr id="130053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30054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5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4A2F5C-401E-4896-A765-D96FCA7189CC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30056" name="矩形 14"/>
          <p:cNvSpPr>
            <a:spLocks noChangeArrowheads="1"/>
          </p:cNvSpPr>
          <p:nvPr/>
        </p:nvSpPr>
        <p:spPr bwMode="auto">
          <a:xfrm>
            <a:off x="250825" y="1412875"/>
            <a:ext cx="324167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把</a:t>
            </a:r>
            <a:r>
              <a:rPr lang="zh-TW" altLang="en-US" sz="29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彼此所有的</a:t>
            </a:r>
            <a:endParaRPr lang="en-US" altLang="zh-TW" sz="29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可能情況都列出來</a:t>
            </a:r>
            <a:endParaRPr lang="en-US" altLang="zh-TW" sz="2900" b="1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67175" y="167640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" name="甜甜圈 19"/>
          <p:cNvSpPr/>
          <p:nvPr/>
        </p:nvSpPr>
        <p:spPr>
          <a:xfrm>
            <a:off x="4500563" y="1316038"/>
            <a:ext cx="358775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3" name="乘號 22"/>
          <p:cNvSpPr/>
          <p:nvPr/>
        </p:nvSpPr>
        <p:spPr>
          <a:xfrm>
            <a:off x="3924300" y="1603375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6" name="矩形 25"/>
          <p:cNvSpPr/>
          <p:nvPr/>
        </p:nvSpPr>
        <p:spPr>
          <a:xfrm>
            <a:off x="4067175" y="2100263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" name="矩形 26"/>
          <p:cNvSpPr/>
          <p:nvPr/>
        </p:nvSpPr>
        <p:spPr>
          <a:xfrm>
            <a:off x="4427538" y="131603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8" name="矩形 27"/>
          <p:cNvSpPr/>
          <p:nvPr/>
        </p:nvSpPr>
        <p:spPr>
          <a:xfrm>
            <a:off x="4859338" y="131603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" name="甜甜圈 28"/>
          <p:cNvSpPr/>
          <p:nvPr/>
        </p:nvSpPr>
        <p:spPr>
          <a:xfrm>
            <a:off x="4067175" y="131603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0" name="甜甜圈 29"/>
          <p:cNvSpPr/>
          <p:nvPr/>
        </p:nvSpPr>
        <p:spPr>
          <a:xfrm>
            <a:off x="4932363" y="1747838"/>
            <a:ext cx="360362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1" name="乘號 30"/>
          <p:cNvSpPr/>
          <p:nvPr/>
        </p:nvSpPr>
        <p:spPr>
          <a:xfrm>
            <a:off x="4787900" y="203676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2" name="乘號 31"/>
          <p:cNvSpPr/>
          <p:nvPr/>
        </p:nvSpPr>
        <p:spPr>
          <a:xfrm>
            <a:off x="4787900" y="119697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34" name="直線接點 33"/>
          <p:cNvCxnSpPr/>
          <p:nvPr/>
        </p:nvCxnSpPr>
        <p:spPr>
          <a:xfrm flipH="1">
            <a:off x="2339975" y="2492375"/>
            <a:ext cx="2303463" cy="26352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接點 34"/>
          <p:cNvCxnSpPr/>
          <p:nvPr/>
        </p:nvCxnSpPr>
        <p:spPr>
          <a:xfrm>
            <a:off x="4643438" y="2492375"/>
            <a:ext cx="2305050" cy="26352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4643438" y="2492375"/>
            <a:ext cx="0" cy="21590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109663" y="3090863"/>
            <a:ext cx="1223962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1" name="甜甜圈 40"/>
          <p:cNvSpPr/>
          <p:nvPr/>
        </p:nvSpPr>
        <p:spPr>
          <a:xfrm>
            <a:off x="1541463" y="2732088"/>
            <a:ext cx="360362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2" name="乘號 41"/>
          <p:cNvSpPr/>
          <p:nvPr/>
        </p:nvSpPr>
        <p:spPr>
          <a:xfrm>
            <a:off x="965200" y="30194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3" name="矩形 42"/>
          <p:cNvSpPr/>
          <p:nvPr/>
        </p:nvSpPr>
        <p:spPr>
          <a:xfrm>
            <a:off x="1109663" y="3516313"/>
            <a:ext cx="1223962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4" name="矩形 43"/>
          <p:cNvSpPr/>
          <p:nvPr/>
        </p:nvSpPr>
        <p:spPr>
          <a:xfrm>
            <a:off x="1468438" y="27320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5" name="矩形 44"/>
          <p:cNvSpPr/>
          <p:nvPr/>
        </p:nvSpPr>
        <p:spPr>
          <a:xfrm>
            <a:off x="1901825" y="2732088"/>
            <a:ext cx="77788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6" name="甜甜圈 45"/>
          <p:cNvSpPr/>
          <p:nvPr/>
        </p:nvSpPr>
        <p:spPr>
          <a:xfrm>
            <a:off x="1109663" y="2732088"/>
            <a:ext cx="358775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7" name="甜甜圈 46"/>
          <p:cNvSpPr/>
          <p:nvPr/>
        </p:nvSpPr>
        <p:spPr>
          <a:xfrm>
            <a:off x="1973263" y="3163888"/>
            <a:ext cx="360362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8" name="乘號 47"/>
          <p:cNvSpPr/>
          <p:nvPr/>
        </p:nvSpPr>
        <p:spPr>
          <a:xfrm>
            <a:off x="1828800" y="3451225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9" name="乘號 48"/>
          <p:cNvSpPr/>
          <p:nvPr/>
        </p:nvSpPr>
        <p:spPr>
          <a:xfrm>
            <a:off x="1828800" y="25876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3" name="矩形 52"/>
          <p:cNvSpPr/>
          <p:nvPr/>
        </p:nvSpPr>
        <p:spPr>
          <a:xfrm>
            <a:off x="4060825" y="3116263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4" name="甜甜圈 53"/>
          <p:cNvSpPr/>
          <p:nvPr/>
        </p:nvSpPr>
        <p:spPr>
          <a:xfrm>
            <a:off x="4494213" y="2755900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55" name="乘號 54"/>
          <p:cNvSpPr/>
          <p:nvPr/>
        </p:nvSpPr>
        <p:spPr>
          <a:xfrm>
            <a:off x="3917950" y="30448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6" name="矩形 55"/>
          <p:cNvSpPr/>
          <p:nvPr/>
        </p:nvSpPr>
        <p:spPr>
          <a:xfrm>
            <a:off x="4060825" y="3540125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7" name="矩形 56"/>
          <p:cNvSpPr/>
          <p:nvPr/>
        </p:nvSpPr>
        <p:spPr>
          <a:xfrm>
            <a:off x="4421188" y="27559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8" name="矩形 57"/>
          <p:cNvSpPr/>
          <p:nvPr/>
        </p:nvSpPr>
        <p:spPr>
          <a:xfrm>
            <a:off x="4852988" y="27559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9" name="甜甜圈 58"/>
          <p:cNvSpPr/>
          <p:nvPr/>
        </p:nvSpPr>
        <p:spPr>
          <a:xfrm>
            <a:off x="4060825" y="27559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0" name="甜甜圈 59"/>
          <p:cNvSpPr/>
          <p:nvPr/>
        </p:nvSpPr>
        <p:spPr>
          <a:xfrm>
            <a:off x="4926013" y="3187700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1" name="乘號 60"/>
          <p:cNvSpPr/>
          <p:nvPr/>
        </p:nvSpPr>
        <p:spPr>
          <a:xfrm>
            <a:off x="4781550" y="34766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2" name="乘號 61"/>
          <p:cNvSpPr/>
          <p:nvPr/>
        </p:nvSpPr>
        <p:spPr>
          <a:xfrm>
            <a:off x="4781550" y="2611438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3" name="矩形 62"/>
          <p:cNvSpPr/>
          <p:nvPr/>
        </p:nvSpPr>
        <p:spPr>
          <a:xfrm>
            <a:off x="6797675" y="3141663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4" name="甜甜圈 63"/>
          <p:cNvSpPr/>
          <p:nvPr/>
        </p:nvSpPr>
        <p:spPr>
          <a:xfrm>
            <a:off x="7229475" y="27813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5" name="乘號 64"/>
          <p:cNvSpPr/>
          <p:nvPr/>
        </p:nvSpPr>
        <p:spPr>
          <a:xfrm>
            <a:off x="6653213" y="3068638"/>
            <a:ext cx="582612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6" name="矩形 65"/>
          <p:cNvSpPr/>
          <p:nvPr/>
        </p:nvSpPr>
        <p:spPr>
          <a:xfrm>
            <a:off x="6797675" y="3565525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7" name="矩形 66"/>
          <p:cNvSpPr/>
          <p:nvPr/>
        </p:nvSpPr>
        <p:spPr>
          <a:xfrm>
            <a:off x="7158038" y="27813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8" name="矩形 67"/>
          <p:cNvSpPr/>
          <p:nvPr/>
        </p:nvSpPr>
        <p:spPr>
          <a:xfrm>
            <a:off x="7589838" y="27813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9" name="甜甜圈 68"/>
          <p:cNvSpPr/>
          <p:nvPr/>
        </p:nvSpPr>
        <p:spPr>
          <a:xfrm>
            <a:off x="6797675" y="27813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0" name="甜甜圈 69"/>
          <p:cNvSpPr/>
          <p:nvPr/>
        </p:nvSpPr>
        <p:spPr>
          <a:xfrm>
            <a:off x="7661275" y="32131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1" name="乘號 70"/>
          <p:cNvSpPr/>
          <p:nvPr/>
        </p:nvSpPr>
        <p:spPr>
          <a:xfrm>
            <a:off x="7518400" y="3500438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2" name="乘號 71"/>
          <p:cNvSpPr/>
          <p:nvPr/>
        </p:nvSpPr>
        <p:spPr>
          <a:xfrm>
            <a:off x="7518400" y="2636838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3" name="乘號 72"/>
          <p:cNvSpPr/>
          <p:nvPr/>
        </p:nvSpPr>
        <p:spPr>
          <a:xfrm>
            <a:off x="1468438" y="3044825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4" name="乘號 73"/>
          <p:cNvSpPr/>
          <p:nvPr/>
        </p:nvSpPr>
        <p:spPr>
          <a:xfrm>
            <a:off x="4356100" y="34766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5" name="乘號 74"/>
          <p:cNvSpPr/>
          <p:nvPr/>
        </p:nvSpPr>
        <p:spPr>
          <a:xfrm>
            <a:off x="6659563" y="3500438"/>
            <a:ext cx="582612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76" name="直線接點 75"/>
          <p:cNvCxnSpPr/>
          <p:nvPr/>
        </p:nvCxnSpPr>
        <p:spPr>
          <a:xfrm flipH="1">
            <a:off x="1116013" y="3933825"/>
            <a:ext cx="539750" cy="14287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接點 77"/>
          <p:cNvCxnSpPr/>
          <p:nvPr/>
        </p:nvCxnSpPr>
        <p:spPr>
          <a:xfrm>
            <a:off x="1655763" y="3933825"/>
            <a:ext cx="539750" cy="14287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250825" y="4484688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2" name="甜甜圈 81"/>
          <p:cNvSpPr/>
          <p:nvPr/>
        </p:nvSpPr>
        <p:spPr>
          <a:xfrm>
            <a:off x="684213" y="4124325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3" name="乘號 82"/>
          <p:cNvSpPr/>
          <p:nvPr/>
        </p:nvSpPr>
        <p:spPr>
          <a:xfrm>
            <a:off x="107950" y="441166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4" name="矩形 83"/>
          <p:cNvSpPr/>
          <p:nvPr/>
        </p:nvSpPr>
        <p:spPr>
          <a:xfrm>
            <a:off x="250825" y="490855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5" name="矩形 84"/>
          <p:cNvSpPr/>
          <p:nvPr/>
        </p:nvSpPr>
        <p:spPr>
          <a:xfrm>
            <a:off x="611188" y="41243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6" name="矩形 85"/>
          <p:cNvSpPr/>
          <p:nvPr/>
        </p:nvSpPr>
        <p:spPr>
          <a:xfrm>
            <a:off x="1042988" y="41243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7" name="甜甜圈 86"/>
          <p:cNvSpPr/>
          <p:nvPr/>
        </p:nvSpPr>
        <p:spPr>
          <a:xfrm>
            <a:off x="250825" y="4124325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8" name="甜甜圈 87"/>
          <p:cNvSpPr/>
          <p:nvPr/>
        </p:nvSpPr>
        <p:spPr>
          <a:xfrm>
            <a:off x="1116013" y="4556125"/>
            <a:ext cx="360362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9" name="乘號 88"/>
          <p:cNvSpPr/>
          <p:nvPr/>
        </p:nvSpPr>
        <p:spPr>
          <a:xfrm>
            <a:off x="971550" y="4845050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0" name="乘號 89"/>
          <p:cNvSpPr/>
          <p:nvPr/>
        </p:nvSpPr>
        <p:spPr>
          <a:xfrm>
            <a:off x="971550" y="397986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1" name="乘號 90"/>
          <p:cNvSpPr/>
          <p:nvPr/>
        </p:nvSpPr>
        <p:spPr>
          <a:xfrm>
            <a:off x="611188" y="4437063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2" name="矩形 91"/>
          <p:cNvSpPr/>
          <p:nvPr/>
        </p:nvSpPr>
        <p:spPr>
          <a:xfrm>
            <a:off x="250825" y="589915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3" name="甜甜圈 92"/>
          <p:cNvSpPr/>
          <p:nvPr/>
        </p:nvSpPr>
        <p:spPr>
          <a:xfrm>
            <a:off x="684213" y="5540375"/>
            <a:ext cx="358775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94" name="乘號 93"/>
          <p:cNvSpPr/>
          <p:nvPr/>
        </p:nvSpPr>
        <p:spPr>
          <a:xfrm>
            <a:off x="107950" y="582771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5" name="矩形 94"/>
          <p:cNvSpPr/>
          <p:nvPr/>
        </p:nvSpPr>
        <p:spPr>
          <a:xfrm>
            <a:off x="250825" y="632460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6" name="矩形 95"/>
          <p:cNvSpPr/>
          <p:nvPr/>
        </p:nvSpPr>
        <p:spPr>
          <a:xfrm>
            <a:off x="611188" y="55641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7" name="矩形 96"/>
          <p:cNvSpPr/>
          <p:nvPr/>
        </p:nvSpPr>
        <p:spPr>
          <a:xfrm>
            <a:off x="1042988" y="55641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8" name="甜甜圈 97"/>
          <p:cNvSpPr/>
          <p:nvPr/>
        </p:nvSpPr>
        <p:spPr>
          <a:xfrm>
            <a:off x="250825" y="5540375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99" name="甜甜圈 98"/>
          <p:cNvSpPr/>
          <p:nvPr/>
        </p:nvSpPr>
        <p:spPr>
          <a:xfrm>
            <a:off x="1116013" y="5972175"/>
            <a:ext cx="360362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0" name="乘號 99"/>
          <p:cNvSpPr/>
          <p:nvPr/>
        </p:nvSpPr>
        <p:spPr>
          <a:xfrm>
            <a:off x="971550" y="628491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1" name="乘號 100"/>
          <p:cNvSpPr/>
          <p:nvPr/>
        </p:nvSpPr>
        <p:spPr>
          <a:xfrm>
            <a:off x="971550" y="539591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2" name="乘號 101"/>
          <p:cNvSpPr/>
          <p:nvPr/>
        </p:nvSpPr>
        <p:spPr>
          <a:xfrm>
            <a:off x="611188" y="5853113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3" name="甜甜圈 102"/>
          <p:cNvSpPr/>
          <p:nvPr/>
        </p:nvSpPr>
        <p:spPr>
          <a:xfrm>
            <a:off x="250825" y="4941888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4" name="甜甜圈 103"/>
          <p:cNvSpPr/>
          <p:nvPr/>
        </p:nvSpPr>
        <p:spPr>
          <a:xfrm>
            <a:off x="250825" y="638175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105" name="直線接點 104"/>
          <p:cNvCxnSpPr/>
          <p:nvPr/>
        </p:nvCxnSpPr>
        <p:spPr>
          <a:xfrm>
            <a:off x="827088" y="5229225"/>
            <a:ext cx="0" cy="287338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乘號 113"/>
          <p:cNvSpPr/>
          <p:nvPr/>
        </p:nvSpPr>
        <p:spPr>
          <a:xfrm>
            <a:off x="611188" y="6284913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5" name="矩形 114"/>
          <p:cNvSpPr/>
          <p:nvPr/>
        </p:nvSpPr>
        <p:spPr>
          <a:xfrm>
            <a:off x="1828800" y="4437063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6" name="甜甜圈 115"/>
          <p:cNvSpPr/>
          <p:nvPr/>
        </p:nvSpPr>
        <p:spPr>
          <a:xfrm>
            <a:off x="2260600" y="40767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17" name="乘號 116"/>
          <p:cNvSpPr/>
          <p:nvPr/>
        </p:nvSpPr>
        <p:spPr>
          <a:xfrm>
            <a:off x="1685925" y="43656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8" name="矩形 117"/>
          <p:cNvSpPr/>
          <p:nvPr/>
        </p:nvSpPr>
        <p:spPr>
          <a:xfrm>
            <a:off x="1828800" y="4862513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9" name="矩形 118"/>
          <p:cNvSpPr/>
          <p:nvPr/>
        </p:nvSpPr>
        <p:spPr>
          <a:xfrm>
            <a:off x="2189163" y="40767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0" name="矩形 119"/>
          <p:cNvSpPr/>
          <p:nvPr/>
        </p:nvSpPr>
        <p:spPr>
          <a:xfrm>
            <a:off x="2620963" y="40767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1" name="甜甜圈 120"/>
          <p:cNvSpPr/>
          <p:nvPr/>
        </p:nvSpPr>
        <p:spPr>
          <a:xfrm>
            <a:off x="1828800" y="40767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22" name="甜甜圈 121"/>
          <p:cNvSpPr/>
          <p:nvPr/>
        </p:nvSpPr>
        <p:spPr>
          <a:xfrm>
            <a:off x="2693988" y="4508500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23" name="乘號 122"/>
          <p:cNvSpPr/>
          <p:nvPr/>
        </p:nvSpPr>
        <p:spPr>
          <a:xfrm>
            <a:off x="2549525" y="47974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4" name="乘號 123"/>
          <p:cNvSpPr/>
          <p:nvPr/>
        </p:nvSpPr>
        <p:spPr>
          <a:xfrm>
            <a:off x="2549525" y="39338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5" name="乘號 124"/>
          <p:cNvSpPr/>
          <p:nvPr/>
        </p:nvSpPr>
        <p:spPr>
          <a:xfrm>
            <a:off x="2189163" y="4389438"/>
            <a:ext cx="582612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6" name="矩形 125"/>
          <p:cNvSpPr/>
          <p:nvPr/>
        </p:nvSpPr>
        <p:spPr>
          <a:xfrm>
            <a:off x="1828800" y="5899150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8" name="乘號 127"/>
          <p:cNvSpPr/>
          <p:nvPr/>
        </p:nvSpPr>
        <p:spPr>
          <a:xfrm>
            <a:off x="1685925" y="582771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9" name="矩形 128"/>
          <p:cNvSpPr/>
          <p:nvPr/>
        </p:nvSpPr>
        <p:spPr>
          <a:xfrm>
            <a:off x="1828800" y="6324600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0" name="矩形 129"/>
          <p:cNvSpPr/>
          <p:nvPr/>
        </p:nvSpPr>
        <p:spPr>
          <a:xfrm>
            <a:off x="2189163" y="55641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1" name="矩形 130"/>
          <p:cNvSpPr/>
          <p:nvPr/>
        </p:nvSpPr>
        <p:spPr>
          <a:xfrm>
            <a:off x="2620963" y="55641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2" name="甜甜圈 131"/>
          <p:cNvSpPr/>
          <p:nvPr/>
        </p:nvSpPr>
        <p:spPr>
          <a:xfrm>
            <a:off x="1828800" y="5540375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33" name="甜甜圈 132"/>
          <p:cNvSpPr/>
          <p:nvPr/>
        </p:nvSpPr>
        <p:spPr>
          <a:xfrm>
            <a:off x="2693988" y="5972175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34" name="乘號 133"/>
          <p:cNvSpPr/>
          <p:nvPr/>
        </p:nvSpPr>
        <p:spPr>
          <a:xfrm>
            <a:off x="2549525" y="539591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5" name="乘號 134"/>
          <p:cNvSpPr/>
          <p:nvPr/>
        </p:nvSpPr>
        <p:spPr>
          <a:xfrm>
            <a:off x="2189163" y="5853113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6" name="甜甜圈 135"/>
          <p:cNvSpPr/>
          <p:nvPr/>
        </p:nvSpPr>
        <p:spPr>
          <a:xfrm>
            <a:off x="2268538" y="4894263"/>
            <a:ext cx="358775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37" name="甜甜圈 136"/>
          <p:cNvSpPr/>
          <p:nvPr/>
        </p:nvSpPr>
        <p:spPr>
          <a:xfrm>
            <a:off x="2268538" y="6381750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138" name="直線接點 137"/>
          <p:cNvCxnSpPr/>
          <p:nvPr/>
        </p:nvCxnSpPr>
        <p:spPr>
          <a:xfrm>
            <a:off x="2411413" y="5229225"/>
            <a:ext cx="0" cy="287338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乘號 138"/>
          <p:cNvSpPr/>
          <p:nvPr/>
        </p:nvSpPr>
        <p:spPr>
          <a:xfrm>
            <a:off x="2555875" y="628491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0" name="乘號 139"/>
          <p:cNvSpPr/>
          <p:nvPr/>
        </p:nvSpPr>
        <p:spPr>
          <a:xfrm>
            <a:off x="1692275" y="625951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141" name="直線接點 140"/>
          <p:cNvCxnSpPr/>
          <p:nvPr/>
        </p:nvCxnSpPr>
        <p:spPr>
          <a:xfrm flipH="1">
            <a:off x="4175125" y="4005263"/>
            <a:ext cx="541338" cy="144462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線接點 141"/>
          <p:cNvCxnSpPr/>
          <p:nvPr/>
        </p:nvCxnSpPr>
        <p:spPr>
          <a:xfrm>
            <a:off x="4673600" y="4005263"/>
            <a:ext cx="539750" cy="144462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419475" y="4508500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4" name="甜甜圈 143"/>
          <p:cNvSpPr/>
          <p:nvPr/>
        </p:nvSpPr>
        <p:spPr>
          <a:xfrm>
            <a:off x="3851275" y="4149725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45" name="乘號 144"/>
          <p:cNvSpPr/>
          <p:nvPr/>
        </p:nvSpPr>
        <p:spPr>
          <a:xfrm>
            <a:off x="3276600" y="443706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6" name="矩形 145"/>
          <p:cNvSpPr/>
          <p:nvPr/>
        </p:nvSpPr>
        <p:spPr>
          <a:xfrm>
            <a:off x="3419475" y="4933950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7" name="矩形 146"/>
          <p:cNvSpPr/>
          <p:nvPr/>
        </p:nvSpPr>
        <p:spPr>
          <a:xfrm>
            <a:off x="3779838" y="41497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8" name="甜甜圈 147"/>
          <p:cNvSpPr/>
          <p:nvPr/>
        </p:nvSpPr>
        <p:spPr>
          <a:xfrm>
            <a:off x="3419475" y="4149725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49" name="甜甜圈 148"/>
          <p:cNvSpPr/>
          <p:nvPr/>
        </p:nvSpPr>
        <p:spPr>
          <a:xfrm>
            <a:off x="4284663" y="4581525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50" name="乘號 149"/>
          <p:cNvSpPr/>
          <p:nvPr/>
        </p:nvSpPr>
        <p:spPr>
          <a:xfrm>
            <a:off x="4140200" y="486886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1" name="乘號 150"/>
          <p:cNvSpPr/>
          <p:nvPr/>
        </p:nvSpPr>
        <p:spPr>
          <a:xfrm>
            <a:off x="4140200" y="400526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2" name="乘號 151"/>
          <p:cNvSpPr/>
          <p:nvPr/>
        </p:nvSpPr>
        <p:spPr>
          <a:xfrm>
            <a:off x="3714750" y="486886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3" name="矩形 152"/>
          <p:cNvSpPr/>
          <p:nvPr/>
        </p:nvSpPr>
        <p:spPr>
          <a:xfrm>
            <a:off x="4211638" y="41497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6" name="甜甜圈 155"/>
          <p:cNvSpPr/>
          <p:nvPr/>
        </p:nvSpPr>
        <p:spPr>
          <a:xfrm>
            <a:off x="3851275" y="4581525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59" name="矩形 158"/>
          <p:cNvSpPr/>
          <p:nvPr/>
        </p:nvSpPr>
        <p:spPr>
          <a:xfrm>
            <a:off x="4859338" y="450850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0" name="甜甜圈 159"/>
          <p:cNvSpPr/>
          <p:nvPr/>
        </p:nvSpPr>
        <p:spPr>
          <a:xfrm>
            <a:off x="5292725" y="4149725"/>
            <a:ext cx="358775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4859338" y="493395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2" name="矩形 161"/>
          <p:cNvSpPr/>
          <p:nvPr/>
        </p:nvSpPr>
        <p:spPr>
          <a:xfrm>
            <a:off x="5219700" y="41497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3" name="甜甜圈 162"/>
          <p:cNvSpPr/>
          <p:nvPr/>
        </p:nvSpPr>
        <p:spPr>
          <a:xfrm>
            <a:off x="4859338" y="4149725"/>
            <a:ext cx="360362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64" name="甜甜圈 163"/>
          <p:cNvSpPr/>
          <p:nvPr/>
        </p:nvSpPr>
        <p:spPr>
          <a:xfrm>
            <a:off x="5724525" y="4581525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65" name="乘號 164"/>
          <p:cNvSpPr/>
          <p:nvPr/>
        </p:nvSpPr>
        <p:spPr>
          <a:xfrm>
            <a:off x="5580063" y="4868863"/>
            <a:ext cx="582612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6" name="乘號 165"/>
          <p:cNvSpPr/>
          <p:nvPr/>
        </p:nvSpPr>
        <p:spPr>
          <a:xfrm>
            <a:off x="5580063" y="4005263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7" name="乘號 166"/>
          <p:cNvSpPr/>
          <p:nvPr/>
        </p:nvSpPr>
        <p:spPr>
          <a:xfrm>
            <a:off x="5154613" y="4868863"/>
            <a:ext cx="582612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8" name="矩形 167"/>
          <p:cNvSpPr/>
          <p:nvPr/>
        </p:nvSpPr>
        <p:spPr>
          <a:xfrm>
            <a:off x="5651500" y="41497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9" name="甜甜圈 168"/>
          <p:cNvSpPr/>
          <p:nvPr/>
        </p:nvSpPr>
        <p:spPr>
          <a:xfrm>
            <a:off x="4859338" y="5013325"/>
            <a:ext cx="360362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0" name="乘號 169"/>
          <p:cNvSpPr/>
          <p:nvPr/>
        </p:nvSpPr>
        <p:spPr>
          <a:xfrm>
            <a:off x="4716463" y="4437063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171" name="直線接點 170"/>
          <p:cNvCxnSpPr/>
          <p:nvPr/>
        </p:nvCxnSpPr>
        <p:spPr>
          <a:xfrm>
            <a:off x="3995738" y="5300663"/>
            <a:ext cx="0" cy="28892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矩形 171"/>
          <p:cNvSpPr/>
          <p:nvPr/>
        </p:nvSpPr>
        <p:spPr>
          <a:xfrm>
            <a:off x="3419475" y="5949950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3" name="甜甜圈 172"/>
          <p:cNvSpPr/>
          <p:nvPr/>
        </p:nvSpPr>
        <p:spPr>
          <a:xfrm>
            <a:off x="3851275" y="558958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4" name="矩形 173"/>
          <p:cNvSpPr/>
          <p:nvPr/>
        </p:nvSpPr>
        <p:spPr>
          <a:xfrm>
            <a:off x="3419475" y="6373813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5" name="矩形 174"/>
          <p:cNvSpPr/>
          <p:nvPr/>
        </p:nvSpPr>
        <p:spPr>
          <a:xfrm>
            <a:off x="3779838" y="55895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6" name="甜甜圈 175"/>
          <p:cNvSpPr/>
          <p:nvPr/>
        </p:nvSpPr>
        <p:spPr>
          <a:xfrm>
            <a:off x="3419475" y="558958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7" name="甜甜圈 176"/>
          <p:cNvSpPr/>
          <p:nvPr/>
        </p:nvSpPr>
        <p:spPr>
          <a:xfrm>
            <a:off x="4284663" y="6021388"/>
            <a:ext cx="358775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4211638" y="55895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9" name="甜甜圈 178"/>
          <p:cNvSpPr/>
          <p:nvPr/>
        </p:nvSpPr>
        <p:spPr>
          <a:xfrm>
            <a:off x="3851275" y="602138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80" name="乘號 179"/>
          <p:cNvSpPr/>
          <p:nvPr/>
        </p:nvSpPr>
        <p:spPr>
          <a:xfrm>
            <a:off x="3276600" y="5876925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1" name="乘號 180"/>
          <p:cNvSpPr/>
          <p:nvPr/>
        </p:nvSpPr>
        <p:spPr>
          <a:xfrm>
            <a:off x="4140200" y="6308725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2" name="乘號 181"/>
          <p:cNvSpPr/>
          <p:nvPr/>
        </p:nvSpPr>
        <p:spPr>
          <a:xfrm>
            <a:off x="4146550" y="5445125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3" name="乘號 182"/>
          <p:cNvSpPr/>
          <p:nvPr/>
        </p:nvSpPr>
        <p:spPr>
          <a:xfrm>
            <a:off x="3714750" y="6308725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4" name="乘號 183"/>
          <p:cNvSpPr/>
          <p:nvPr/>
        </p:nvSpPr>
        <p:spPr>
          <a:xfrm>
            <a:off x="3341688" y="6308725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185" name="直線接點 184"/>
          <p:cNvCxnSpPr/>
          <p:nvPr/>
        </p:nvCxnSpPr>
        <p:spPr>
          <a:xfrm>
            <a:off x="5435600" y="5300663"/>
            <a:ext cx="0" cy="28892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矩形 185"/>
          <p:cNvSpPr/>
          <p:nvPr/>
        </p:nvSpPr>
        <p:spPr>
          <a:xfrm>
            <a:off x="4859338" y="594995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7" name="甜甜圈 186"/>
          <p:cNvSpPr/>
          <p:nvPr/>
        </p:nvSpPr>
        <p:spPr>
          <a:xfrm>
            <a:off x="5292725" y="5589588"/>
            <a:ext cx="358775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4859338" y="6373813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9" name="矩形 188"/>
          <p:cNvSpPr/>
          <p:nvPr/>
        </p:nvSpPr>
        <p:spPr>
          <a:xfrm>
            <a:off x="5219700" y="55895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0" name="甜甜圈 189"/>
          <p:cNvSpPr/>
          <p:nvPr/>
        </p:nvSpPr>
        <p:spPr>
          <a:xfrm>
            <a:off x="4859338" y="5589588"/>
            <a:ext cx="360362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91" name="甜甜圈 190"/>
          <p:cNvSpPr/>
          <p:nvPr/>
        </p:nvSpPr>
        <p:spPr>
          <a:xfrm>
            <a:off x="5724525" y="602138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92" name="乘號 191"/>
          <p:cNvSpPr/>
          <p:nvPr/>
        </p:nvSpPr>
        <p:spPr>
          <a:xfrm>
            <a:off x="5580063" y="6308725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3" name="乘號 192"/>
          <p:cNvSpPr/>
          <p:nvPr/>
        </p:nvSpPr>
        <p:spPr>
          <a:xfrm>
            <a:off x="5580063" y="5445125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4" name="乘號 193"/>
          <p:cNvSpPr/>
          <p:nvPr/>
        </p:nvSpPr>
        <p:spPr>
          <a:xfrm>
            <a:off x="5154613" y="6308725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5" name="矩形 194"/>
          <p:cNvSpPr/>
          <p:nvPr/>
        </p:nvSpPr>
        <p:spPr>
          <a:xfrm>
            <a:off x="5651500" y="55895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6" name="甜甜圈 195"/>
          <p:cNvSpPr/>
          <p:nvPr/>
        </p:nvSpPr>
        <p:spPr>
          <a:xfrm>
            <a:off x="4859338" y="6453188"/>
            <a:ext cx="360362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97" name="乘號 196"/>
          <p:cNvSpPr/>
          <p:nvPr/>
        </p:nvSpPr>
        <p:spPr>
          <a:xfrm>
            <a:off x="4716463" y="5876925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8" name="乘號 197"/>
          <p:cNvSpPr/>
          <p:nvPr/>
        </p:nvSpPr>
        <p:spPr>
          <a:xfrm>
            <a:off x="5148263" y="5876925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199" name="直線接點 198"/>
          <p:cNvCxnSpPr/>
          <p:nvPr/>
        </p:nvCxnSpPr>
        <p:spPr>
          <a:xfrm flipH="1">
            <a:off x="6948488" y="4005263"/>
            <a:ext cx="539750" cy="144462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直線接點 199"/>
          <p:cNvCxnSpPr/>
          <p:nvPr/>
        </p:nvCxnSpPr>
        <p:spPr>
          <a:xfrm>
            <a:off x="7488238" y="4005263"/>
            <a:ext cx="539750" cy="144462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矩形 201"/>
          <p:cNvSpPr/>
          <p:nvPr/>
        </p:nvSpPr>
        <p:spPr>
          <a:xfrm>
            <a:off x="6365875" y="4581525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3" name="甜甜圈 202"/>
          <p:cNvSpPr/>
          <p:nvPr/>
        </p:nvSpPr>
        <p:spPr>
          <a:xfrm>
            <a:off x="6797675" y="42211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04" name="乘號 203"/>
          <p:cNvSpPr/>
          <p:nvPr/>
        </p:nvSpPr>
        <p:spPr>
          <a:xfrm>
            <a:off x="6221413" y="45085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5" name="矩形 204"/>
          <p:cNvSpPr/>
          <p:nvPr/>
        </p:nvSpPr>
        <p:spPr>
          <a:xfrm>
            <a:off x="6365875" y="500538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6" name="矩形 205"/>
          <p:cNvSpPr/>
          <p:nvPr/>
        </p:nvSpPr>
        <p:spPr>
          <a:xfrm>
            <a:off x="6726238" y="422116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7" name="矩形 206"/>
          <p:cNvSpPr/>
          <p:nvPr/>
        </p:nvSpPr>
        <p:spPr>
          <a:xfrm>
            <a:off x="7158038" y="422116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8" name="甜甜圈 207"/>
          <p:cNvSpPr/>
          <p:nvPr/>
        </p:nvSpPr>
        <p:spPr>
          <a:xfrm>
            <a:off x="6365875" y="42211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09" name="甜甜圈 208"/>
          <p:cNvSpPr/>
          <p:nvPr/>
        </p:nvSpPr>
        <p:spPr>
          <a:xfrm>
            <a:off x="7229475" y="46529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10" name="乘號 209"/>
          <p:cNvSpPr/>
          <p:nvPr/>
        </p:nvSpPr>
        <p:spPr>
          <a:xfrm>
            <a:off x="7085013" y="4941888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1" name="乘號 210"/>
          <p:cNvSpPr/>
          <p:nvPr/>
        </p:nvSpPr>
        <p:spPr>
          <a:xfrm>
            <a:off x="7085013" y="40767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2" name="乘號 211"/>
          <p:cNvSpPr/>
          <p:nvPr/>
        </p:nvSpPr>
        <p:spPr>
          <a:xfrm>
            <a:off x="6227763" y="4941888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5" name="甜甜圈 214"/>
          <p:cNvSpPr/>
          <p:nvPr/>
        </p:nvSpPr>
        <p:spPr>
          <a:xfrm>
            <a:off x="6804025" y="46529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16" name="矩形 215"/>
          <p:cNvSpPr/>
          <p:nvPr/>
        </p:nvSpPr>
        <p:spPr>
          <a:xfrm>
            <a:off x="7734300" y="4581525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7" name="甜甜圈 216"/>
          <p:cNvSpPr/>
          <p:nvPr/>
        </p:nvSpPr>
        <p:spPr>
          <a:xfrm>
            <a:off x="8166100" y="42211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18" name="乘號 217"/>
          <p:cNvSpPr/>
          <p:nvPr/>
        </p:nvSpPr>
        <p:spPr>
          <a:xfrm>
            <a:off x="7589838" y="45085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9" name="矩形 218"/>
          <p:cNvSpPr/>
          <p:nvPr/>
        </p:nvSpPr>
        <p:spPr>
          <a:xfrm>
            <a:off x="7734300" y="500538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0" name="矩形 219"/>
          <p:cNvSpPr/>
          <p:nvPr/>
        </p:nvSpPr>
        <p:spPr>
          <a:xfrm>
            <a:off x="8093075" y="422116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1" name="矩形 220"/>
          <p:cNvSpPr/>
          <p:nvPr/>
        </p:nvSpPr>
        <p:spPr>
          <a:xfrm>
            <a:off x="8526463" y="422116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2" name="甜甜圈 221"/>
          <p:cNvSpPr/>
          <p:nvPr/>
        </p:nvSpPr>
        <p:spPr>
          <a:xfrm>
            <a:off x="7734300" y="4221163"/>
            <a:ext cx="358775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23" name="甜甜圈 222"/>
          <p:cNvSpPr/>
          <p:nvPr/>
        </p:nvSpPr>
        <p:spPr>
          <a:xfrm>
            <a:off x="8597900" y="46529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24" name="乘號 223"/>
          <p:cNvSpPr/>
          <p:nvPr/>
        </p:nvSpPr>
        <p:spPr>
          <a:xfrm>
            <a:off x="8453438" y="4941888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5" name="乘號 224"/>
          <p:cNvSpPr/>
          <p:nvPr/>
        </p:nvSpPr>
        <p:spPr>
          <a:xfrm>
            <a:off x="8453438" y="40767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6" name="乘號 225"/>
          <p:cNvSpPr/>
          <p:nvPr/>
        </p:nvSpPr>
        <p:spPr>
          <a:xfrm>
            <a:off x="7596188" y="4941888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7" name="甜甜圈 226"/>
          <p:cNvSpPr/>
          <p:nvPr/>
        </p:nvSpPr>
        <p:spPr>
          <a:xfrm>
            <a:off x="8172450" y="50847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228" name="直線接點 227"/>
          <p:cNvCxnSpPr/>
          <p:nvPr/>
        </p:nvCxnSpPr>
        <p:spPr>
          <a:xfrm>
            <a:off x="7019925" y="5300663"/>
            <a:ext cx="0" cy="28892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矩形 228"/>
          <p:cNvSpPr/>
          <p:nvPr/>
        </p:nvSpPr>
        <p:spPr>
          <a:xfrm>
            <a:off x="6372225" y="599598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0" name="甜甜圈 229"/>
          <p:cNvSpPr/>
          <p:nvPr/>
        </p:nvSpPr>
        <p:spPr>
          <a:xfrm>
            <a:off x="6804025" y="5637213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31" name="乘號 230"/>
          <p:cNvSpPr/>
          <p:nvPr/>
        </p:nvSpPr>
        <p:spPr>
          <a:xfrm>
            <a:off x="6227763" y="59245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2" name="矩形 231"/>
          <p:cNvSpPr/>
          <p:nvPr/>
        </p:nvSpPr>
        <p:spPr>
          <a:xfrm>
            <a:off x="6372225" y="642143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3" name="矩形 232"/>
          <p:cNvSpPr/>
          <p:nvPr/>
        </p:nvSpPr>
        <p:spPr>
          <a:xfrm>
            <a:off x="6732588" y="563721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4" name="矩形 233"/>
          <p:cNvSpPr/>
          <p:nvPr/>
        </p:nvSpPr>
        <p:spPr>
          <a:xfrm>
            <a:off x="7164388" y="563721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5" name="甜甜圈 234"/>
          <p:cNvSpPr/>
          <p:nvPr/>
        </p:nvSpPr>
        <p:spPr>
          <a:xfrm>
            <a:off x="6372225" y="5637213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36" name="甜甜圈 235"/>
          <p:cNvSpPr/>
          <p:nvPr/>
        </p:nvSpPr>
        <p:spPr>
          <a:xfrm>
            <a:off x="7235825" y="606901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37" name="乘號 236"/>
          <p:cNvSpPr/>
          <p:nvPr/>
        </p:nvSpPr>
        <p:spPr>
          <a:xfrm>
            <a:off x="7092950" y="6356350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8" name="乘號 237"/>
          <p:cNvSpPr/>
          <p:nvPr/>
        </p:nvSpPr>
        <p:spPr>
          <a:xfrm>
            <a:off x="7092950" y="5492750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9" name="乘號 238"/>
          <p:cNvSpPr/>
          <p:nvPr/>
        </p:nvSpPr>
        <p:spPr>
          <a:xfrm>
            <a:off x="6234113" y="635635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0" name="甜甜圈 239"/>
          <p:cNvSpPr/>
          <p:nvPr/>
        </p:nvSpPr>
        <p:spPr>
          <a:xfrm>
            <a:off x="6810375" y="606901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41" name="矩形 240"/>
          <p:cNvSpPr/>
          <p:nvPr/>
        </p:nvSpPr>
        <p:spPr>
          <a:xfrm>
            <a:off x="7734300" y="599598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2" name="甜甜圈 241"/>
          <p:cNvSpPr/>
          <p:nvPr/>
        </p:nvSpPr>
        <p:spPr>
          <a:xfrm>
            <a:off x="8166100" y="5637213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43" name="乘號 242"/>
          <p:cNvSpPr/>
          <p:nvPr/>
        </p:nvSpPr>
        <p:spPr>
          <a:xfrm>
            <a:off x="7589838" y="59245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4" name="矩形 243"/>
          <p:cNvSpPr/>
          <p:nvPr/>
        </p:nvSpPr>
        <p:spPr>
          <a:xfrm>
            <a:off x="7734300" y="642143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5" name="矩形 244"/>
          <p:cNvSpPr/>
          <p:nvPr/>
        </p:nvSpPr>
        <p:spPr>
          <a:xfrm>
            <a:off x="8093075" y="563721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6" name="矩形 245"/>
          <p:cNvSpPr/>
          <p:nvPr/>
        </p:nvSpPr>
        <p:spPr>
          <a:xfrm>
            <a:off x="8526463" y="563721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7" name="甜甜圈 246"/>
          <p:cNvSpPr/>
          <p:nvPr/>
        </p:nvSpPr>
        <p:spPr>
          <a:xfrm>
            <a:off x="7734300" y="5637213"/>
            <a:ext cx="358775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48" name="甜甜圈 247"/>
          <p:cNvSpPr/>
          <p:nvPr/>
        </p:nvSpPr>
        <p:spPr>
          <a:xfrm>
            <a:off x="8597900" y="606901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49" name="乘號 248"/>
          <p:cNvSpPr/>
          <p:nvPr/>
        </p:nvSpPr>
        <p:spPr>
          <a:xfrm>
            <a:off x="8453438" y="635635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0" name="乘號 249"/>
          <p:cNvSpPr/>
          <p:nvPr/>
        </p:nvSpPr>
        <p:spPr>
          <a:xfrm>
            <a:off x="8453438" y="54927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1" name="乘號 250"/>
          <p:cNvSpPr/>
          <p:nvPr/>
        </p:nvSpPr>
        <p:spPr>
          <a:xfrm>
            <a:off x="7596188" y="635635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2" name="甜甜圈 251"/>
          <p:cNvSpPr/>
          <p:nvPr/>
        </p:nvSpPr>
        <p:spPr>
          <a:xfrm>
            <a:off x="8172450" y="645318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253" name="直線接點 252"/>
          <p:cNvCxnSpPr/>
          <p:nvPr/>
        </p:nvCxnSpPr>
        <p:spPr>
          <a:xfrm>
            <a:off x="8388350" y="5373688"/>
            <a:ext cx="0" cy="287337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乘號 253"/>
          <p:cNvSpPr/>
          <p:nvPr/>
        </p:nvSpPr>
        <p:spPr>
          <a:xfrm>
            <a:off x="6726238" y="63817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5" name="乘號 254"/>
          <p:cNvSpPr/>
          <p:nvPr/>
        </p:nvSpPr>
        <p:spPr>
          <a:xfrm>
            <a:off x="8027988" y="59245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7" name="甜甜圈 126"/>
          <p:cNvSpPr/>
          <p:nvPr/>
        </p:nvSpPr>
        <p:spPr>
          <a:xfrm>
            <a:off x="2260600" y="5540375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270" name="直線接點 269"/>
          <p:cNvCxnSpPr/>
          <p:nvPr/>
        </p:nvCxnSpPr>
        <p:spPr>
          <a:xfrm flipH="1">
            <a:off x="1763713" y="5445125"/>
            <a:ext cx="1295400" cy="1341438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直線接點 272"/>
          <p:cNvCxnSpPr/>
          <p:nvPr/>
        </p:nvCxnSpPr>
        <p:spPr>
          <a:xfrm flipH="1">
            <a:off x="7667625" y="5516563"/>
            <a:ext cx="1296988" cy="1341437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直線接點 282"/>
          <p:cNvCxnSpPr/>
          <p:nvPr/>
        </p:nvCxnSpPr>
        <p:spPr>
          <a:xfrm flipH="1">
            <a:off x="3419475" y="6597650"/>
            <a:ext cx="1296988" cy="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直線接點 284"/>
          <p:cNvCxnSpPr/>
          <p:nvPr/>
        </p:nvCxnSpPr>
        <p:spPr>
          <a:xfrm flipH="1">
            <a:off x="6300788" y="6669088"/>
            <a:ext cx="1295400" cy="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矩形 285"/>
          <p:cNvSpPr>
            <a:spLocks noChangeArrowheads="1"/>
          </p:cNvSpPr>
          <p:nvPr/>
        </p:nvSpPr>
        <p:spPr bwMode="auto">
          <a:xfrm>
            <a:off x="5795963" y="1363663"/>
            <a:ext cx="3241675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FFC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有感覺下一步應該要下哪裡嗎</a:t>
            </a:r>
            <a:r>
              <a:rPr lang="en-US" altLang="zh-TW" sz="2900" b="1">
                <a:solidFill>
                  <a:srgbClr val="FFC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</p:txBody>
      </p:sp>
      <p:cxnSp>
        <p:nvCxnSpPr>
          <p:cNvPr id="287" name="直線接點 286"/>
          <p:cNvCxnSpPr/>
          <p:nvPr/>
        </p:nvCxnSpPr>
        <p:spPr>
          <a:xfrm flipH="1">
            <a:off x="2339975" y="2492375"/>
            <a:ext cx="2303463" cy="26352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直線接點 287"/>
          <p:cNvCxnSpPr/>
          <p:nvPr/>
        </p:nvCxnSpPr>
        <p:spPr>
          <a:xfrm>
            <a:off x="4643438" y="2492375"/>
            <a:ext cx="2305050" cy="26352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直線接點 288"/>
          <p:cNvCxnSpPr/>
          <p:nvPr/>
        </p:nvCxnSpPr>
        <p:spPr>
          <a:xfrm>
            <a:off x="4643438" y="2492375"/>
            <a:ext cx="0" cy="21590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4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9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1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 nodeType="clickPar">
                      <p:stCondLst>
                        <p:cond delay="indefinite"/>
                      </p:stCondLst>
                      <p:childTnLst>
                        <p:par>
                          <p:cTn id="3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3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1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4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6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1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6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6" fill="hold" nodeType="clickPar">
                      <p:stCondLst>
                        <p:cond delay="indefinite"/>
                      </p:stCondLst>
                      <p:childTnLst>
                        <p:par>
                          <p:cTn id="6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0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9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0" fill="hold" nodeType="clickPar">
                      <p:stCondLst>
                        <p:cond delay="indefinite"/>
                      </p:stCondLst>
                      <p:childTnLst>
                        <p:par>
                          <p:cTn id="6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4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3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5" grpId="0" animBg="1"/>
      <p:bldP spid="40" grpId="0" animBg="1"/>
      <p:bldP spid="43" grpId="0" animBg="1"/>
      <p:bldP spid="44" grpId="0" animBg="1"/>
      <p:bldP spid="45" grpId="0" animBg="1"/>
      <p:bldP spid="53" grpId="0" animBg="1"/>
      <p:bldP spid="56" grpId="0" animBg="1"/>
      <p:bldP spid="57" grpId="0" animBg="1"/>
      <p:bldP spid="58" grpId="0" animBg="1"/>
      <p:bldP spid="63" grpId="0" animBg="1"/>
      <p:bldP spid="66" grpId="0" animBg="1"/>
      <p:bldP spid="67" grpId="0" animBg="1"/>
      <p:bldP spid="68" grpId="0" animBg="1"/>
      <p:bldP spid="81" grpId="0" animBg="1"/>
      <p:bldP spid="84" grpId="0" animBg="1"/>
      <p:bldP spid="85" grpId="0" animBg="1"/>
      <p:bldP spid="86" grpId="0" animBg="1"/>
      <p:bldP spid="92" grpId="0" animBg="1"/>
      <p:bldP spid="95" grpId="0" animBg="1"/>
      <p:bldP spid="96" grpId="0" animBg="1"/>
      <p:bldP spid="97" grpId="0" animBg="1"/>
      <p:bldP spid="115" grpId="0" animBg="1"/>
      <p:bldP spid="118" grpId="0" animBg="1"/>
      <p:bldP spid="119" grpId="0" animBg="1"/>
      <p:bldP spid="120" grpId="0" animBg="1"/>
      <p:bldP spid="126" grpId="0" animBg="1"/>
      <p:bldP spid="129" grpId="0" animBg="1"/>
      <p:bldP spid="130" grpId="0" animBg="1"/>
      <p:bldP spid="131" grpId="0" animBg="1"/>
      <p:bldP spid="143" grpId="0" animBg="1"/>
      <p:bldP spid="146" grpId="0" animBg="1"/>
      <p:bldP spid="147" grpId="0" animBg="1"/>
      <p:bldP spid="153" grpId="0" animBg="1"/>
      <p:bldP spid="159" grpId="0" animBg="1"/>
      <p:bldP spid="161" grpId="0" animBg="1"/>
      <p:bldP spid="162" grpId="0" animBg="1"/>
      <p:bldP spid="168" grpId="0" animBg="1"/>
      <p:bldP spid="172" grpId="0" animBg="1"/>
      <p:bldP spid="174" grpId="0" animBg="1"/>
      <p:bldP spid="175" grpId="0" animBg="1"/>
      <p:bldP spid="178" grpId="0" animBg="1"/>
      <p:bldP spid="186" grpId="0" animBg="1"/>
      <p:bldP spid="188" grpId="0" animBg="1"/>
      <p:bldP spid="189" grpId="0" animBg="1"/>
      <p:bldP spid="195" grpId="0" animBg="1"/>
      <p:bldP spid="202" grpId="0" animBg="1"/>
      <p:bldP spid="205" grpId="0" animBg="1"/>
      <p:bldP spid="206" grpId="0" animBg="1"/>
      <p:bldP spid="207" grpId="0" animBg="1"/>
      <p:bldP spid="216" grpId="0" animBg="1"/>
      <p:bldP spid="219" grpId="0" animBg="1"/>
      <p:bldP spid="220" grpId="0" animBg="1"/>
      <p:bldP spid="221" grpId="0" animBg="1"/>
      <p:bldP spid="229" grpId="0" animBg="1"/>
      <p:bldP spid="232" grpId="0" animBg="1"/>
      <p:bldP spid="233" grpId="0" animBg="1"/>
      <p:bldP spid="234" grpId="0" animBg="1"/>
      <p:bldP spid="241" grpId="0" animBg="1"/>
      <p:bldP spid="244" grpId="0" animBg="1"/>
      <p:bldP spid="245" grpId="0" animBg="1"/>
      <p:bldP spid="246" grpId="0" animBg="1"/>
      <p:bldP spid="28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矩形 258"/>
          <p:cNvSpPr/>
          <p:nvPr/>
        </p:nvSpPr>
        <p:spPr>
          <a:xfrm>
            <a:off x="-36513" y="4076700"/>
            <a:ext cx="9144001" cy="1368425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8" name="矩形 257"/>
          <p:cNvSpPr/>
          <p:nvPr/>
        </p:nvSpPr>
        <p:spPr>
          <a:xfrm>
            <a:off x="-36513" y="5516563"/>
            <a:ext cx="9144001" cy="1368425"/>
          </a:xfrm>
          <a:prstGeom prst="rect">
            <a:avLst/>
          </a:prstGeom>
          <a:solidFill>
            <a:srgbClr val="00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7" name="矩形 256"/>
          <p:cNvSpPr/>
          <p:nvPr/>
        </p:nvSpPr>
        <p:spPr>
          <a:xfrm>
            <a:off x="0" y="2565400"/>
            <a:ext cx="9144000" cy="1368425"/>
          </a:xfrm>
          <a:prstGeom prst="rect">
            <a:avLst/>
          </a:prstGeom>
          <a:solidFill>
            <a:srgbClr val="00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2102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B5BCE8A7-1538-4F8F-90D4-BE5458995423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64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MINMAX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32104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32105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06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3EB315-FE66-4CA0-A17A-FD8358E0BC33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65547" name="矩形 14"/>
          <p:cNvSpPr>
            <a:spLocks noChangeArrowheads="1"/>
          </p:cNvSpPr>
          <p:nvPr/>
        </p:nvSpPr>
        <p:spPr bwMode="auto">
          <a:xfrm>
            <a:off x="250825" y="1196975"/>
            <a:ext cx="3600450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輪到我方：</a:t>
            </a:r>
            <a:endParaRPr lang="en-US" altLang="zh-TW" sz="2900" b="1">
              <a:solidFill>
                <a:srgbClr val="00B05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儘可能讓我方加分，也就把</a:t>
            </a: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MAX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傳上去</a:t>
            </a:r>
            <a:endParaRPr lang="en-US" altLang="zh-TW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67175" y="167640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" name="甜甜圈 19"/>
          <p:cNvSpPr/>
          <p:nvPr/>
        </p:nvSpPr>
        <p:spPr>
          <a:xfrm>
            <a:off x="4500563" y="1316038"/>
            <a:ext cx="358775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3" name="乘號 22"/>
          <p:cNvSpPr/>
          <p:nvPr/>
        </p:nvSpPr>
        <p:spPr>
          <a:xfrm>
            <a:off x="3924300" y="1603375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6" name="矩形 25"/>
          <p:cNvSpPr/>
          <p:nvPr/>
        </p:nvSpPr>
        <p:spPr>
          <a:xfrm>
            <a:off x="4067175" y="2100263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" name="矩形 26"/>
          <p:cNvSpPr/>
          <p:nvPr/>
        </p:nvSpPr>
        <p:spPr>
          <a:xfrm>
            <a:off x="4427538" y="131603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8" name="矩形 27"/>
          <p:cNvSpPr/>
          <p:nvPr/>
        </p:nvSpPr>
        <p:spPr>
          <a:xfrm>
            <a:off x="4859338" y="131603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" name="甜甜圈 28"/>
          <p:cNvSpPr/>
          <p:nvPr/>
        </p:nvSpPr>
        <p:spPr>
          <a:xfrm>
            <a:off x="4067175" y="131603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0" name="甜甜圈 29"/>
          <p:cNvSpPr/>
          <p:nvPr/>
        </p:nvSpPr>
        <p:spPr>
          <a:xfrm>
            <a:off x="4932363" y="1747838"/>
            <a:ext cx="360362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1" name="乘號 30"/>
          <p:cNvSpPr/>
          <p:nvPr/>
        </p:nvSpPr>
        <p:spPr>
          <a:xfrm>
            <a:off x="4787900" y="203676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2" name="乘號 31"/>
          <p:cNvSpPr/>
          <p:nvPr/>
        </p:nvSpPr>
        <p:spPr>
          <a:xfrm>
            <a:off x="4787900" y="119697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34" name="直線接點 33"/>
          <p:cNvCxnSpPr/>
          <p:nvPr/>
        </p:nvCxnSpPr>
        <p:spPr>
          <a:xfrm flipH="1">
            <a:off x="2339975" y="2492375"/>
            <a:ext cx="2303463" cy="26352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接點 34"/>
          <p:cNvCxnSpPr/>
          <p:nvPr/>
        </p:nvCxnSpPr>
        <p:spPr>
          <a:xfrm>
            <a:off x="4643438" y="2492375"/>
            <a:ext cx="2305050" cy="26352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4643438" y="2492375"/>
            <a:ext cx="0" cy="21590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109663" y="3090863"/>
            <a:ext cx="1223962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1" name="甜甜圈 40"/>
          <p:cNvSpPr/>
          <p:nvPr/>
        </p:nvSpPr>
        <p:spPr>
          <a:xfrm>
            <a:off x="1541463" y="2732088"/>
            <a:ext cx="360362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2" name="乘號 41"/>
          <p:cNvSpPr/>
          <p:nvPr/>
        </p:nvSpPr>
        <p:spPr>
          <a:xfrm>
            <a:off x="965200" y="30194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3" name="矩形 42"/>
          <p:cNvSpPr/>
          <p:nvPr/>
        </p:nvSpPr>
        <p:spPr>
          <a:xfrm>
            <a:off x="1109663" y="3516313"/>
            <a:ext cx="1223962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4" name="矩形 43"/>
          <p:cNvSpPr/>
          <p:nvPr/>
        </p:nvSpPr>
        <p:spPr>
          <a:xfrm>
            <a:off x="1468438" y="27320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5" name="矩形 44"/>
          <p:cNvSpPr/>
          <p:nvPr/>
        </p:nvSpPr>
        <p:spPr>
          <a:xfrm>
            <a:off x="1901825" y="2732088"/>
            <a:ext cx="77788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6" name="甜甜圈 45"/>
          <p:cNvSpPr/>
          <p:nvPr/>
        </p:nvSpPr>
        <p:spPr>
          <a:xfrm>
            <a:off x="1109663" y="2732088"/>
            <a:ext cx="358775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7" name="甜甜圈 46"/>
          <p:cNvSpPr/>
          <p:nvPr/>
        </p:nvSpPr>
        <p:spPr>
          <a:xfrm>
            <a:off x="1973263" y="3163888"/>
            <a:ext cx="360362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8" name="乘號 47"/>
          <p:cNvSpPr/>
          <p:nvPr/>
        </p:nvSpPr>
        <p:spPr>
          <a:xfrm>
            <a:off x="1828800" y="3451225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9" name="乘號 48"/>
          <p:cNvSpPr/>
          <p:nvPr/>
        </p:nvSpPr>
        <p:spPr>
          <a:xfrm>
            <a:off x="1828800" y="25876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3" name="矩形 52"/>
          <p:cNvSpPr/>
          <p:nvPr/>
        </p:nvSpPr>
        <p:spPr>
          <a:xfrm>
            <a:off x="4060825" y="3116263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4" name="甜甜圈 53"/>
          <p:cNvSpPr/>
          <p:nvPr/>
        </p:nvSpPr>
        <p:spPr>
          <a:xfrm>
            <a:off x="4494213" y="2755900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55" name="乘號 54"/>
          <p:cNvSpPr/>
          <p:nvPr/>
        </p:nvSpPr>
        <p:spPr>
          <a:xfrm>
            <a:off x="3917950" y="30448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6" name="矩形 55"/>
          <p:cNvSpPr/>
          <p:nvPr/>
        </p:nvSpPr>
        <p:spPr>
          <a:xfrm>
            <a:off x="4060825" y="3540125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7" name="矩形 56"/>
          <p:cNvSpPr/>
          <p:nvPr/>
        </p:nvSpPr>
        <p:spPr>
          <a:xfrm>
            <a:off x="4421188" y="27559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8" name="矩形 57"/>
          <p:cNvSpPr/>
          <p:nvPr/>
        </p:nvSpPr>
        <p:spPr>
          <a:xfrm>
            <a:off x="4852988" y="27559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9" name="甜甜圈 58"/>
          <p:cNvSpPr/>
          <p:nvPr/>
        </p:nvSpPr>
        <p:spPr>
          <a:xfrm>
            <a:off x="4060825" y="27559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0" name="甜甜圈 59"/>
          <p:cNvSpPr/>
          <p:nvPr/>
        </p:nvSpPr>
        <p:spPr>
          <a:xfrm>
            <a:off x="4926013" y="3187700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1" name="乘號 60"/>
          <p:cNvSpPr/>
          <p:nvPr/>
        </p:nvSpPr>
        <p:spPr>
          <a:xfrm>
            <a:off x="4781550" y="34766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2" name="乘號 61"/>
          <p:cNvSpPr/>
          <p:nvPr/>
        </p:nvSpPr>
        <p:spPr>
          <a:xfrm>
            <a:off x="4781550" y="2611438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3" name="矩形 62"/>
          <p:cNvSpPr/>
          <p:nvPr/>
        </p:nvSpPr>
        <p:spPr>
          <a:xfrm>
            <a:off x="6797675" y="3141663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4" name="甜甜圈 63"/>
          <p:cNvSpPr/>
          <p:nvPr/>
        </p:nvSpPr>
        <p:spPr>
          <a:xfrm>
            <a:off x="7229475" y="27813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5" name="乘號 64"/>
          <p:cNvSpPr/>
          <p:nvPr/>
        </p:nvSpPr>
        <p:spPr>
          <a:xfrm>
            <a:off x="6653213" y="3068638"/>
            <a:ext cx="582612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6" name="矩形 65"/>
          <p:cNvSpPr/>
          <p:nvPr/>
        </p:nvSpPr>
        <p:spPr>
          <a:xfrm>
            <a:off x="6797675" y="3565525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7" name="矩形 66"/>
          <p:cNvSpPr/>
          <p:nvPr/>
        </p:nvSpPr>
        <p:spPr>
          <a:xfrm>
            <a:off x="7158038" y="27813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8" name="矩形 67"/>
          <p:cNvSpPr/>
          <p:nvPr/>
        </p:nvSpPr>
        <p:spPr>
          <a:xfrm>
            <a:off x="7589838" y="27813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9" name="甜甜圈 68"/>
          <p:cNvSpPr/>
          <p:nvPr/>
        </p:nvSpPr>
        <p:spPr>
          <a:xfrm>
            <a:off x="6797675" y="27813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0" name="甜甜圈 69"/>
          <p:cNvSpPr/>
          <p:nvPr/>
        </p:nvSpPr>
        <p:spPr>
          <a:xfrm>
            <a:off x="7661275" y="32131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1" name="乘號 70"/>
          <p:cNvSpPr/>
          <p:nvPr/>
        </p:nvSpPr>
        <p:spPr>
          <a:xfrm>
            <a:off x="7518400" y="3500438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2" name="乘號 71"/>
          <p:cNvSpPr/>
          <p:nvPr/>
        </p:nvSpPr>
        <p:spPr>
          <a:xfrm>
            <a:off x="7518400" y="2636838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3" name="乘號 72"/>
          <p:cNvSpPr/>
          <p:nvPr/>
        </p:nvSpPr>
        <p:spPr>
          <a:xfrm>
            <a:off x="1468438" y="3044825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4" name="乘號 73"/>
          <p:cNvSpPr/>
          <p:nvPr/>
        </p:nvSpPr>
        <p:spPr>
          <a:xfrm>
            <a:off x="4356100" y="34766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5" name="乘號 74"/>
          <p:cNvSpPr/>
          <p:nvPr/>
        </p:nvSpPr>
        <p:spPr>
          <a:xfrm>
            <a:off x="6659563" y="3500438"/>
            <a:ext cx="582612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76" name="直線接點 75"/>
          <p:cNvCxnSpPr/>
          <p:nvPr/>
        </p:nvCxnSpPr>
        <p:spPr>
          <a:xfrm flipH="1">
            <a:off x="1116013" y="3933825"/>
            <a:ext cx="539750" cy="14287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接點 77"/>
          <p:cNvCxnSpPr/>
          <p:nvPr/>
        </p:nvCxnSpPr>
        <p:spPr>
          <a:xfrm>
            <a:off x="1655763" y="3933825"/>
            <a:ext cx="539750" cy="14287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250825" y="4484688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2" name="甜甜圈 81"/>
          <p:cNvSpPr/>
          <p:nvPr/>
        </p:nvSpPr>
        <p:spPr>
          <a:xfrm>
            <a:off x="684213" y="4124325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3" name="乘號 82"/>
          <p:cNvSpPr/>
          <p:nvPr/>
        </p:nvSpPr>
        <p:spPr>
          <a:xfrm>
            <a:off x="107950" y="441166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4" name="矩形 83"/>
          <p:cNvSpPr/>
          <p:nvPr/>
        </p:nvSpPr>
        <p:spPr>
          <a:xfrm>
            <a:off x="250825" y="490855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5" name="矩形 84"/>
          <p:cNvSpPr/>
          <p:nvPr/>
        </p:nvSpPr>
        <p:spPr>
          <a:xfrm>
            <a:off x="611188" y="41243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6" name="矩形 85"/>
          <p:cNvSpPr/>
          <p:nvPr/>
        </p:nvSpPr>
        <p:spPr>
          <a:xfrm>
            <a:off x="1042988" y="41243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7" name="甜甜圈 86"/>
          <p:cNvSpPr/>
          <p:nvPr/>
        </p:nvSpPr>
        <p:spPr>
          <a:xfrm>
            <a:off x="250825" y="4124325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8" name="甜甜圈 87"/>
          <p:cNvSpPr/>
          <p:nvPr/>
        </p:nvSpPr>
        <p:spPr>
          <a:xfrm>
            <a:off x="1116013" y="4556125"/>
            <a:ext cx="360362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9" name="乘號 88"/>
          <p:cNvSpPr/>
          <p:nvPr/>
        </p:nvSpPr>
        <p:spPr>
          <a:xfrm>
            <a:off x="971550" y="4845050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0" name="乘號 89"/>
          <p:cNvSpPr/>
          <p:nvPr/>
        </p:nvSpPr>
        <p:spPr>
          <a:xfrm>
            <a:off x="971550" y="397986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1" name="乘號 90"/>
          <p:cNvSpPr/>
          <p:nvPr/>
        </p:nvSpPr>
        <p:spPr>
          <a:xfrm>
            <a:off x="611188" y="4437063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2" name="矩形 91"/>
          <p:cNvSpPr/>
          <p:nvPr/>
        </p:nvSpPr>
        <p:spPr>
          <a:xfrm>
            <a:off x="250825" y="589915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3" name="甜甜圈 92"/>
          <p:cNvSpPr/>
          <p:nvPr/>
        </p:nvSpPr>
        <p:spPr>
          <a:xfrm>
            <a:off x="684213" y="5540375"/>
            <a:ext cx="358775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94" name="乘號 93"/>
          <p:cNvSpPr/>
          <p:nvPr/>
        </p:nvSpPr>
        <p:spPr>
          <a:xfrm>
            <a:off x="107950" y="582771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5" name="矩形 94"/>
          <p:cNvSpPr/>
          <p:nvPr/>
        </p:nvSpPr>
        <p:spPr>
          <a:xfrm>
            <a:off x="250825" y="632460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6" name="矩形 95"/>
          <p:cNvSpPr/>
          <p:nvPr/>
        </p:nvSpPr>
        <p:spPr>
          <a:xfrm>
            <a:off x="611188" y="55641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7" name="矩形 96"/>
          <p:cNvSpPr/>
          <p:nvPr/>
        </p:nvSpPr>
        <p:spPr>
          <a:xfrm>
            <a:off x="1042988" y="55641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8" name="甜甜圈 97"/>
          <p:cNvSpPr/>
          <p:nvPr/>
        </p:nvSpPr>
        <p:spPr>
          <a:xfrm>
            <a:off x="250825" y="5540375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99" name="甜甜圈 98"/>
          <p:cNvSpPr/>
          <p:nvPr/>
        </p:nvSpPr>
        <p:spPr>
          <a:xfrm>
            <a:off x="1116013" y="5972175"/>
            <a:ext cx="360362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0" name="乘號 99"/>
          <p:cNvSpPr/>
          <p:nvPr/>
        </p:nvSpPr>
        <p:spPr>
          <a:xfrm>
            <a:off x="971550" y="628491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1" name="乘號 100"/>
          <p:cNvSpPr/>
          <p:nvPr/>
        </p:nvSpPr>
        <p:spPr>
          <a:xfrm>
            <a:off x="971550" y="539591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2" name="乘號 101"/>
          <p:cNvSpPr/>
          <p:nvPr/>
        </p:nvSpPr>
        <p:spPr>
          <a:xfrm>
            <a:off x="611188" y="5853113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3" name="甜甜圈 102"/>
          <p:cNvSpPr/>
          <p:nvPr/>
        </p:nvSpPr>
        <p:spPr>
          <a:xfrm>
            <a:off x="250825" y="4941888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4" name="甜甜圈 103"/>
          <p:cNvSpPr/>
          <p:nvPr/>
        </p:nvSpPr>
        <p:spPr>
          <a:xfrm>
            <a:off x="250825" y="638175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105" name="直線接點 104"/>
          <p:cNvCxnSpPr/>
          <p:nvPr/>
        </p:nvCxnSpPr>
        <p:spPr>
          <a:xfrm>
            <a:off x="827088" y="5229225"/>
            <a:ext cx="0" cy="287338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乘號 113"/>
          <p:cNvSpPr/>
          <p:nvPr/>
        </p:nvSpPr>
        <p:spPr>
          <a:xfrm>
            <a:off x="611188" y="6284913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5" name="矩形 114"/>
          <p:cNvSpPr/>
          <p:nvPr/>
        </p:nvSpPr>
        <p:spPr>
          <a:xfrm>
            <a:off x="1828800" y="4437063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6" name="甜甜圈 115"/>
          <p:cNvSpPr/>
          <p:nvPr/>
        </p:nvSpPr>
        <p:spPr>
          <a:xfrm>
            <a:off x="2260600" y="40767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17" name="乘號 116"/>
          <p:cNvSpPr/>
          <p:nvPr/>
        </p:nvSpPr>
        <p:spPr>
          <a:xfrm>
            <a:off x="1685925" y="43656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8" name="矩形 117"/>
          <p:cNvSpPr/>
          <p:nvPr/>
        </p:nvSpPr>
        <p:spPr>
          <a:xfrm>
            <a:off x="1828800" y="4862513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9" name="矩形 118"/>
          <p:cNvSpPr/>
          <p:nvPr/>
        </p:nvSpPr>
        <p:spPr>
          <a:xfrm>
            <a:off x="2189163" y="40767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0" name="矩形 119"/>
          <p:cNvSpPr/>
          <p:nvPr/>
        </p:nvSpPr>
        <p:spPr>
          <a:xfrm>
            <a:off x="2620963" y="40767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1" name="甜甜圈 120"/>
          <p:cNvSpPr/>
          <p:nvPr/>
        </p:nvSpPr>
        <p:spPr>
          <a:xfrm>
            <a:off x="1828800" y="40767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22" name="甜甜圈 121"/>
          <p:cNvSpPr/>
          <p:nvPr/>
        </p:nvSpPr>
        <p:spPr>
          <a:xfrm>
            <a:off x="2693988" y="4508500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23" name="乘號 122"/>
          <p:cNvSpPr/>
          <p:nvPr/>
        </p:nvSpPr>
        <p:spPr>
          <a:xfrm>
            <a:off x="2549525" y="47974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4" name="乘號 123"/>
          <p:cNvSpPr/>
          <p:nvPr/>
        </p:nvSpPr>
        <p:spPr>
          <a:xfrm>
            <a:off x="2549525" y="39338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5" name="乘號 124"/>
          <p:cNvSpPr/>
          <p:nvPr/>
        </p:nvSpPr>
        <p:spPr>
          <a:xfrm>
            <a:off x="2189163" y="4389438"/>
            <a:ext cx="582612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6" name="矩形 125"/>
          <p:cNvSpPr/>
          <p:nvPr/>
        </p:nvSpPr>
        <p:spPr>
          <a:xfrm>
            <a:off x="1828800" y="5899150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8" name="乘號 127"/>
          <p:cNvSpPr/>
          <p:nvPr/>
        </p:nvSpPr>
        <p:spPr>
          <a:xfrm>
            <a:off x="1685925" y="582771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9" name="矩形 128"/>
          <p:cNvSpPr/>
          <p:nvPr/>
        </p:nvSpPr>
        <p:spPr>
          <a:xfrm>
            <a:off x="1828800" y="6324600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0" name="矩形 129"/>
          <p:cNvSpPr/>
          <p:nvPr/>
        </p:nvSpPr>
        <p:spPr>
          <a:xfrm>
            <a:off x="2189163" y="55641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1" name="矩形 130"/>
          <p:cNvSpPr/>
          <p:nvPr/>
        </p:nvSpPr>
        <p:spPr>
          <a:xfrm>
            <a:off x="2620963" y="55641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2" name="甜甜圈 131"/>
          <p:cNvSpPr/>
          <p:nvPr/>
        </p:nvSpPr>
        <p:spPr>
          <a:xfrm>
            <a:off x="1828800" y="5540375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33" name="甜甜圈 132"/>
          <p:cNvSpPr/>
          <p:nvPr/>
        </p:nvSpPr>
        <p:spPr>
          <a:xfrm>
            <a:off x="2693988" y="5972175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34" name="乘號 133"/>
          <p:cNvSpPr/>
          <p:nvPr/>
        </p:nvSpPr>
        <p:spPr>
          <a:xfrm>
            <a:off x="2549525" y="539591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5" name="乘號 134"/>
          <p:cNvSpPr/>
          <p:nvPr/>
        </p:nvSpPr>
        <p:spPr>
          <a:xfrm>
            <a:off x="2189163" y="5853113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6" name="甜甜圈 135"/>
          <p:cNvSpPr/>
          <p:nvPr/>
        </p:nvSpPr>
        <p:spPr>
          <a:xfrm>
            <a:off x="2268538" y="4894263"/>
            <a:ext cx="358775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37" name="甜甜圈 136"/>
          <p:cNvSpPr/>
          <p:nvPr/>
        </p:nvSpPr>
        <p:spPr>
          <a:xfrm>
            <a:off x="2268538" y="6381750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138" name="直線接點 137"/>
          <p:cNvCxnSpPr/>
          <p:nvPr/>
        </p:nvCxnSpPr>
        <p:spPr>
          <a:xfrm>
            <a:off x="2411413" y="5229225"/>
            <a:ext cx="0" cy="287338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乘號 138"/>
          <p:cNvSpPr/>
          <p:nvPr/>
        </p:nvSpPr>
        <p:spPr>
          <a:xfrm>
            <a:off x="2555875" y="628491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0" name="乘號 139"/>
          <p:cNvSpPr/>
          <p:nvPr/>
        </p:nvSpPr>
        <p:spPr>
          <a:xfrm>
            <a:off x="1692275" y="625951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141" name="直線接點 140"/>
          <p:cNvCxnSpPr/>
          <p:nvPr/>
        </p:nvCxnSpPr>
        <p:spPr>
          <a:xfrm flipH="1">
            <a:off x="4175125" y="4005263"/>
            <a:ext cx="541338" cy="144462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線接點 141"/>
          <p:cNvCxnSpPr/>
          <p:nvPr/>
        </p:nvCxnSpPr>
        <p:spPr>
          <a:xfrm>
            <a:off x="4673600" y="4005263"/>
            <a:ext cx="539750" cy="144462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419475" y="4508500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4" name="甜甜圈 143"/>
          <p:cNvSpPr/>
          <p:nvPr/>
        </p:nvSpPr>
        <p:spPr>
          <a:xfrm>
            <a:off x="3851275" y="4149725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45" name="乘號 144"/>
          <p:cNvSpPr/>
          <p:nvPr/>
        </p:nvSpPr>
        <p:spPr>
          <a:xfrm>
            <a:off x="3276600" y="443706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6" name="矩形 145"/>
          <p:cNvSpPr/>
          <p:nvPr/>
        </p:nvSpPr>
        <p:spPr>
          <a:xfrm>
            <a:off x="3419475" y="4933950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7" name="矩形 146"/>
          <p:cNvSpPr/>
          <p:nvPr/>
        </p:nvSpPr>
        <p:spPr>
          <a:xfrm>
            <a:off x="3779838" y="41497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8" name="甜甜圈 147"/>
          <p:cNvSpPr/>
          <p:nvPr/>
        </p:nvSpPr>
        <p:spPr>
          <a:xfrm>
            <a:off x="3419475" y="4149725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49" name="甜甜圈 148"/>
          <p:cNvSpPr/>
          <p:nvPr/>
        </p:nvSpPr>
        <p:spPr>
          <a:xfrm>
            <a:off x="4284663" y="4581525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50" name="乘號 149"/>
          <p:cNvSpPr/>
          <p:nvPr/>
        </p:nvSpPr>
        <p:spPr>
          <a:xfrm>
            <a:off x="4140200" y="486886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1" name="乘號 150"/>
          <p:cNvSpPr/>
          <p:nvPr/>
        </p:nvSpPr>
        <p:spPr>
          <a:xfrm>
            <a:off x="4140200" y="400526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2" name="乘號 151"/>
          <p:cNvSpPr/>
          <p:nvPr/>
        </p:nvSpPr>
        <p:spPr>
          <a:xfrm>
            <a:off x="3714750" y="486886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3" name="矩形 152"/>
          <p:cNvSpPr/>
          <p:nvPr/>
        </p:nvSpPr>
        <p:spPr>
          <a:xfrm>
            <a:off x="4211638" y="41497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6" name="甜甜圈 155"/>
          <p:cNvSpPr/>
          <p:nvPr/>
        </p:nvSpPr>
        <p:spPr>
          <a:xfrm>
            <a:off x="3851275" y="4581525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59" name="矩形 158"/>
          <p:cNvSpPr/>
          <p:nvPr/>
        </p:nvSpPr>
        <p:spPr>
          <a:xfrm>
            <a:off x="4859338" y="450850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0" name="甜甜圈 159"/>
          <p:cNvSpPr/>
          <p:nvPr/>
        </p:nvSpPr>
        <p:spPr>
          <a:xfrm>
            <a:off x="5292725" y="4149725"/>
            <a:ext cx="358775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4859338" y="493395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2" name="矩形 161"/>
          <p:cNvSpPr/>
          <p:nvPr/>
        </p:nvSpPr>
        <p:spPr>
          <a:xfrm>
            <a:off x="5219700" y="41497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3" name="甜甜圈 162"/>
          <p:cNvSpPr/>
          <p:nvPr/>
        </p:nvSpPr>
        <p:spPr>
          <a:xfrm>
            <a:off x="4859338" y="4149725"/>
            <a:ext cx="360362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64" name="甜甜圈 163"/>
          <p:cNvSpPr/>
          <p:nvPr/>
        </p:nvSpPr>
        <p:spPr>
          <a:xfrm>
            <a:off x="5724525" y="4581525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65" name="乘號 164"/>
          <p:cNvSpPr/>
          <p:nvPr/>
        </p:nvSpPr>
        <p:spPr>
          <a:xfrm>
            <a:off x="5580063" y="4868863"/>
            <a:ext cx="582612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6" name="乘號 165"/>
          <p:cNvSpPr/>
          <p:nvPr/>
        </p:nvSpPr>
        <p:spPr>
          <a:xfrm>
            <a:off x="5580063" y="4005263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7" name="乘號 166"/>
          <p:cNvSpPr/>
          <p:nvPr/>
        </p:nvSpPr>
        <p:spPr>
          <a:xfrm>
            <a:off x="5154613" y="4868863"/>
            <a:ext cx="582612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8" name="矩形 167"/>
          <p:cNvSpPr/>
          <p:nvPr/>
        </p:nvSpPr>
        <p:spPr>
          <a:xfrm>
            <a:off x="5651500" y="41497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69" name="甜甜圈 168"/>
          <p:cNvSpPr/>
          <p:nvPr/>
        </p:nvSpPr>
        <p:spPr>
          <a:xfrm>
            <a:off x="4859338" y="5013325"/>
            <a:ext cx="360362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0" name="乘號 169"/>
          <p:cNvSpPr/>
          <p:nvPr/>
        </p:nvSpPr>
        <p:spPr>
          <a:xfrm>
            <a:off x="4716463" y="4437063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171" name="直線接點 170"/>
          <p:cNvCxnSpPr/>
          <p:nvPr/>
        </p:nvCxnSpPr>
        <p:spPr>
          <a:xfrm>
            <a:off x="3995738" y="5300663"/>
            <a:ext cx="0" cy="28892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矩形 171"/>
          <p:cNvSpPr/>
          <p:nvPr/>
        </p:nvSpPr>
        <p:spPr>
          <a:xfrm>
            <a:off x="3419475" y="5949950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3" name="甜甜圈 172"/>
          <p:cNvSpPr/>
          <p:nvPr/>
        </p:nvSpPr>
        <p:spPr>
          <a:xfrm>
            <a:off x="3851275" y="558958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4" name="矩形 173"/>
          <p:cNvSpPr/>
          <p:nvPr/>
        </p:nvSpPr>
        <p:spPr>
          <a:xfrm>
            <a:off x="3419475" y="6373813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5" name="矩形 174"/>
          <p:cNvSpPr/>
          <p:nvPr/>
        </p:nvSpPr>
        <p:spPr>
          <a:xfrm>
            <a:off x="3779838" y="55895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6" name="甜甜圈 175"/>
          <p:cNvSpPr/>
          <p:nvPr/>
        </p:nvSpPr>
        <p:spPr>
          <a:xfrm>
            <a:off x="3419475" y="558958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7" name="甜甜圈 176"/>
          <p:cNvSpPr/>
          <p:nvPr/>
        </p:nvSpPr>
        <p:spPr>
          <a:xfrm>
            <a:off x="4284663" y="6021388"/>
            <a:ext cx="358775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4211638" y="55895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9" name="甜甜圈 178"/>
          <p:cNvSpPr/>
          <p:nvPr/>
        </p:nvSpPr>
        <p:spPr>
          <a:xfrm>
            <a:off x="3851275" y="602138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80" name="乘號 179"/>
          <p:cNvSpPr/>
          <p:nvPr/>
        </p:nvSpPr>
        <p:spPr>
          <a:xfrm>
            <a:off x="3276600" y="5876925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1" name="乘號 180"/>
          <p:cNvSpPr/>
          <p:nvPr/>
        </p:nvSpPr>
        <p:spPr>
          <a:xfrm>
            <a:off x="4140200" y="6308725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2" name="乘號 181"/>
          <p:cNvSpPr/>
          <p:nvPr/>
        </p:nvSpPr>
        <p:spPr>
          <a:xfrm>
            <a:off x="4146550" y="5445125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3" name="乘號 182"/>
          <p:cNvSpPr/>
          <p:nvPr/>
        </p:nvSpPr>
        <p:spPr>
          <a:xfrm>
            <a:off x="3714750" y="6308725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4" name="乘號 183"/>
          <p:cNvSpPr/>
          <p:nvPr/>
        </p:nvSpPr>
        <p:spPr>
          <a:xfrm>
            <a:off x="3341688" y="6308725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185" name="直線接點 184"/>
          <p:cNvCxnSpPr/>
          <p:nvPr/>
        </p:nvCxnSpPr>
        <p:spPr>
          <a:xfrm>
            <a:off x="5435600" y="5300663"/>
            <a:ext cx="0" cy="28892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矩形 185"/>
          <p:cNvSpPr/>
          <p:nvPr/>
        </p:nvSpPr>
        <p:spPr>
          <a:xfrm>
            <a:off x="4859338" y="594995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7" name="甜甜圈 186"/>
          <p:cNvSpPr/>
          <p:nvPr/>
        </p:nvSpPr>
        <p:spPr>
          <a:xfrm>
            <a:off x="5292725" y="5589588"/>
            <a:ext cx="358775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4859338" y="6373813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89" name="矩形 188"/>
          <p:cNvSpPr/>
          <p:nvPr/>
        </p:nvSpPr>
        <p:spPr>
          <a:xfrm>
            <a:off x="5219700" y="55895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0" name="甜甜圈 189"/>
          <p:cNvSpPr/>
          <p:nvPr/>
        </p:nvSpPr>
        <p:spPr>
          <a:xfrm>
            <a:off x="4859338" y="5589588"/>
            <a:ext cx="360362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91" name="甜甜圈 190"/>
          <p:cNvSpPr/>
          <p:nvPr/>
        </p:nvSpPr>
        <p:spPr>
          <a:xfrm>
            <a:off x="5724525" y="602138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92" name="乘號 191"/>
          <p:cNvSpPr/>
          <p:nvPr/>
        </p:nvSpPr>
        <p:spPr>
          <a:xfrm>
            <a:off x="5580063" y="6308725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3" name="乘號 192"/>
          <p:cNvSpPr/>
          <p:nvPr/>
        </p:nvSpPr>
        <p:spPr>
          <a:xfrm>
            <a:off x="5580063" y="5445125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4" name="乘號 193"/>
          <p:cNvSpPr/>
          <p:nvPr/>
        </p:nvSpPr>
        <p:spPr>
          <a:xfrm>
            <a:off x="5154613" y="6308725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5" name="矩形 194"/>
          <p:cNvSpPr/>
          <p:nvPr/>
        </p:nvSpPr>
        <p:spPr>
          <a:xfrm>
            <a:off x="5651500" y="55895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6" name="甜甜圈 195"/>
          <p:cNvSpPr/>
          <p:nvPr/>
        </p:nvSpPr>
        <p:spPr>
          <a:xfrm>
            <a:off x="4859338" y="6453188"/>
            <a:ext cx="360362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97" name="乘號 196"/>
          <p:cNvSpPr/>
          <p:nvPr/>
        </p:nvSpPr>
        <p:spPr>
          <a:xfrm>
            <a:off x="4716463" y="5876925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98" name="乘號 197"/>
          <p:cNvSpPr/>
          <p:nvPr/>
        </p:nvSpPr>
        <p:spPr>
          <a:xfrm>
            <a:off x="5148263" y="5876925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199" name="直線接點 198"/>
          <p:cNvCxnSpPr/>
          <p:nvPr/>
        </p:nvCxnSpPr>
        <p:spPr>
          <a:xfrm flipH="1">
            <a:off x="6948488" y="4005263"/>
            <a:ext cx="539750" cy="144462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直線接點 199"/>
          <p:cNvCxnSpPr/>
          <p:nvPr/>
        </p:nvCxnSpPr>
        <p:spPr>
          <a:xfrm>
            <a:off x="7488238" y="4005263"/>
            <a:ext cx="539750" cy="144462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矩形 201"/>
          <p:cNvSpPr/>
          <p:nvPr/>
        </p:nvSpPr>
        <p:spPr>
          <a:xfrm>
            <a:off x="6365875" y="4581525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3" name="甜甜圈 202"/>
          <p:cNvSpPr/>
          <p:nvPr/>
        </p:nvSpPr>
        <p:spPr>
          <a:xfrm>
            <a:off x="6797675" y="42211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04" name="乘號 203"/>
          <p:cNvSpPr/>
          <p:nvPr/>
        </p:nvSpPr>
        <p:spPr>
          <a:xfrm>
            <a:off x="6221413" y="45085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5" name="矩形 204"/>
          <p:cNvSpPr/>
          <p:nvPr/>
        </p:nvSpPr>
        <p:spPr>
          <a:xfrm>
            <a:off x="6365875" y="500538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6" name="矩形 205"/>
          <p:cNvSpPr/>
          <p:nvPr/>
        </p:nvSpPr>
        <p:spPr>
          <a:xfrm>
            <a:off x="6726238" y="422116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7" name="矩形 206"/>
          <p:cNvSpPr/>
          <p:nvPr/>
        </p:nvSpPr>
        <p:spPr>
          <a:xfrm>
            <a:off x="7158038" y="422116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8" name="甜甜圈 207"/>
          <p:cNvSpPr/>
          <p:nvPr/>
        </p:nvSpPr>
        <p:spPr>
          <a:xfrm>
            <a:off x="6365875" y="42211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09" name="甜甜圈 208"/>
          <p:cNvSpPr/>
          <p:nvPr/>
        </p:nvSpPr>
        <p:spPr>
          <a:xfrm>
            <a:off x="7229475" y="46529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10" name="乘號 209"/>
          <p:cNvSpPr/>
          <p:nvPr/>
        </p:nvSpPr>
        <p:spPr>
          <a:xfrm>
            <a:off x="7085013" y="4941888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1" name="乘號 210"/>
          <p:cNvSpPr/>
          <p:nvPr/>
        </p:nvSpPr>
        <p:spPr>
          <a:xfrm>
            <a:off x="7085013" y="40767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2" name="乘號 211"/>
          <p:cNvSpPr/>
          <p:nvPr/>
        </p:nvSpPr>
        <p:spPr>
          <a:xfrm>
            <a:off x="6227763" y="4941888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5" name="甜甜圈 214"/>
          <p:cNvSpPr/>
          <p:nvPr/>
        </p:nvSpPr>
        <p:spPr>
          <a:xfrm>
            <a:off x="6804025" y="46529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16" name="矩形 215"/>
          <p:cNvSpPr/>
          <p:nvPr/>
        </p:nvSpPr>
        <p:spPr>
          <a:xfrm>
            <a:off x="7734300" y="4581525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7" name="甜甜圈 216"/>
          <p:cNvSpPr/>
          <p:nvPr/>
        </p:nvSpPr>
        <p:spPr>
          <a:xfrm>
            <a:off x="8166100" y="42211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18" name="乘號 217"/>
          <p:cNvSpPr/>
          <p:nvPr/>
        </p:nvSpPr>
        <p:spPr>
          <a:xfrm>
            <a:off x="7589838" y="45085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9" name="矩形 218"/>
          <p:cNvSpPr/>
          <p:nvPr/>
        </p:nvSpPr>
        <p:spPr>
          <a:xfrm>
            <a:off x="7734300" y="500538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0" name="矩形 219"/>
          <p:cNvSpPr/>
          <p:nvPr/>
        </p:nvSpPr>
        <p:spPr>
          <a:xfrm>
            <a:off x="8093075" y="422116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1" name="矩形 220"/>
          <p:cNvSpPr/>
          <p:nvPr/>
        </p:nvSpPr>
        <p:spPr>
          <a:xfrm>
            <a:off x="8526463" y="422116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2" name="甜甜圈 221"/>
          <p:cNvSpPr/>
          <p:nvPr/>
        </p:nvSpPr>
        <p:spPr>
          <a:xfrm>
            <a:off x="7734300" y="4221163"/>
            <a:ext cx="358775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23" name="甜甜圈 222"/>
          <p:cNvSpPr/>
          <p:nvPr/>
        </p:nvSpPr>
        <p:spPr>
          <a:xfrm>
            <a:off x="8597900" y="46529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24" name="乘號 223"/>
          <p:cNvSpPr/>
          <p:nvPr/>
        </p:nvSpPr>
        <p:spPr>
          <a:xfrm>
            <a:off x="8453438" y="4941888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5" name="乘號 224"/>
          <p:cNvSpPr/>
          <p:nvPr/>
        </p:nvSpPr>
        <p:spPr>
          <a:xfrm>
            <a:off x="8453438" y="40767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6" name="乘號 225"/>
          <p:cNvSpPr/>
          <p:nvPr/>
        </p:nvSpPr>
        <p:spPr>
          <a:xfrm>
            <a:off x="7596188" y="4941888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7" name="甜甜圈 226"/>
          <p:cNvSpPr/>
          <p:nvPr/>
        </p:nvSpPr>
        <p:spPr>
          <a:xfrm>
            <a:off x="8172450" y="50847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228" name="直線接點 227"/>
          <p:cNvCxnSpPr/>
          <p:nvPr/>
        </p:nvCxnSpPr>
        <p:spPr>
          <a:xfrm>
            <a:off x="7019925" y="5300663"/>
            <a:ext cx="0" cy="28892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矩形 228"/>
          <p:cNvSpPr/>
          <p:nvPr/>
        </p:nvSpPr>
        <p:spPr>
          <a:xfrm>
            <a:off x="6372225" y="599598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0" name="甜甜圈 229"/>
          <p:cNvSpPr/>
          <p:nvPr/>
        </p:nvSpPr>
        <p:spPr>
          <a:xfrm>
            <a:off x="6804025" y="5637213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31" name="乘號 230"/>
          <p:cNvSpPr/>
          <p:nvPr/>
        </p:nvSpPr>
        <p:spPr>
          <a:xfrm>
            <a:off x="6227763" y="59245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2" name="矩形 231"/>
          <p:cNvSpPr/>
          <p:nvPr/>
        </p:nvSpPr>
        <p:spPr>
          <a:xfrm>
            <a:off x="6372225" y="642143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3" name="矩形 232"/>
          <p:cNvSpPr/>
          <p:nvPr/>
        </p:nvSpPr>
        <p:spPr>
          <a:xfrm>
            <a:off x="6732588" y="563721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4" name="矩形 233"/>
          <p:cNvSpPr/>
          <p:nvPr/>
        </p:nvSpPr>
        <p:spPr>
          <a:xfrm>
            <a:off x="7164388" y="563721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5" name="甜甜圈 234"/>
          <p:cNvSpPr/>
          <p:nvPr/>
        </p:nvSpPr>
        <p:spPr>
          <a:xfrm>
            <a:off x="6372225" y="5637213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36" name="甜甜圈 235"/>
          <p:cNvSpPr/>
          <p:nvPr/>
        </p:nvSpPr>
        <p:spPr>
          <a:xfrm>
            <a:off x="7235825" y="606901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37" name="乘號 236"/>
          <p:cNvSpPr/>
          <p:nvPr/>
        </p:nvSpPr>
        <p:spPr>
          <a:xfrm>
            <a:off x="7092950" y="6356350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8" name="乘號 237"/>
          <p:cNvSpPr/>
          <p:nvPr/>
        </p:nvSpPr>
        <p:spPr>
          <a:xfrm>
            <a:off x="7092950" y="5492750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9" name="乘號 238"/>
          <p:cNvSpPr/>
          <p:nvPr/>
        </p:nvSpPr>
        <p:spPr>
          <a:xfrm>
            <a:off x="6234113" y="635635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0" name="甜甜圈 239"/>
          <p:cNvSpPr/>
          <p:nvPr/>
        </p:nvSpPr>
        <p:spPr>
          <a:xfrm>
            <a:off x="6810375" y="606901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41" name="矩形 240"/>
          <p:cNvSpPr/>
          <p:nvPr/>
        </p:nvSpPr>
        <p:spPr>
          <a:xfrm>
            <a:off x="7734300" y="599598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2" name="甜甜圈 241"/>
          <p:cNvSpPr/>
          <p:nvPr/>
        </p:nvSpPr>
        <p:spPr>
          <a:xfrm>
            <a:off x="8166100" y="5637213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43" name="乘號 242"/>
          <p:cNvSpPr/>
          <p:nvPr/>
        </p:nvSpPr>
        <p:spPr>
          <a:xfrm>
            <a:off x="7589838" y="59245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4" name="矩形 243"/>
          <p:cNvSpPr/>
          <p:nvPr/>
        </p:nvSpPr>
        <p:spPr>
          <a:xfrm>
            <a:off x="7734300" y="642143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5" name="矩形 244"/>
          <p:cNvSpPr/>
          <p:nvPr/>
        </p:nvSpPr>
        <p:spPr>
          <a:xfrm>
            <a:off x="8093075" y="563721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6" name="矩形 245"/>
          <p:cNvSpPr/>
          <p:nvPr/>
        </p:nvSpPr>
        <p:spPr>
          <a:xfrm>
            <a:off x="8526463" y="563721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7" name="甜甜圈 246"/>
          <p:cNvSpPr/>
          <p:nvPr/>
        </p:nvSpPr>
        <p:spPr>
          <a:xfrm>
            <a:off x="7734300" y="5637213"/>
            <a:ext cx="358775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48" name="甜甜圈 247"/>
          <p:cNvSpPr/>
          <p:nvPr/>
        </p:nvSpPr>
        <p:spPr>
          <a:xfrm>
            <a:off x="8597900" y="606901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49" name="乘號 248"/>
          <p:cNvSpPr/>
          <p:nvPr/>
        </p:nvSpPr>
        <p:spPr>
          <a:xfrm>
            <a:off x="8453438" y="635635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0" name="乘號 249"/>
          <p:cNvSpPr/>
          <p:nvPr/>
        </p:nvSpPr>
        <p:spPr>
          <a:xfrm>
            <a:off x="8453438" y="54927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1" name="乘號 250"/>
          <p:cNvSpPr/>
          <p:nvPr/>
        </p:nvSpPr>
        <p:spPr>
          <a:xfrm>
            <a:off x="7596188" y="635635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2" name="甜甜圈 251"/>
          <p:cNvSpPr/>
          <p:nvPr/>
        </p:nvSpPr>
        <p:spPr>
          <a:xfrm>
            <a:off x="8172450" y="645318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253" name="直線接點 252"/>
          <p:cNvCxnSpPr/>
          <p:nvPr/>
        </p:nvCxnSpPr>
        <p:spPr>
          <a:xfrm>
            <a:off x="8388350" y="5373688"/>
            <a:ext cx="0" cy="287337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乘號 253"/>
          <p:cNvSpPr/>
          <p:nvPr/>
        </p:nvSpPr>
        <p:spPr>
          <a:xfrm>
            <a:off x="6726238" y="63817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5" name="乘號 254"/>
          <p:cNvSpPr/>
          <p:nvPr/>
        </p:nvSpPr>
        <p:spPr>
          <a:xfrm>
            <a:off x="8027988" y="59245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7" name="甜甜圈 126"/>
          <p:cNvSpPr/>
          <p:nvPr/>
        </p:nvSpPr>
        <p:spPr>
          <a:xfrm>
            <a:off x="2260600" y="5540375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5756" name="矩形 255"/>
          <p:cNvSpPr>
            <a:spLocks noChangeArrowheads="1"/>
          </p:cNvSpPr>
          <p:nvPr/>
        </p:nvSpPr>
        <p:spPr bwMode="auto">
          <a:xfrm>
            <a:off x="5435600" y="1277938"/>
            <a:ext cx="3960813" cy="14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7030A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輪到敵方：</a:t>
            </a:r>
            <a:endParaRPr lang="en-US" altLang="zh-TW" sz="2900" b="1">
              <a:solidFill>
                <a:srgbClr val="7030A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儘可能不讓我方加分，也就是把</a:t>
            </a: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MIN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傳上去</a:t>
            </a:r>
            <a:endParaRPr lang="en-US" altLang="zh-TW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260" name="矩形 259"/>
          <p:cNvSpPr>
            <a:spLocks noChangeArrowheads="1"/>
          </p:cNvSpPr>
          <p:nvPr/>
        </p:nvSpPr>
        <p:spPr bwMode="auto">
          <a:xfrm>
            <a:off x="-107950" y="5410200"/>
            <a:ext cx="4667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</p:txBody>
      </p:sp>
      <p:sp>
        <p:nvSpPr>
          <p:cNvPr id="261" name="矩形 260"/>
          <p:cNvSpPr>
            <a:spLocks noChangeArrowheads="1"/>
          </p:cNvSpPr>
          <p:nvPr/>
        </p:nvSpPr>
        <p:spPr bwMode="auto">
          <a:xfrm>
            <a:off x="1331913" y="5410200"/>
            <a:ext cx="7556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</a:p>
        </p:txBody>
      </p:sp>
      <p:sp>
        <p:nvSpPr>
          <p:cNvPr id="262" name="矩形 261"/>
          <p:cNvSpPr>
            <a:spLocks noChangeArrowheads="1"/>
          </p:cNvSpPr>
          <p:nvPr/>
        </p:nvSpPr>
        <p:spPr bwMode="auto">
          <a:xfrm>
            <a:off x="2952750" y="5410200"/>
            <a:ext cx="7556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</a:p>
        </p:txBody>
      </p:sp>
      <p:sp>
        <p:nvSpPr>
          <p:cNvPr id="263" name="矩形 262"/>
          <p:cNvSpPr>
            <a:spLocks noChangeArrowheads="1"/>
          </p:cNvSpPr>
          <p:nvPr/>
        </p:nvSpPr>
        <p:spPr bwMode="auto">
          <a:xfrm>
            <a:off x="4608513" y="5410200"/>
            <a:ext cx="7556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</p:txBody>
      </p:sp>
      <p:sp>
        <p:nvSpPr>
          <p:cNvPr id="265" name="矩形 264"/>
          <p:cNvSpPr>
            <a:spLocks noChangeArrowheads="1"/>
          </p:cNvSpPr>
          <p:nvPr/>
        </p:nvSpPr>
        <p:spPr bwMode="auto">
          <a:xfrm>
            <a:off x="5976938" y="5410200"/>
            <a:ext cx="7556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</a:p>
        </p:txBody>
      </p:sp>
      <p:sp>
        <p:nvSpPr>
          <p:cNvPr id="266" name="矩形 265"/>
          <p:cNvSpPr>
            <a:spLocks noChangeArrowheads="1"/>
          </p:cNvSpPr>
          <p:nvPr/>
        </p:nvSpPr>
        <p:spPr bwMode="auto">
          <a:xfrm>
            <a:off x="7416800" y="5410200"/>
            <a:ext cx="7556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</a:p>
        </p:txBody>
      </p:sp>
      <p:sp>
        <p:nvSpPr>
          <p:cNvPr id="65763" name="矩形 266"/>
          <p:cNvSpPr>
            <a:spLocks noChangeArrowheads="1"/>
          </p:cNvSpPr>
          <p:nvPr/>
        </p:nvSpPr>
        <p:spPr bwMode="auto">
          <a:xfrm>
            <a:off x="5508625" y="333375"/>
            <a:ext cx="37433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800" b="1">
                <a:latin typeface="Comic Sans MS" panose="030F0702030302020204" pitchFamily="66" charset="0"/>
                <a:ea typeface="微軟正黑體" panose="020B0604030504040204" pitchFamily="34" charset="-120"/>
              </a:rPr>
              <a:t>假設</a:t>
            </a:r>
            <a:endParaRPr lang="en-US" altLang="zh-TW" sz="2800" b="1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800" b="1">
                <a:latin typeface="Comic Sans MS" panose="030F0702030302020204" pitchFamily="66" charset="0"/>
                <a:ea typeface="微軟正黑體" panose="020B0604030504040204" pitchFamily="34" charset="-120"/>
              </a:rPr>
              <a:t>贏</a:t>
            </a:r>
            <a:r>
              <a:rPr lang="en-US" altLang="zh-TW" sz="2800" b="1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  <a:r>
              <a:rPr lang="zh-TW" altLang="en-US" sz="2800" b="1">
                <a:latin typeface="Comic Sans MS" panose="030F0702030302020204" pitchFamily="66" charset="0"/>
                <a:ea typeface="微軟正黑體" panose="020B0604030504040204" pitchFamily="34" charset="-120"/>
              </a:rPr>
              <a:t>、平手</a:t>
            </a:r>
            <a:r>
              <a:rPr lang="en-US" altLang="zh-TW" sz="2800" b="1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  <a:r>
              <a:rPr lang="zh-TW" altLang="en-US" sz="2800" b="1">
                <a:latin typeface="Comic Sans MS" panose="030F0702030302020204" pitchFamily="66" charset="0"/>
                <a:ea typeface="微軟正黑體" panose="020B0604030504040204" pitchFamily="34" charset="-120"/>
              </a:rPr>
              <a:t>、輸</a:t>
            </a:r>
            <a:r>
              <a:rPr lang="en-US" altLang="zh-TW" sz="2800" b="1">
                <a:latin typeface="Comic Sans MS" panose="030F0702030302020204" pitchFamily="66" charset="0"/>
                <a:ea typeface="微軟正黑體" panose="020B0604030504040204" pitchFamily="34" charset="-120"/>
              </a:rPr>
              <a:t>-1</a:t>
            </a:r>
          </a:p>
        </p:txBody>
      </p:sp>
      <p:sp>
        <p:nvSpPr>
          <p:cNvPr id="274" name="向上箭號 273"/>
          <p:cNvSpPr/>
          <p:nvPr/>
        </p:nvSpPr>
        <p:spPr>
          <a:xfrm>
            <a:off x="611188" y="5084763"/>
            <a:ext cx="431800" cy="50482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5" name="向上箭號 274"/>
          <p:cNvSpPr/>
          <p:nvPr/>
        </p:nvSpPr>
        <p:spPr>
          <a:xfrm>
            <a:off x="2195513" y="5084763"/>
            <a:ext cx="431800" cy="50482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6" name="向上箭號 275"/>
          <p:cNvSpPr/>
          <p:nvPr/>
        </p:nvSpPr>
        <p:spPr>
          <a:xfrm>
            <a:off x="3851275" y="5157788"/>
            <a:ext cx="433388" cy="503237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7" name="向上箭號 276"/>
          <p:cNvSpPr/>
          <p:nvPr/>
        </p:nvSpPr>
        <p:spPr>
          <a:xfrm>
            <a:off x="5219700" y="5157788"/>
            <a:ext cx="431800" cy="503237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8" name="向上箭號 277"/>
          <p:cNvSpPr/>
          <p:nvPr/>
        </p:nvSpPr>
        <p:spPr>
          <a:xfrm>
            <a:off x="6804025" y="5157788"/>
            <a:ext cx="431800" cy="503237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9" name="向上箭號 278"/>
          <p:cNvSpPr/>
          <p:nvPr/>
        </p:nvSpPr>
        <p:spPr>
          <a:xfrm>
            <a:off x="8172450" y="5157788"/>
            <a:ext cx="431800" cy="503237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80" name="矩形 279"/>
          <p:cNvSpPr>
            <a:spLocks noChangeArrowheads="1"/>
          </p:cNvSpPr>
          <p:nvPr/>
        </p:nvSpPr>
        <p:spPr bwMode="auto">
          <a:xfrm>
            <a:off x="-107950" y="3970338"/>
            <a:ext cx="466725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</p:txBody>
      </p:sp>
      <p:sp>
        <p:nvSpPr>
          <p:cNvPr id="281" name="矩形 280"/>
          <p:cNvSpPr>
            <a:spLocks noChangeArrowheads="1"/>
          </p:cNvSpPr>
          <p:nvPr/>
        </p:nvSpPr>
        <p:spPr bwMode="auto">
          <a:xfrm>
            <a:off x="1331913" y="3970338"/>
            <a:ext cx="7556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</a:p>
        </p:txBody>
      </p:sp>
      <p:sp>
        <p:nvSpPr>
          <p:cNvPr id="282" name="矩形 281"/>
          <p:cNvSpPr>
            <a:spLocks noChangeArrowheads="1"/>
          </p:cNvSpPr>
          <p:nvPr/>
        </p:nvSpPr>
        <p:spPr bwMode="auto">
          <a:xfrm>
            <a:off x="2952750" y="3970338"/>
            <a:ext cx="7556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</a:p>
        </p:txBody>
      </p:sp>
      <p:sp>
        <p:nvSpPr>
          <p:cNvPr id="284" name="矩形 283"/>
          <p:cNvSpPr>
            <a:spLocks noChangeArrowheads="1"/>
          </p:cNvSpPr>
          <p:nvPr/>
        </p:nvSpPr>
        <p:spPr bwMode="auto">
          <a:xfrm>
            <a:off x="4608513" y="3970338"/>
            <a:ext cx="7556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</p:txBody>
      </p:sp>
      <p:sp>
        <p:nvSpPr>
          <p:cNvPr id="290" name="矩形 289"/>
          <p:cNvSpPr>
            <a:spLocks noChangeArrowheads="1"/>
          </p:cNvSpPr>
          <p:nvPr/>
        </p:nvSpPr>
        <p:spPr bwMode="auto">
          <a:xfrm>
            <a:off x="5976938" y="3970338"/>
            <a:ext cx="7556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</a:p>
        </p:txBody>
      </p:sp>
      <p:sp>
        <p:nvSpPr>
          <p:cNvPr id="291" name="矩形 290"/>
          <p:cNvSpPr>
            <a:spLocks noChangeArrowheads="1"/>
          </p:cNvSpPr>
          <p:nvPr/>
        </p:nvSpPr>
        <p:spPr bwMode="auto">
          <a:xfrm>
            <a:off x="7416800" y="3970338"/>
            <a:ext cx="7556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</a:p>
        </p:txBody>
      </p:sp>
      <p:sp>
        <p:nvSpPr>
          <p:cNvPr id="292" name="向上箭號 291"/>
          <p:cNvSpPr/>
          <p:nvPr/>
        </p:nvSpPr>
        <p:spPr>
          <a:xfrm rot="3168945">
            <a:off x="1144588" y="3787775"/>
            <a:ext cx="431800" cy="50482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3" name="向上箭號 292"/>
          <p:cNvSpPr/>
          <p:nvPr/>
        </p:nvSpPr>
        <p:spPr>
          <a:xfrm rot="18088250">
            <a:off x="4827588" y="3708400"/>
            <a:ext cx="431800" cy="50482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4" name="向上箭號 293"/>
          <p:cNvSpPr/>
          <p:nvPr/>
        </p:nvSpPr>
        <p:spPr>
          <a:xfrm rot="3168945">
            <a:off x="6991351" y="3860800"/>
            <a:ext cx="431800" cy="50482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5" name="矩形 294"/>
          <p:cNvSpPr>
            <a:spLocks noChangeArrowheads="1"/>
          </p:cNvSpPr>
          <p:nvPr/>
        </p:nvSpPr>
        <p:spPr bwMode="auto">
          <a:xfrm>
            <a:off x="827088" y="2459038"/>
            <a:ext cx="468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</p:txBody>
      </p:sp>
      <p:sp>
        <p:nvSpPr>
          <p:cNvPr id="296" name="矩形 295"/>
          <p:cNvSpPr>
            <a:spLocks noChangeArrowheads="1"/>
          </p:cNvSpPr>
          <p:nvPr/>
        </p:nvSpPr>
        <p:spPr bwMode="auto">
          <a:xfrm>
            <a:off x="3816350" y="2492375"/>
            <a:ext cx="7556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</p:txBody>
      </p:sp>
      <p:sp>
        <p:nvSpPr>
          <p:cNvPr id="298" name="向上箭號 297"/>
          <p:cNvSpPr/>
          <p:nvPr/>
        </p:nvSpPr>
        <p:spPr>
          <a:xfrm rot="16855727">
            <a:off x="5907882" y="2413794"/>
            <a:ext cx="431800" cy="503237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9" name="矩形 298"/>
          <p:cNvSpPr>
            <a:spLocks noChangeArrowheads="1"/>
          </p:cNvSpPr>
          <p:nvPr/>
        </p:nvSpPr>
        <p:spPr bwMode="auto">
          <a:xfrm>
            <a:off x="3529013" y="1233488"/>
            <a:ext cx="7556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</a:p>
        </p:txBody>
      </p:sp>
      <p:sp>
        <p:nvSpPr>
          <p:cNvPr id="300" name="矩形 299"/>
          <p:cNvSpPr/>
          <p:nvPr/>
        </p:nvSpPr>
        <p:spPr>
          <a:xfrm>
            <a:off x="6659563" y="2636838"/>
            <a:ext cx="1512887" cy="1368425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01" name="矩形 300"/>
          <p:cNvSpPr>
            <a:spLocks noChangeArrowheads="1"/>
          </p:cNvSpPr>
          <p:nvPr/>
        </p:nvSpPr>
        <p:spPr bwMode="auto">
          <a:xfrm>
            <a:off x="5292725" y="3019425"/>
            <a:ext cx="151130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微軟正黑體" pitchFamily="34" charset="-120"/>
              </a:rPr>
              <a:t>最好的</a:t>
            </a:r>
            <a:endParaRPr lang="en-US" altLang="zh-TW" sz="2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微軟正黑體" pitchFamily="34" charset="-120"/>
              </a:rPr>
              <a:t>選擇</a:t>
            </a:r>
            <a:endParaRPr lang="en-US" altLang="zh-TW" sz="2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微軟正黑體" pitchFamily="34" charset="-120"/>
            </a:endParaRPr>
          </a:p>
        </p:txBody>
      </p:sp>
      <p:sp>
        <p:nvSpPr>
          <p:cNvPr id="297" name="矩形 296"/>
          <p:cNvSpPr>
            <a:spLocks noChangeArrowheads="1"/>
          </p:cNvSpPr>
          <p:nvPr/>
        </p:nvSpPr>
        <p:spPr bwMode="auto">
          <a:xfrm>
            <a:off x="6264275" y="2636838"/>
            <a:ext cx="7556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5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5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0" animBg="1"/>
      <p:bldP spid="258" grpId="0" animBg="1"/>
      <p:bldP spid="257" grpId="0" animBg="1"/>
      <p:bldP spid="65547" grpId="0"/>
      <p:bldP spid="65756" grpId="0"/>
      <p:bldP spid="260" grpId="0"/>
      <p:bldP spid="261" grpId="0"/>
      <p:bldP spid="262" grpId="0"/>
      <p:bldP spid="263" grpId="0"/>
      <p:bldP spid="265" grpId="0"/>
      <p:bldP spid="266" grpId="0"/>
      <p:bldP spid="65763" grpId="0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/>
      <p:bldP spid="281" grpId="0"/>
      <p:bldP spid="282" grpId="0"/>
      <p:bldP spid="284" grpId="0"/>
      <p:bldP spid="290" grpId="0"/>
      <p:bldP spid="291" grpId="0"/>
      <p:bldP spid="292" grpId="0" animBg="1"/>
      <p:bldP spid="293" grpId="0" animBg="1"/>
      <p:bldP spid="294" grpId="0" animBg="1"/>
      <p:bldP spid="295" grpId="0"/>
      <p:bldP spid="296" grpId="0"/>
      <p:bldP spid="298" grpId="0" animBg="1"/>
      <p:bldP spid="299" grpId="0"/>
      <p:bldP spid="300" grpId="0" animBg="1"/>
      <p:bldP spid="301" grpId="0"/>
      <p:bldP spid="29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矩形 258"/>
          <p:cNvSpPr/>
          <p:nvPr/>
        </p:nvSpPr>
        <p:spPr>
          <a:xfrm>
            <a:off x="-36513" y="4076700"/>
            <a:ext cx="9144001" cy="1368425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8" name="矩形 257"/>
          <p:cNvSpPr/>
          <p:nvPr/>
        </p:nvSpPr>
        <p:spPr>
          <a:xfrm>
            <a:off x="-36513" y="5516563"/>
            <a:ext cx="9144001" cy="1368425"/>
          </a:xfrm>
          <a:prstGeom prst="rect">
            <a:avLst/>
          </a:prstGeom>
          <a:solidFill>
            <a:srgbClr val="00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7" name="矩形 256"/>
          <p:cNvSpPr/>
          <p:nvPr/>
        </p:nvSpPr>
        <p:spPr>
          <a:xfrm>
            <a:off x="0" y="2565400"/>
            <a:ext cx="9144000" cy="1368425"/>
          </a:xfrm>
          <a:prstGeom prst="rect">
            <a:avLst/>
          </a:prstGeom>
          <a:solidFill>
            <a:srgbClr val="00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4150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C6913EBC-C6CC-47D9-8060-D646154B39ED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65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Alpha-Beta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剪枝</a:t>
            </a:r>
          </a:p>
        </p:txBody>
      </p:sp>
      <p:sp>
        <p:nvSpPr>
          <p:cNvPr id="134152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34153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5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9FA1E6-5721-4AB7-9CE7-21325FE704B4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34155" name="矩形 14"/>
          <p:cNvSpPr>
            <a:spLocks noChangeArrowheads="1"/>
          </p:cNvSpPr>
          <p:nvPr/>
        </p:nvSpPr>
        <p:spPr bwMode="auto">
          <a:xfrm>
            <a:off x="250825" y="1377950"/>
            <a:ext cx="360045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我方：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傳</a:t>
            </a: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MAX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上去</a:t>
            </a:r>
            <a:endParaRPr lang="en-US" altLang="zh-TW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67175" y="167640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" name="甜甜圈 19"/>
          <p:cNvSpPr/>
          <p:nvPr/>
        </p:nvSpPr>
        <p:spPr>
          <a:xfrm>
            <a:off x="4500563" y="1316038"/>
            <a:ext cx="358775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3" name="乘號 22"/>
          <p:cNvSpPr/>
          <p:nvPr/>
        </p:nvSpPr>
        <p:spPr>
          <a:xfrm>
            <a:off x="4356100" y="1603375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6" name="矩形 25"/>
          <p:cNvSpPr/>
          <p:nvPr/>
        </p:nvSpPr>
        <p:spPr>
          <a:xfrm>
            <a:off x="4067175" y="2100263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" name="矩形 26"/>
          <p:cNvSpPr/>
          <p:nvPr/>
        </p:nvSpPr>
        <p:spPr>
          <a:xfrm>
            <a:off x="4427538" y="131603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8" name="矩形 27"/>
          <p:cNvSpPr/>
          <p:nvPr/>
        </p:nvSpPr>
        <p:spPr>
          <a:xfrm>
            <a:off x="4859338" y="131603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" name="甜甜圈 28"/>
          <p:cNvSpPr/>
          <p:nvPr/>
        </p:nvSpPr>
        <p:spPr>
          <a:xfrm>
            <a:off x="4067175" y="131603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0" name="甜甜圈 29"/>
          <p:cNvSpPr/>
          <p:nvPr/>
        </p:nvSpPr>
        <p:spPr>
          <a:xfrm>
            <a:off x="4067175" y="2133600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1" name="乘號 30"/>
          <p:cNvSpPr/>
          <p:nvPr/>
        </p:nvSpPr>
        <p:spPr>
          <a:xfrm>
            <a:off x="4356100" y="203676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2" name="乘號 31"/>
          <p:cNvSpPr/>
          <p:nvPr/>
        </p:nvSpPr>
        <p:spPr>
          <a:xfrm>
            <a:off x="4787900" y="119697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34" name="直線接點 33"/>
          <p:cNvCxnSpPr/>
          <p:nvPr/>
        </p:nvCxnSpPr>
        <p:spPr>
          <a:xfrm flipH="1">
            <a:off x="2339975" y="2492375"/>
            <a:ext cx="2303463" cy="26352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接點 34"/>
          <p:cNvCxnSpPr/>
          <p:nvPr/>
        </p:nvCxnSpPr>
        <p:spPr>
          <a:xfrm>
            <a:off x="4643438" y="2492375"/>
            <a:ext cx="2305050" cy="26352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4643438" y="2492375"/>
            <a:ext cx="0" cy="21590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109663" y="3090863"/>
            <a:ext cx="1223962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1" name="甜甜圈 40"/>
          <p:cNvSpPr/>
          <p:nvPr/>
        </p:nvSpPr>
        <p:spPr>
          <a:xfrm>
            <a:off x="1541463" y="2732088"/>
            <a:ext cx="360362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2" name="乘號 41"/>
          <p:cNvSpPr/>
          <p:nvPr/>
        </p:nvSpPr>
        <p:spPr>
          <a:xfrm>
            <a:off x="1835150" y="30194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3" name="矩形 42"/>
          <p:cNvSpPr/>
          <p:nvPr/>
        </p:nvSpPr>
        <p:spPr>
          <a:xfrm>
            <a:off x="1109663" y="3516313"/>
            <a:ext cx="1223962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4" name="矩形 43"/>
          <p:cNvSpPr/>
          <p:nvPr/>
        </p:nvSpPr>
        <p:spPr>
          <a:xfrm>
            <a:off x="1468438" y="2732088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5" name="矩形 44"/>
          <p:cNvSpPr/>
          <p:nvPr/>
        </p:nvSpPr>
        <p:spPr>
          <a:xfrm>
            <a:off x="1901825" y="2732088"/>
            <a:ext cx="77788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6" name="甜甜圈 45"/>
          <p:cNvSpPr/>
          <p:nvPr/>
        </p:nvSpPr>
        <p:spPr>
          <a:xfrm>
            <a:off x="1109663" y="2732088"/>
            <a:ext cx="358775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7" name="甜甜圈 46"/>
          <p:cNvSpPr/>
          <p:nvPr/>
        </p:nvSpPr>
        <p:spPr>
          <a:xfrm>
            <a:off x="1116013" y="3573463"/>
            <a:ext cx="360362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8" name="乘號 47"/>
          <p:cNvSpPr/>
          <p:nvPr/>
        </p:nvSpPr>
        <p:spPr>
          <a:xfrm>
            <a:off x="1468438" y="3451225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9" name="乘號 48"/>
          <p:cNvSpPr/>
          <p:nvPr/>
        </p:nvSpPr>
        <p:spPr>
          <a:xfrm>
            <a:off x="1828800" y="25876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3" name="矩形 52"/>
          <p:cNvSpPr/>
          <p:nvPr/>
        </p:nvSpPr>
        <p:spPr>
          <a:xfrm>
            <a:off x="4060825" y="3116263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4" name="甜甜圈 53"/>
          <p:cNvSpPr/>
          <p:nvPr/>
        </p:nvSpPr>
        <p:spPr>
          <a:xfrm>
            <a:off x="4494213" y="2755900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55" name="乘號 54"/>
          <p:cNvSpPr/>
          <p:nvPr/>
        </p:nvSpPr>
        <p:spPr>
          <a:xfrm>
            <a:off x="4356100" y="30448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6" name="矩形 55"/>
          <p:cNvSpPr/>
          <p:nvPr/>
        </p:nvSpPr>
        <p:spPr>
          <a:xfrm>
            <a:off x="4060825" y="3540125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7" name="矩形 56"/>
          <p:cNvSpPr/>
          <p:nvPr/>
        </p:nvSpPr>
        <p:spPr>
          <a:xfrm>
            <a:off x="4421188" y="27559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8" name="矩形 57"/>
          <p:cNvSpPr/>
          <p:nvPr/>
        </p:nvSpPr>
        <p:spPr>
          <a:xfrm>
            <a:off x="4852988" y="27559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9" name="甜甜圈 58"/>
          <p:cNvSpPr/>
          <p:nvPr/>
        </p:nvSpPr>
        <p:spPr>
          <a:xfrm>
            <a:off x="4060825" y="27559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0" name="甜甜圈 59"/>
          <p:cNvSpPr/>
          <p:nvPr/>
        </p:nvSpPr>
        <p:spPr>
          <a:xfrm>
            <a:off x="4067175" y="36449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1" name="乘號 60"/>
          <p:cNvSpPr/>
          <p:nvPr/>
        </p:nvSpPr>
        <p:spPr>
          <a:xfrm>
            <a:off x="4781550" y="34766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2" name="乘號 61"/>
          <p:cNvSpPr/>
          <p:nvPr/>
        </p:nvSpPr>
        <p:spPr>
          <a:xfrm>
            <a:off x="4781550" y="2611438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3" name="矩形 62"/>
          <p:cNvSpPr/>
          <p:nvPr/>
        </p:nvSpPr>
        <p:spPr>
          <a:xfrm>
            <a:off x="6797675" y="3141663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4" name="甜甜圈 63"/>
          <p:cNvSpPr/>
          <p:nvPr/>
        </p:nvSpPr>
        <p:spPr>
          <a:xfrm>
            <a:off x="7229475" y="27813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5" name="乘號 64"/>
          <p:cNvSpPr/>
          <p:nvPr/>
        </p:nvSpPr>
        <p:spPr>
          <a:xfrm>
            <a:off x="6653213" y="3068638"/>
            <a:ext cx="582612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6" name="矩形 65"/>
          <p:cNvSpPr/>
          <p:nvPr/>
        </p:nvSpPr>
        <p:spPr>
          <a:xfrm>
            <a:off x="6797675" y="3565525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7" name="矩形 66"/>
          <p:cNvSpPr/>
          <p:nvPr/>
        </p:nvSpPr>
        <p:spPr>
          <a:xfrm>
            <a:off x="7158038" y="27813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8" name="矩形 67"/>
          <p:cNvSpPr/>
          <p:nvPr/>
        </p:nvSpPr>
        <p:spPr>
          <a:xfrm>
            <a:off x="7589838" y="2781300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9" name="甜甜圈 68"/>
          <p:cNvSpPr/>
          <p:nvPr/>
        </p:nvSpPr>
        <p:spPr>
          <a:xfrm>
            <a:off x="6797675" y="27813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0" name="甜甜圈 69"/>
          <p:cNvSpPr/>
          <p:nvPr/>
        </p:nvSpPr>
        <p:spPr>
          <a:xfrm>
            <a:off x="6804025" y="36449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1" name="乘號 70"/>
          <p:cNvSpPr/>
          <p:nvPr/>
        </p:nvSpPr>
        <p:spPr>
          <a:xfrm>
            <a:off x="7092950" y="3068638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2" name="乘號 71"/>
          <p:cNvSpPr/>
          <p:nvPr/>
        </p:nvSpPr>
        <p:spPr>
          <a:xfrm>
            <a:off x="7518400" y="2636838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3" name="乘號 72"/>
          <p:cNvSpPr/>
          <p:nvPr/>
        </p:nvSpPr>
        <p:spPr>
          <a:xfrm>
            <a:off x="1468438" y="3044825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4" name="乘號 73"/>
          <p:cNvSpPr/>
          <p:nvPr/>
        </p:nvSpPr>
        <p:spPr>
          <a:xfrm>
            <a:off x="4356100" y="3476625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5" name="乘號 74"/>
          <p:cNvSpPr/>
          <p:nvPr/>
        </p:nvSpPr>
        <p:spPr>
          <a:xfrm>
            <a:off x="7092950" y="3500438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76" name="直線接點 75"/>
          <p:cNvCxnSpPr/>
          <p:nvPr/>
        </p:nvCxnSpPr>
        <p:spPr>
          <a:xfrm flipH="1">
            <a:off x="1116013" y="3933825"/>
            <a:ext cx="539750" cy="14287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接點 77"/>
          <p:cNvCxnSpPr/>
          <p:nvPr/>
        </p:nvCxnSpPr>
        <p:spPr>
          <a:xfrm>
            <a:off x="1655763" y="3933825"/>
            <a:ext cx="539750" cy="14287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250825" y="4484688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2" name="甜甜圈 81"/>
          <p:cNvSpPr/>
          <p:nvPr/>
        </p:nvSpPr>
        <p:spPr>
          <a:xfrm>
            <a:off x="684213" y="4124325"/>
            <a:ext cx="358775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3" name="乘號 82"/>
          <p:cNvSpPr/>
          <p:nvPr/>
        </p:nvSpPr>
        <p:spPr>
          <a:xfrm>
            <a:off x="611188" y="4868863"/>
            <a:ext cx="582612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4" name="矩形 83"/>
          <p:cNvSpPr/>
          <p:nvPr/>
        </p:nvSpPr>
        <p:spPr>
          <a:xfrm>
            <a:off x="250825" y="4908550"/>
            <a:ext cx="1225550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5" name="矩形 84"/>
          <p:cNvSpPr/>
          <p:nvPr/>
        </p:nvSpPr>
        <p:spPr>
          <a:xfrm>
            <a:off x="611188" y="41243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6" name="矩形 85"/>
          <p:cNvSpPr/>
          <p:nvPr/>
        </p:nvSpPr>
        <p:spPr>
          <a:xfrm>
            <a:off x="1042988" y="41243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7" name="甜甜圈 86"/>
          <p:cNvSpPr/>
          <p:nvPr/>
        </p:nvSpPr>
        <p:spPr>
          <a:xfrm>
            <a:off x="250825" y="4124325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8" name="甜甜圈 87"/>
          <p:cNvSpPr/>
          <p:nvPr/>
        </p:nvSpPr>
        <p:spPr>
          <a:xfrm>
            <a:off x="250825" y="4508500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9" name="乘號 88"/>
          <p:cNvSpPr/>
          <p:nvPr/>
        </p:nvSpPr>
        <p:spPr>
          <a:xfrm>
            <a:off x="971550" y="443706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0" name="乘號 89"/>
          <p:cNvSpPr/>
          <p:nvPr/>
        </p:nvSpPr>
        <p:spPr>
          <a:xfrm>
            <a:off x="971550" y="397986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1" name="乘號 90"/>
          <p:cNvSpPr/>
          <p:nvPr/>
        </p:nvSpPr>
        <p:spPr>
          <a:xfrm>
            <a:off x="611188" y="4437063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3" name="甜甜圈 102"/>
          <p:cNvSpPr/>
          <p:nvPr/>
        </p:nvSpPr>
        <p:spPr>
          <a:xfrm>
            <a:off x="250825" y="4941888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141" name="直線接點 140"/>
          <p:cNvCxnSpPr/>
          <p:nvPr/>
        </p:nvCxnSpPr>
        <p:spPr>
          <a:xfrm flipH="1">
            <a:off x="4175125" y="4005263"/>
            <a:ext cx="541338" cy="144462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線接點 141"/>
          <p:cNvCxnSpPr/>
          <p:nvPr/>
        </p:nvCxnSpPr>
        <p:spPr>
          <a:xfrm>
            <a:off x="4673600" y="4005263"/>
            <a:ext cx="539750" cy="144462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419475" y="4508500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4" name="甜甜圈 143"/>
          <p:cNvSpPr/>
          <p:nvPr/>
        </p:nvSpPr>
        <p:spPr>
          <a:xfrm>
            <a:off x="3851275" y="4149725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45" name="乘號 144"/>
          <p:cNvSpPr/>
          <p:nvPr/>
        </p:nvSpPr>
        <p:spPr>
          <a:xfrm>
            <a:off x="3708400" y="443706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6" name="矩形 145"/>
          <p:cNvSpPr/>
          <p:nvPr/>
        </p:nvSpPr>
        <p:spPr>
          <a:xfrm>
            <a:off x="3419475" y="4933950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7" name="矩形 146"/>
          <p:cNvSpPr/>
          <p:nvPr/>
        </p:nvSpPr>
        <p:spPr>
          <a:xfrm>
            <a:off x="3779838" y="41497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8" name="甜甜圈 147"/>
          <p:cNvSpPr/>
          <p:nvPr/>
        </p:nvSpPr>
        <p:spPr>
          <a:xfrm>
            <a:off x="3419475" y="4149725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49" name="甜甜圈 148"/>
          <p:cNvSpPr/>
          <p:nvPr/>
        </p:nvSpPr>
        <p:spPr>
          <a:xfrm>
            <a:off x="3419475" y="4581525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50" name="乘號 149"/>
          <p:cNvSpPr/>
          <p:nvPr/>
        </p:nvSpPr>
        <p:spPr>
          <a:xfrm>
            <a:off x="4140200" y="486886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1" name="乘號 150"/>
          <p:cNvSpPr/>
          <p:nvPr/>
        </p:nvSpPr>
        <p:spPr>
          <a:xfrm>
            <a:off x="4140200" y="4005263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2" name="乘號 151"/>
          <p:cNvSpPr/>
          <p:nvPr/>
        </p:nvSpPr>
        <p:spPr>
          <a:xfrm>
            <a:off x="3714750" y="4868863"/>
            <a:ext cx="582613" cy="601662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3" name="矩形 152"/>
          <p:cNvSpPr/>
          <p:nvPr/>
        </p:nvSpPr>
        <p:spPr>
          <a:xfrm>
            <a:off x="4211638" y="4149725"/>
            <a:ext cx="79375" cy="1223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6" name="甜甜圈 155"/>
          <p:cNvSpPr/>
          <p:nvPr/>
        </p:nvSpPr>
        <p:spPr>
          <a:xfrm>
            <a:off x="3419475" y="4941888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199" name="直線接點 198"/>
          <p:cNvCxnSpPr/>
          <p:nvPr/>
        </p:nvCxnSpPr>
        <p:spPr>
          <a:xfrm flipH="1">
            <a:off x="6948488" y="4005263"/>
            <a:ext cx="539750" cy="144462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直線接點 199"/>
          <p:cNvCxnSpPr/>
          <p:nvPr/>
        </p:nvCxnSpPr>
        <p:spPr>
          <a:xfrm>
            <a:off x="7488238" y="4005263"/>
            <a:ext cx="539750" cy="144462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矩形 201"/>
          <p:cNvSpPr/>
          <p:nvPr/>
        </p:nvSpPr>
        <p:spPr>
          <a:xfrm>
            <a:off x="6365875" y="4581525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3" name="甜甜圈 202"/>
          <p:cNvSpPr/>
          <p:nvPr/>
        </p:nvSpPr>
        <p:spPr>
          <a:xfrm>
            <a:off x="6797675" y="42211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04" name="乘號 203"/>
          <p:cNvSpPr/>
          <p:nvPr/>
        </p:nvSpPr>
        <p:spPr>
          <a:xfrm>
            <a:off x="6221413" y="45085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5" name="矩形 204"/>
          <p:cNvSpPr/>
          <p:nvPr/>
        </p:nvSpPr>
        <p:spPr>
          <a:xfrm>
            <a:off x="6365875" y="500538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6" name="矩形 205"/>
          <p:cNvSpPr/>
          <p:nvPr/>
        </p:nvSpPr>
        <p:spPr>
          <a:xfrm>
            <a:off x="6726238" y="422116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7" name="矩形 206"/>
          <p:cNvSpPr/>
          <p:nvPr/>
        </p:nvSpPr>
        <p:spPr>
          <a:xfrm>
            <a:off x="7158038" y="422116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8" name="甜甜圈 207"/>
          <p:cNvSpPr/>
          <p:nvPr/>
        </p:nvSpPr>
        <p:spPr>
          <a:xfrm>
            <a:off x="6365875" y="42211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09" name="甜甜圈 208"/>
          <p:cNvSpPr/>
          <p:nvPr/>
        </p:nvSpPr>
        <p:spPr>
          <a:xfrm>
            <a:off x="7229475" y="46529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10" name="乘號 209"/>
          <p:cNvSpPr/>
          <p:nvPr/>
        </p:nvSpPr>
        <p:spPr>
          <a:xfrm>
            <a:off x="6659563" y="45085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1" name="乘號 210"/>
          <p:cNvSpPr/>
          <p:nvPr/>
        </p:nvSpPr>
        <p:spPr>
          <a:xfrm>
            <a:off x="7085013" y="40767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2" name="乘號 211"/>
          <p:cNvSpPr/>
          <p:nvPr/>
        </p:nvSpPr>
        <p:spPr>
          <a:xfrm>
            <a:off x="6653213" y="4941888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5" name="甜甜圈 214"/>
          <p:cNvSpPr/>
          <p:nvPr/>
        </p:nvSpPr>
        <p:spPr>
          <a:xfrm>
            <a:off x="6372225" y="50847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16" name="矩形 215"/>
          <p:cNvSpPr/>
          <p:nvPr/>
        </p:nvSpPr>
        <p:spPr>
          <a:xfrm>
            <a:off x="7734300" y="4581525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7" name="甜甜圈 216"/>
          <p:cNvSpPr/>
          <p:nvPr/>
        </p:nvSpPr>
        <p:spPr>
          <a:xfrm>
            <a:off x="8166100" y="42211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18" name="乘號 217"/>
          <p:cNvSpPr/>
          <p:nvPr/>
        </p:nvSpPr>
        <p:spPr>
          <a:xfrm>
            <a:off x="7589838" y="45085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19" name="矩形 218"/>
          <p:cNvSpPr/>
          <p:nvPr/>
        </p:nvSpPr>
        <p:spPr>
          <a:xfrm>
            <a:off x="7734300" y="500538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0" name="矩形 219"/>
          <p:cNvSpPr/>
          <p:nvPr/>
        </p:nvSpPr>
        <p:spPr>
          <a:xfrm>
            <a:off x="8093075" y="422116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1" name="矩形 220"/>
          <p:cNvSpPr/>
          <p:nvPr/>
        </p:nvSpPr>
        <p:spPr>
          <a:xfrm>
            <a:off x="8526463" y="422116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2" name="甜甜圈 221"/>
          <p:cNvSpPr/>
          <p:nvPr/>
        </p:nvSpPr>
        <p:spPr>
          <a:xfrm>
            <a:off x="7734300" y="4221163"/>
            <a:ext cx="358775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23" name="甜甜圈 222"/>
          <p:cNvSpPr/>
          <p:nvPr/>
        </p:nvSpPr>
        <p:spPr>
          <a:xfrm>
            <a:off x="8604250" y="5013325"/>
            <a:ext cx="360363" cy="360363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24" name="乘號 223"/>
          <p:cNvSpPr/>
          <p:nvPr/>
        </p:nvSpPr>
        <p:spPr>
          <a:xfrm>
            <a:off x="8027988" y="45085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5" name="乘號 224"/>
          <p:cNvSpPr/>
          <p:nvPr/>
        </p:nvSpPr>
        <p:spPr>
          <a:xfrm>
            <a:off x="8453438" y="407670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6" name="乘號 225"/>
          <p:cNvSpPr/>
          <p:nvPr/>
        </p:nvSpPr>
        <p:spPr>
          <a:xfrm>
            <a:off x="8021638" y="4941888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7" name="甜甜圈 226"/>
          <p:cNvSpPr/>
          <p:nvPr/>
        </p:nvSpPr>
        <p:spPr>
          <a:xfrm>
            <a:off x="7740650" y="508476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228" name="直線接點 227"/>
          <p:cNvCxnSpPr/>
          <p:nvPr/>
        </p:nvCxnSpPr>
        <p:spPr>
          <a:xfrm>
            <a:off x="7019925" y="5300663"/>
            <a:ext cx="0" cy="288925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矩形 228"/>
          <p:cNvSpPr/>
          <p:nvPr/>
        </p:nvSpPr>
        <p:spPr>
          <a:xfrm>
            <a:off x="6372225" y="599598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0" name="甜甜圈 229"/>
          <p:cNvSpPr/>
          <p:nvPr/>
        </p:nvSpPr>
        <p:spPr>
          <a:xfrm>
            <a:off x="6804025" y="5637213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31" name="乘號 230"/>
          <p:cNvSpPr/>
          <p:nvPr/>
        </p:nvSpPr>
        <p:spPr>
          <a:xfrm>
            <a:off x="6227763" y="59245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2" name="矩形 231"/>
          <p:cNvSpPr/>
          <p:nvPr/>
        </p:nvSpPr>
        <p:spPr>
          <a:xfrm>
            <a:off x="6372225" y="642143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3" name="矩形 232"/>
          <p:cNvSpPr/>
          <p:nvPr/>
        </p:nvSpPr>
        <p:spPr>
          <a:xfrm>
            <a:off x="6732588" y="563721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4" name="矩形 233"/>
          <p:cNvSpPr/>
          <p:nvPr/>
        </p:nvSpPr>
        <p:spPr>
          <a:xfrm>
            <a:off x="7164388" y="563721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5" name="甜甜圈 234"/>
          <p:cNvSpPr/>
          <p:nvPr/>
        </p:nvSpPr>
        <p:spPr>
          <a:xfrm>
            <a:off x="6372225" y="5637213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36" name="甜甜圈 235"/>
          <p:cNvSpPr/>
          <p:nvPr/>
        </p:nvSpPr>
        <p:spPr>
          <a:xfrm>
            <a:off x="7235825" y="6069013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37" name="乘號 236"/>
          <p:cNvSpPr/>
          <p:nvPr/>
        </p:nvSpPr>
        <p:spPr>
          <a:xfrm>
            <a:off x="7092950" y="6356350"/>
            <a:ext cx="582613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8" name="乘號 237"/>
          <p:cNvSpPr/>
          <p:nvPr/>
        </p:nvSpPr>
        <p:spPr>
          <a:xfrm>
            <a:off x="7092950" y="5492750"/>
            <a:ext cx="582613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39" name="乘號 238"/>
          <p:cNvSpPr/>
          <p:nvPr/>
        </p:nvSpPr>
        <p:spPr>
          <a:xfrm>
            <a:off x="6659563" y="59499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0" name="甜甜圈 239"/>
          <p:cNvSpPr/>
          <p:nvPr/>
        </p:nvSpPr>
        <p:spPr>
          <a:xfrm>
            <a:off x="6372225" y="645318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41" name="矩形 240"/>
          <p:cNvSpPr/>
          <p:nvPr/>
        </p:nvSpPr>
        <p:spPr>
          <a:xfrm>
            <a:off x="7734300" y="599598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2" name="甜甜圈 241"/>
          <p:cNvSpPr/>
          <p:nvPr/>
        </p:nvSpPr>
        <p:spPr>
          <a:xfrm>
            <a:off x="8166100" y="5637213"/>
            <a:ext cx="360363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43" name="乘號 242"/>
          <p:cNvSpPr/>
          <p:nvPr/>
        </p:nvSpPr>
        <p:spPr>
          <a:xfrm>
            <a:off x="7589838" y="59245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4" name="矩形 243"/>
          <p:cNvSpPr/>
          <p:nvPr/>
        </p:nvSpPr>
        <p:spPr>
          <a:xfrm>
            <a:off x="7734300" y="6421438"/>
            <a:ext cx="1223963" cy="793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5" name="矩形 244"/>
          <p:cNvSpPr/>
          <p:nvPr/>
        </p:nvSpPr>
        <p:spPr>
          <a:xfrm>
            <a:off x="8093075" y="563721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6" name="矩形 245"/>
          <p:cNvSpPr/>
          <p:nvPr/>
        </p:nvSpPr>
        <p:spPr>
          <a:xfrm>
            <a:off x="8526463" y="5637213"/>
            <a:ext cx="79375" cy="12239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47" name="甜甜圈 246"/>
          <p:cNvSpPr/>
          <p:nvPr/>
        </p:nvSpPr>
        <p:spPr>
          <a:xfrm>
            <a:off x="7734300" y="5637213"/>
            <a:ext cx="358775" cy="358775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48" name="甜甜圈 247"/>
          <p:cNvSpPr/>
          <p:nvPr/>
        </p:nvSpPr>
        <p:spPr>
          <a:xfrm>
            <a:off x="7740650" y="645318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49" name="乘號 248"/>
          <p:cNvSpPr/>
          <p:nvPr/>
        </p:nvSpPr>
        <p:spPr>
          <a:xfrm>
            <a:off x="8027988" y="6356350"/>
            <a:ext cx="582612" cy="601663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0" name="乘號 249"/>
          <p:cNvSpPr/>
          <p:nvPr/>
        </p:nvSpPr>
        <p:spPr>
          <a:xfrm>
            <a:off x="8453438" y="54927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1" name="乘號 250"/>
          <p:cNvSpPr/>
          <p:nvPr/>
        </p:nvSpPr>
        <p:spPr>
          <a:xfrm>
            <a:off x="8459788" y="59499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2" name="甜甜圈 251"/>
          <p:cNvSpPr/>
          <p:nvPr/>
        </p:nvSpPr>
        <p:spPr>
          <a:xfrm>
            <a:off x="8604250" y="6453188"/>
            <a:ext cx="360363" cy="360362"/>
          </a:xfrm>
          <a:prstGeom prst="donut">
            <a:avLst>
              <a:gd name="adj" fmla="val 1609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253" name="直線接點 252"/>
          <p:cNvCxnSpPr/>
          <p:nvPr/>
        </p:nvCxnSpPr>
        <p:spPr>
          <a:xfrm>
            <a:off x="8388350" y="5373688"/>
            <a:ext cx="0" cy="287337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乘號 253"/>
          <p:cNvSpPr/>
          <p:nvPr/>
        </p:nvSpPr>
        <p:spPr>
          <a:xfrm>
            <a:off x="6726238" y="63817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55" name="乘號 254"/>
          <p:cNvSpPr/>
          <p:nvPr/>
        </p:nvSpPr>
        <p:spPr>
          <a:xfrm>
            <a:off x="8027988" y="5924550"/>
            <a:ext cx="582612" cy="600075"/>
          </a:xfrm>
          <a:prstGeom prst="mathMultiply">
            <a:avLst>
              <a:gd name="adj1" fmla="val 14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4284" name="矩形 255"/>
          <p:cNvSpPr>
            <a:spLocks noChangeArrowheads="1"/>
          </p:cNvSpPr>
          <p:nvPr/>
        </p:nvSpPr>
        <p:spPr bwMode="auto">
          <a:xfrm>
            <a:off x="250825" y="1809750"/>
            <a:ext cx="396081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 b="1">
                <a:solidFill>
                  <a:srgbClr val="7030A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敵方：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傳</a:t>
            </a: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MIN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上去</a:t>
            </a:r>
            <a:endParaRPr lang="en-US" altLang="zh-TW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265" name="矩形 264"/>
          <p:cNvSpPr>
            <a:spLocks noChangeArrowheads="1"/>
          </p:cNvSpPr>
          <p:nvPr/>
        </p:nvSpPr>
        <p:spPr bwMode="auto">
          <a:xfrm>
            <a:off x="5976938" y="5410200"/>
            <a:ext cx="7556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</p:txBody>
      </p:sp>
      <p:sp>
        <p:nvSpPr>
          <p:cNvPr id="266" name="矩形 265"/>
          <p:cNvSpPr>
            <a:spLocks noChangeArrowheads="1"/>
          </p:cNvSpPr>
          <p:nvPr/>
        </p:nvSpPr>
        <p:spPr bwMode="auto">
          <a:xfrm>
            <a:off x="7416800" y="5410200"/>
            <a:ext cx="7556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</a:p>
        </p:txBody>
      </p:sp>
      <p:sp>
        <p:nvSpPr>
          <p:cNvPr id="278" name="向上箭號 277"/>
          <p:cNvSpPr/>
          <p:nvPr/>
        </p:nvSpPr>
        <p:spPr>
          <a:xfrm>
            <a:off x="6804025" y="5157788"/>
            <a:ext cx="431800" cy="503237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9" name="向上箭號 278"/>
          <p:cNvSpPr/>
          <p:nvPr/>
        </p:nvSpPr>
        <p:spPr>
          <a:xfrm>
            <a:off x="8172450" y="5157788"/>
            <a:ext cx="431800" cy="503237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80" name="矩形 279"/>
          <p:cNvSpPr>
            <a:spLocks noChangeArrowheads="1"/>
          </p:cNvSpPr>
          <p:nvPr/>
        </p:nvSpPr>
        <p:spPr bwMode="auto">
          <a:xfrm>
            <a:off x="-107950" y="3970338"/>
            <a:ext cx="792163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-1</a:t>
            </a:r>
          </a:p>
        </p:txBody>
      </p:sp>
      <p:sp>
        <p:nvSpPr>
          <p:cNvPr id="282" name="矩形 281"/>
          <p:cNvSpPr>
            <a:spLocks noChangeArrowheads="1"/>
          </p:cNvSpPr>
          <p:nvPr/>
        </p:nvSpPr>
        <p:spPr bwMode="auto">
          <a:xfrm>
            <a:off x="2952750" y="3970338"/>
            <a:ext cx="7556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-1</a:t>
            </a:r>
          </a:p>
        </p:txBody>
      </p:sp>
      <p:sp>
        <p:nvSpPr>
          <p:cNvPr id="290" name="矩形 289"/>
          <p:cNvSpPr>
            <a:spLocks noChangeArrowheads="1"/>
          </p:cNvSpPr>
          <p:nvPr/>
        </p:nvSpPr>
        <p:spPr bwMode="auto">
          <a:xfrm>
            <a:off x="5976938" y="3970338"/>
            <a:ext cx="7556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</p:txBody>
      </p:sp>
      <p:sp>
        <p:nvSpPr>
          <p:cNvPr id="291" name="矩形 290"/>
          <p:cNvSpPr>
            <a:spLocks noChangeArrowheads="1"/>
          </p:cNvSpPr>
          <p:nvPr/>
        </p:nvSpPr>
        <p:spPr bwMode="auto">
          <a:xfrm>
            <a:off x="7416800" y="3970338"/>
            <a:ext cx="7556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+1</a:t>
            </a:r>
          </a:p>
        </p:txBody>
      </p:sp>
      <p:sp>
        <p:nvSpPr>
          <p:cNvPr id="292" name="向上箭號 291"/>
          <p:cNvSpPr/>
          <p:nvPr/>
        </p:nvSpPr>
        <p:spPr>
          <a:xfrm rot="3168945">
            <a:off x="1086644" y="3717131"/>
            <a:ext cx="433388" cy="50482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5" name="矩形 294"/>
          <p:cNvSpPr>
            <a:spLocks noChangeArrowheads="1"/>
          </p:cNvSpPr>
          <p:nvPr/>
        </p:nvSpPr>
        <p:spPr bwMode="auto">
          <a:xfrm>
            <a:off x="827088" y="2459038"/>
            <a:ext cx="649287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-1</a:t>
            </a:r>
          </a:p>
        </p:txBody>
      </p:sp>
      <p:sp>
        <p:nvSpPr>
          <p:cNvPr id="296" name="矩形 295"/>
          <p:cNvSpPr>
            <a:spLocks noChangeArrowheads="1"/>
          </p:cNvSpPr>
          <p:nvPr/>
        </p:nvSpPr>
        <p:spPr bwMode="auto">
          <a:xfrm>
            <a:off x="3816350" y="2492375"/>
            <a:ext cx="7556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-1</a:t>
            </a:r>
          </a:p>
        </p:txBody>
      </p:sp>
      <p:sp>
        <p:nvSpPr>
          <p:cNvPr id="298" name="向上箭號 297"/>
          <p:cNvSpPr/>
          <p:nvPr/>
        </p:nvSpPr>
        <p:spPr>
          <a:xfrm rot="16835840">
            <a:off x="5661819" y="2369344"/>
            <a:ext cx="431800" cy="503238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9" name="矩形 298"/>
          <p:cNvSpPr>
            <a:spLocks noChangeArrowheads="1"/>
          </p:cNvSpPr>
          <p:nvPr/>
        </p:nvSpPr>
        <p:spPr bwMode="auto">
          <a:xfrm>
            <a:off x="3671888" y="1233488"/>
            <a:ext cx="7556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</p:txBody>
      </p:sp>
      <p:sp>
        <p:nvSpPr>
          <p:cNvPr id="297" name="矩形 296"/>
          <p:cNvSpPr>
            <a:spLocks noChangeArrowheads="1"/>
          </p:cNvSpPr>
          <p:nvPr/>
        </p:nvSpPr>
        <p:spPr bwMode="auto">
          <a:xfrm>
            <a:off x="6443663" y="2636838"/>
            <a:ext cx="7556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 b="1">
                <a:latin typeface="Comic Sans MS" panose="030F0702030302020204" pitchFamily="66" charset="0"/>
                <a:ea typeface="微軟正黑體" panose="020B0604030504040204" pitchFamily="34" charset="-120"/>
              </a:rPr>
              <a:t>0</a:t>
            </a:r>
          </a:p>
        </p:txBody>
      </p:sp>
      <p:sp>
        <p:nvSpPr>
          <p:cNvPr id="268" name="矩形 267"/>
          <p:cNvSpPr/>
          <p:nvPr/>
        </p:nvSpPr>
        <p:spPr>
          <a:xfrm>
            <a:off x="1547813" y="4149725"/>
            <a:ext cx="1439862" cy="2519363"/>
          </a:xfrm>
          <a:prstGeom prst="rect">
            <a:avLst/>
          </a:prstGeom>
          <a:noFill/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69" name="矩形 268"/>
          <p:cNvSpPr/>
          <p:nvPr/>
        </p:nvSpPr>
        <p:spPr>
          <a:xfrm>
            <a:off x="4572000" y="4149725"/>
            <a:ext cx="1439863" cy="2519363"/>
          </a:xfrm>
          <a:prstGeom prst="rect">
            <a:avLst/>
          </a:prstGeom>
          <a:noFill/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0" name="矩形 269"/>
          <p:cNvSpPr>
            <a:spLocks noChangeArrowheads="1"/>
          </p:cNvSpPr>
          <p:nvPr/>
        </p:nvSpPr>
        <p:spPr bwMode="auto">
          <a:xfrm>
            <a:off x="1619250" y="4221163"/>
            <a:ext cx="136842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微軟正黑體" pitchFamily="34" charset="-120"/>
              </a:rPr>
              <a:t>不可能比已知小，找了也沒有意義</a:t>
            </a:r>
            <a:endParaRPr lang="en-US" altLang="zh-TW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微軟正黑體" pitchFamily="34" charset="-120"/>
            </a:endParaRPr>
          </a:p>
        </p:txBody>
      </p:sp>
      <p:sp>
        <p:nvSpPr>
          <p:cNvPr id="271" name="矩形 270"/>
          <p:cNvSpPr>
            <a:spLocks noChangeArrowheads="1"/>
          </p:cNvSpPr>
          <p:nvPr/>
        </p:nvSpPr>
        <p:spPr bwMode="auto">
          <a:xfrm>
            <a:off x="4572000" y="4221163"/>
            <a:ext cx="136842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微軟正黑體" pitchFamily="34" charset="-120"/>
              </a:rPr>
              <a:t>不可能比已知小，找了也沒有意義</a:t>
            </a:r>
            <a:endParaRPr lang="en-US" altLang="zh-TW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微軟正黑體" pitchFamily="34" charset="-120"/>
            </a:endParaRPr>
          </a:p>
        </p:txBody>
      </p:sp>
      <p:sp>
        <p:nvSpPr>
          <p:cNvPr id="272" name="向上箭號 271"/>
          <p:cNvSpPr/>
          <p:nvPr/>
        </p:nvSpPr>
        <p:spPr>
          <a:xfrm rot="3168945">
            <a:off x="4168776" y="3787775"/>
            <a:ext cx="431800" cy="50482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73" name="向上箭號 272"/>
          <p:cNvSpPr/>
          <p:nvPr/>
        </p:nvSpPr>
        <p:spPr>
          <a:xfrm rot="3168945">
            <a:off x="6919913" y="3860800"/>
            <a:ext cx="431800" cy="50482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83" name="矩形 282"/>
          <p:cNvSpPr>
            <a:spLocks noChangeArrowheads="1"/>
          </p:cNvSpPr>
          <p:nvPr/>
        </p:nvSpPr>
        <p:spPr bwMode="auto">
          <a:xfrm>
            <a:off x="5543550" y="1363663"/>
            <a:ext cx="3600450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當分枝不可能比已知</a:t>
            </a:r>
            <a:r>
              <a:rPr lang="zh-TW" altLang="en-US" sz="2900" b="1">
                <a:solidFill>
                  <a:srgbClr val="7030A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小</a:t>
            </a: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(</a:t>
            </a:r>
            <a:r>
              <a:rPr lang="zh-TW" altLang="en-US" sz="2900" b="1">
                <a:solidFill>
                  <a:srgbClr val="00B05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大</a:t>
            </a: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)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時，就不再找</a:t>
            </a:r>
            <a:endParaRPr lang="en-US" altLang="zh-TW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 nodeType="clickPar">
                      <p:stCondLst>
                        <p:cond delay="indefinite"/>
                      </p:stCondLst>
                      <p:childTnLst>
                        <p:par>
                          <p:cTn id="2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8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4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6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3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9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5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8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4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6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4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0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0" fill="hold" nodeType="clickPar">
                      <p:stCondLst>
                        <p:cond delay="indefinite"/>
                      </p:stCondLst>
                      <p:childTnLst>
                        <p:par>
                          <p:cTn id="4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4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0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6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9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 nodeType="clickPar">
                      <p:stCondLst>
                        <p:cond delay="indefinite"/>
                      </p:stCondLst>
                      <p:childTnLst>
                        <p:par>
                          <p:cTn id="4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4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 nodeType="clickPar">
                      <p:stCondLst>
                        <p:cond delay="indefinite"/>
                      </p:stCondLst>
                      <p:childTnLst>
                        <p:par>
                          <p:cTn id="4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5" grpId="0" animBg="1"/>
      <p:bldP spid="40" grpId="0" animBg="1"/>
      <p:bldP spid="43" grpId="0" animBg="1"/>
      <p:bldP spid="44" grpId="0" animBg="1"/>
      <p:bldP spid="45" grpId="0" animBg="1"/>
      <p:bldP spid="53" grpId="0" animBg="1"/>
      <p:bldP spid="56" grpId="0" animBg="1"/>
      <p:bldP spid="57" grpId="0" animBg="1"/>
      <p:bldP spid="58" grpId="0" animBg="1"/>
      <p:bldP spid="63" grpId="0" animBg="1"/>
      <p:bldP spid="66" grpId="0" animBg="1"/>
      <p:bldP spid="67" grpId="0" animBg="1"/>
      <p:bldP spid="68" grpId="0" animBg="1"/>
      <p:bldP spid="81" grpId="0" animBg="1"/>
      <p:bldP spid="84" grpId="0" animBg="1"/>
      <p:bldP spid="85" grpId="0" animBg="1"/>
      <p:bldP spid="86" grpId="0" animBg="1"/>
      <p:bldP spid="143" grpId="0" animBg="1"/>
      <p:bldP spid="146" grpId="0" animBg="1"/>
      <p:bldP spid="147" grpId="0" animBg="1"/>
      <p:bldP spid="153" grpId="0" animBg="1"/>
      <p:bldP spid="202" grpId="0" animBg="1"/>
      <p:bldP spid="205" grpId="0" animBg="1"/>
      <p:bldP spid="206" grpId="0" animBg="1"/>
      <p:bldP spid="207" grpId="0" animBg="1"/>
      <p:bldP spid="216" grpId="0" animBg="1"/>
      <p:bldP spid="219" grpId="0" animBg="1"/>
      <p:bldP spid="220" grpId="0" animBg="1"/>
      <p:bldP spid="221" grpId="0" animBg="1"/>
      <p:bldP spid="229" grpId="0" animBg="1"/>
      <p:bldP spid="232" grpId="0" animBg="1"/>
      <p:bldP spid="233" grpId="0" animBg="1"/>
      <p:bldP spid="234" grpId="0" animBg="1"/>
      <p:bldP spid="241" grpId="0" animBg="1"/>
      <p:bldP spid="244" grpId="0" animBg="1"/>
      <p:bldP spid="245" grpId="0" animBg="1"/>
      <p:bldP spid="246" grpId="0" animBg="1"/>
      <p:bldP spid="265" grpId="0"/>
      <p:bldP spid="266" grpId="0"/>
      <p:bldP spid="278" grpId="0" animBg="1"/>
      <p:bldP spid="279" grpId="0" animBg="1"/>
      <p:bldP spid="280" grpId="0"/>
      <p:bldP spid="282" grpId="0"/>
      <p:bldP spid="290" grpId="0"/>
      <p:bldP spid="291" grpId="0"/>
      <p:bldP spid="292" grpId="0" animBg="1"/>
      <p:bldP spid="295" grpId="0"/>
      <p:bldP spid="296" grpId="0"/>
      <p:bldP spid="298" grpId="0" animBg="1"/>
      <p:bldP spid="299" grpId="0"/>
      <p:bldP spid="297" grpId="0"/>
      <p:bldP spid="268" grpId="0" animBg="1"/>
      <p:bldP spid="269" grpId="0" animBg="1"/>
      <p:bldP spid="270" grpId="0"/>
      <p:bldP spid="271" grpId="0"/>
      <p:bldP spid="272" grpId="0" animBg="1"/>
      <p:bldP spid="273" grpId="0" animBg="1"/>
      <p:bldP spid="28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6195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DB43021F-9022-4347-8948-CA391438D9B0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66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稍微整理一下</a:t>
            </a:r>
          </a:p>
        </p:txBody>
      </p:sp>
      <p:sp>
        <p:nvSpPr>
          <p:cNvPr id="136197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36198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9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832886-9788-4EB4-9E60-B42C19337E8A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28008" name="矩形 14"/>
          <p:cNvSpPr>
            <a:spLocks noChangeArrowheads="1"/>
          </p:cNvSpPr>
          <p:nvPr/>
        </p:nvSpPr>
        <p:spPr bwMode="auto">
          <a:xfrm>
            <a:off x="250825" y="1412875"/>
            <a:ext cx="8642350" cy="541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4000" b="1" dirty="0">
                <a:solidFill>
                  <a:srgbClr val="00B0F0"/>
                </a:solidFill>
                <a:latin typeface="Comic Sans MS" pitchFamily="66" charset="0"/>
                <a:ea typeface="微軟正黑體" pitchFamily="34" charset="-120"/>
              </a:rPr>
              <a:t>MINMAX</a:t>
            </a:r>
          </a:p>
          <a:p>
            <a:pPr>
              <a:defRPr/>
            </a:pPr>
            <a:r>
              <a:rPr lang="en-US" altLang="zh-TW" sz="2900" dirty="0">
                <a:latin typeface="Consolas" pitchFamily="49" charset="0"/>
                <a:ea typeface="微軟正黑體" pitchFamily="34" charset="-120"/>
              </a:rPr>
              <a:t>1.</a:t>
            </a:r>
            <a:r>
              <a:rPr lang="zh-TW" altLang="en-US" sz="2900" dirty="0">
                <a:latin typeface="Consolas" pitchFamily="49" charset="0"/>
                <a:ea typeface="微軟正黑體" pitchFamily="34" charset="-120"/>
              </a:rPr>
              <a:t>首先定義走到底的情況：</a:t>
            </a:r>
            <a:r>
              <a:rPr lang="zh-TW" altLang="en-US" sz="2900" b="1" dirty="0">
                <a:solidFill>
                  <a:srgbClr val="FF0000"/>
                </a:solidFill>
                <a:latin typeface="Consolas" pitchFamily="49" charset="0"/>
                <a:ea typeface="微軟正黑體" pitchFamily="34" charset="-120"/>
              </a:rPr>
              <a:t>贏</a:t>
            </a:r>
            <a:r>
              <a:rPr lang="en-US" altLang="zh-TW" sz="2900" b="1" dirty="0">
                <a:solidFill>
                  <a:srgbClr val="FF0000"/>
                </a:solidFill>
                <a:latin typeface="Consolas" pitchFamily="49" charset="0"/>
                <a:ea typeface="微軟正黑體" pitchFamily="34" charset="-120"/>
              </a:rPr>
              <a:t>+1</a:t>
            </a:r>
            <a:r>
              <a:rPr lang="zh-TW" altLang="en-US" sz="2900" b="1" dirty="0">
                <a:solidFill>
                  <a:srgbClr val="FF0000"/>
                </a:solidFill>
                <a:latin typeface="Consolas" pitchFamily="49" charset="0"/>
                <a:ea typeface="微軟正黑體" pitchFamily="34" charset="-120"/>
              </a:rPr>
              <a:t>、平手 </a:t>
            </a:r>
            <a:r>
              <a:rPr lang="en-US" altLang="zh-TW" sz="2900" b="1" dirty="0">
                <a:solidFill>
                  <a:srgbClr val="FF0000"/>
                </a:solidFill>
                <a:latin typeface="Consolas" pitchFamily="49" charset="0"/>
                <a:ea typeface="微軟正黑體" pitchFamily="34" charset="-120"/>
              </a:rPr>
              <a:t>0</a:t>
            </a:r>
            <a:r>
              <a:rPr lang="zh-TW" altLang="en-US" sz="2900" b="1" dirty="0">
                <a:solidFill>
                  <a:srgbClr val="FF0000"/>
                </a:solidFill>
                <a:latin typeface="Consolas" pitchFamily="49" charset="0"/>
                <a:ea typeface="微軟正黑體" pitchFamily="34" charset="-120"/>
              </a:rPr>
              <a:t>、輸</a:t>
            </a:r>
            <a:r>
              <a:rPr lang="en-US" altLang="zh-TW" sz="2900" b="1" dirty="0">
                <a:solidFill>
                  <a:srgbClr val="FF0000"/>
                </a:solidFill>
                <a:latin typeface="Consolas" pitchFamily="49" charset="0"/>
                <a:ea typeface="微軟正黑體" pitchFamily="34" charset="-120"/>
              </a:rPr>
              <a:t>-1</a:t>
            </a:r>
          </a:p>
          <a:p>
            <a:pPr>
              <a:defRPr/>
            </a:pPr>
            <a:r>
              <a:rPr lang="en-US" altLang="zh-TW" sz="2900" dirty="0">
                <a:latin typeface="Consolas" pitchFamily="49" charset="0"/>
                <a:ea typeface="微軟正黑體" pitchFamily="34" charset="-120"/>
              </a:rPr>
              <a:t>2.</a:t>
            </a:r>
            <a:r>
              <a:rPr lang="zh-TW" altLang="en-US" sz="2900" dirty="0">
                <a:latin typeface="Consolas" pitchFamily="49" charset="0"/>
                <a:ea typeface="微軟正黑體" pitchFamily="34" charset="-120"/>
              </a:rPr>
              <a:t>只要</a:t>
            </a:r>
            <a:r>
              <a:rPr lang="zh-TW" altLang="en-US" sz="2900" b="1" dirty="0">
                <a:solidFill>
                  <a:srgbClr val="FF0000"/>
                </a:solidFill>
                <a:latin typeface="Consolas" pitchFamily="49" charset="0"/>
                <a:ea typeface="微軟正黑體" pitchFamily="34" charset="-120"/>
              </a:rPr>
              <a:t>還沒有走到底</a:t>
            </a:r>
            <a:r>
              <a:rPr lang="zh-TW" altLang="en-US" sz="2900" dirty="0">
                <a:latin typeface="Consolas" pitchFamily="49" charset="0"/>
                <a:ea typeface="微軟正黑體" pitchFamily="34" charset="-120"/>
              </a:rPr>
              <a:t>，就繼續往下走</a:t>
            </a:r>
            <a:endParaRPr lang="en-US" altLang="zh-TW" sz="2900" dirty="0">
              <a:latin typeface="Consolas" pitchFamily="49" charset="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sz="2900" dirty="0">
                <a:latin typeface="Consolas" pitchFamily="49" charset="0"/>
                <a:ea typeface="微軟正黑體" pitchFamily="34" charset="-120"/>
              </a:rPr>
              <a:t>3.</a:t>
            </a:r>
            <a:r>
              <a:rPr lang="zh-TW" altLang="en-US" sz="2900" dirty="0">
                <a:latin typeface="Consolas" pitchFamily="49" charset="0"/>
                <a:ea typeface="微軟正黑體" pitchFamily="34" charset="-120"/>
              </a:rPr>
              <a:t>一但走到底，就開始把值往上傳</a:t>
            </a:r>
            <a:endParaRPr lang="en-US" altLang="zh-TW" sz="2900" dirty="0">
              <a:latin typeface="Consolas" pitchFamily="49" charset="0"/>
              <a:ea typeface="微軟正黑體" pitchFamily="34" charset="-120"/>
            </a:endParaRPr>
          </a:p>
          <a:p>
            <a:pPr marL="971550" lvl="1" indent="-514350">
              <a:buFont typeface="Wingdings" pitchFamily="2" charset="2"/>
              <a:buAutoNum type="circleNumWdWhitePlain"/>
              <a:defRPr/>
            </a:pPr>
            <a:r>
              <a:rPr lang="zh-TW" altLang="en-US" sz="2600" dirty="0">
                <a:latin typeface="Consolas" pitchFamily="49" charset="0"/>
                <a:ea typeface="微軟正黑體" pitchFamily="34" charset="-120"/>
              </a:rPr>
              <a:t>若是</a:t>
            </a:r>
            <a:r>
              <a:rPr lang="zh-TW" altLang="en-US" sz="2600" b="1" dirty="0">
                <a:solidFill>
                  <a:srgbClr val="00B050"/>
                </a:solidFill>
                <a:latin typeface="Consolas" pitchFamily="49" charset="0"/>
                <a:ea typeface="微軟正黑體" pitchFamily="34" charset="-120"/>
              </a:rPr>
              <a:t>我方下</a:t>
            </a:r>
            <a:r>
              <a:rPr lang="zh-TW" altLang="en-US" sz="2600" dirty="0">
                <a:latin typeface="Consolas" pitchFamily="49" charset="0"/>
                <a:ea typeface="微軟正黑體" pitchFamily="34" charset="-120"/>
              </a:rPr>
              <a:t>，選對我方最有利的，即</a:t>
            </a:r>
            <a:r>
              <a:rPr lang="zh-TW" altLang="en-US" sz="2600" b="1" dirty="0">
                <a:solidFill>
                  <a:srgbClr val="00B050"/>
                </a:solidFill>
                <a:latin typeface="Consolas" pitchFamily="49" charset="0"/>
                <a:ea typeface="微軟正黑體" pitchFamily="34" charset="-120"/>
              </a:rPr>
              <a:t>傳</a:t>
            </a:r>
            <a:r>
              <a:rPr lang="en-US" altLang="zh-TW" sz="2600" b="1" dirty="0">
                <a:solidFill>
                  <a:srgbClr val="00B050"/>
                </a:solidFill>
                <a:latin typeface="Consolas" pitchFamily="49" charset="0"/>
                <a:ea typeface="微軟正黑體" pitchFamily="34" charset="-120"/>
              </a:rPr>
              <a:t>MAX</a:t>
            </a:r>
            <a:r>
              <a:rPr lang="zh-TW" altLang="en-US" sz="2600" b="1" dirty="0">
                <a:solidFill>
                  <a:srgbClr val="00B050"/>
                </a:solidFill>
                <a:latin typeface="Consolas" pitchFamily="49" charset="0"/>
                <a:ea typeface="微軟正黑體" pitchFamily="34" charset="-120"/>
              </a:rPr>
              <a:t>上去</a:t>
            </a:r>
            <a:endParaRPr lang="en-US" altLang="zh-TW" sz="2600" b="1" dirty="0">
              <a:solidFill>
                <a:srgbClr val="00B050"/>
              </a:solidFill>
              <a:latin typeface="Consolas" pitchFamily="49" charset="0"/>
              <a:ea typeface="微軟正黑體" pitchFamily="34" charset="-120"/>
            </a:endParaRPr>
          </a:p>
          <a:p>
            <a:pPr marL="971550" lvl="1" indent="-514350">
              <a:buFont typeface="Wingdings" pitchFamily="2" charset="2"/>
              <a:buAutoNum type="circleNumWdWhitePlain"/>
              <a:defRPr/>
            </a:pPr>
            <a:r>
              <a:rPr lang="zh-TW" altLang="en-US" sz="2600" dirty="0">
                <a:latin typeface="Consolas" pitchFamily="49" charset="0"/>
                <a:ea typeface="微軟正黑體" pitchFamily="34" charset="-120"/>
              </a:rPr>
              <a:t>若是</a:t>
            </a:r>
            <a:r>
              <a:rPr lang="zh-TW" altLang="en-US" sz="2600" b="1" dirty="0">
                <a:solidFill>
                  <a:srgbClr val="7030A0"/>
                </a:solidFill>
                <a:latin typeface="Consolas" pitchFamily="49" charset="0"/>
                <a:ea typeface="微軟正黑體" pitchFamily="34" charset="-120"/>
              </a:rPr>
              <a:t>敵方下</a:t>
            </a:r>
            <a:r>
              <a:rPr lang="zh-TW" altLang="en-US" sz="2600" dirty="0">
                <a:latin typeface="Consolas" pitchFamily="49" charset="0"/>
                <a:ea typeface="微軟正黑體" pitchFamily="34" charset="-120"/>
              </a:rPr>
              <a:t>，選對我方最不利的，即</a:t>
            </a:r>
            <a:r>
              <a:rPr lang="zh-TW" altLang="en-US" sz="2600" b="1" dirty="0">
                <a:solidFill>
                  <a:srgbClr val="7030A0"/>
                </a:solidFill>
                <a:latin typeface="Consolas" pitchFamily="49" charset="0"/>
                <a:ea typeface="微軟正黑體" pitchFamily="34" charset="-120"/>
              </a:rPr>
              <a:t>傳</a:t>
            </a:r>
            <a:r>
              <a:rPr lang="en-US" altLang="zh-TW" sz="2600" b="1" dirty="0">
                <a:solidFill>
                  <a:srgbClr val="7030A0"/>
                </a:solidFill>
                <a:latin typeface="Consolas" pitchFamily="49" charset="0"/>
                <a:ea typeface="微軟正黑體" pitchFamily="34" charset="-120"/>
              </a:rPr>
              <a:t>MIN</a:t>
            </a:r>
            <a:r>
              <a:rPr lang="zh-TW" altLang="en-US" sz="2600" b="1" dirty="0">
                <a:solidFill>
                  <a:srgbClr val="7030A0"/>
                </a:solidFill>
                <a:latin typeface="Consolas" pitchFamily="49" charset="0"/>
                <a:ea typeface="微軟正黑體" pitchFamily="34" charset="-120"/>
              </a:rPr>
              <a:t>上去</a:t>
            </a:r>
            <a:endParaRPr lang="en-US" altLang="zh-TW" sz="2600" b="1" dirty="0">
              <a:solidFill>
                <a:srgbClr val="7030A0"/>
              </a:solidFill>
              <a:latin typeface="Consolas" pitchFamily="49" charset="0"/>
              <a:ea typeface="微軟正黑體" pitchFamily="34" charset="-120"/>
            </a:endParaRPr>
          </a:p>
          <a:p>
            <a:pPr marL="514350" indent="-514350">
              <a:defRPr/>
            </a:pPr>
            <a:r>
              <a:rPr lang="en-US" altLang="zh-TW" sz="2600" dirty="0">
                <a:latin typeface="Consolas" pitchFamily="49" charset="0"/>
                <a:ea typeface="微軟正黑體" pitchFamily="34" charset="-120"/>
              </a:rPr>
              <a:t>4.</a:t>
            </a:r>
            <a:r>
              <a:rPr lang="zh-TW" altLang="en-US" sz="2900" dirty="0">
                <a:latin typeface="Consolas" pitchFamily="49" charset="0"/>
                <a:ea typeface="微軟正黑體" pitchFamily="34" charset="-120"/>
              </a:rPr>
              <a:t>回到目前盤面，</a:t>
            </a:r>
            <a:r>
              <a:rPr lang="zh-TW" altLang="en-US" sz="2900" b="1" dirty="0">
                <a:solidFill>
                  <a:srgbClr val="FF0000"/>
                </a:solidFill>
                <a:latin typeface="Consolas" pitchFamily="49" charset="0"/>
                <a:ea typeface="微軟正黑體" pitchFamily="34" charset="-120"/>
              </a:rPr>
              <a:t>真正決定下一步</a:t>
            </a:r>
            <a:endParaRPr lang="en-US" altLang="zh-TW" sz="2900" b="1" dirty="0">
              <a:solidFill>
                <a:srgbClr val="FF0000"/>
              </a:solidFill>
              <a:latin typeface="Consolas" pitchFamily="49" charset="0"/>
              <a:ea typeface="微軟正黑體" pitchFamily="34" charset="-120"/>
            </a:endParaRPr>
          </a:p>
          <a:p>
            <a:pPr>
              <a:defRPr/>
            </a:pPr>
            <a:endParaRPr lang="en-US" altLang="zh-TW" sz="800" b="1" dirty="0">
              <a:solidFill>
                <a:srgbClr val="00B0F0"/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endParaRPr lang="en-US" altLang="zh-TW" sz="800" b="1" dirty="0">
              <a:solidFill>
                <a:srgbClr val="00B0F0"/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endParaRPr lang="en-US" altLang="zh-TW" sz="800" b="1" dirty="0">
              <a:solidFill>
                <a:srgbClr val="00B0F0"/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endParaRPr lang="en-US" altLang="zh-TW" sz="800" b="1" dirty="0">
              <a:solidFill>
                <a:srgbClr val="00B0F0"/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endParaRPr lang="en-US" altLang="zh-TW" sz="800" b="1" dirty="0">
              <a:solidFill>
                <a:srgbClr val="00B0F0"/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sz="4000" b="1" dirty="0">
                <a:solidFill>
                  <a:srgbClr val="00B0F0"/>
                </a:solidFill>
                <a:latin typeface="Comic Sans MS" pitchFamily="66" charset="0"/>
                <a:ea typeface="微軟正黑體" pitchFamily="34" charset="-120"/>
              </a:rPr>
              <a:t>Alpha-Beta</a:t>
            </a:r>
            <a:r>
              <a:rPr lang="zh-TW" altLang="en-US" sz="4000" b="1" dirty="0">
                <a:solidFill>
                  <a:srgbClr val="00B0F0"/>
                </a:solidFill>
                <a:latin typeface="Comic Sans MS" pitchFamily="66" charset="0"/>
                <a:ea typeface="微軟正黑體" pitchFamily="34" charset="-120"/>
              </a:rPr>
              <a:t>剪枝</a:t>
            </a:r>
            <a:endParaRPr lang="en-US" altLang="zh-TW" sz="4000" b="1" dirty="0">
              <a:solidFill>
                <a:srgbClr val="00B0F0"/>
              </a:solidFill>
              <a:latin typeface="Comic Sans MS" pitchFamily="66" charset="0"/>
              <a:ea typeface="微軟正黑體" pitchFamily="34" charset="-120"/>
            </a:endParaRPr>
          </a:p>
          <a:p>
            <a:pPr marL="514350" indent="-514350">
              <a:defRPr/>
            </a:pPr>
            <a:r>
              <a:rPr lang="zh-TW" altLang="en-US" sz="2900" dirty="0">
                <a:latin typeface="Comic Sans MS" pitchFamily="66" charset="0"/>
                <a:ea typeface="微軟正黑體" pitchFamily="34" charset="-120"/>
              </a:rPr>
              <a:t>確定分枝不可能比已知</a:t>
            </a:r>
            <a:r>
              <a:rPr lang="zh-TW" altLang="en-US" sz="2900" b="1" dirty="0">
                <a:solidFill>
                  <a:srgbClr val="00B050"/>
                </a:solidFill>
                <a:latin typeface="Comic Sans MS" pitchFamily="66" charset="0"/>
                <a:ea typeface="微軟正黑體" pitchFamily="34" charset="-120"/>
              </a:rPr>
              <a:t>大</a:t>
            </a:r>
            <a:r>
              <a:rPr lang="en-US" altLang="zh-TW" sz="2900" b="1" dirty="0">
                <a:latin typeface="Comic Sans MS" pitchFamily="66" charset="0"/>
                <a:ea typeface="微軟正黑體" pitchFamily="34" charset="-120"/>
              </a:rPr>
              <a:t>(</a:t>
            </a:r>
            <a:r>
              <a:rPr lang="zh-TW" altLang="en-US" sz="2900" b="1" dirty="0">
                <a:solidFill>
                  <a:srgbClr val="7030A0"/>
                </a:solidFill>
                <a:latin typeface="Comic Sans MS" pitchFamily="66" charset="0"/>
                <a:ea typeface="微軟正黑體" pitchFamily="34" charset="-120"/>
              </a:rPr>
              <a:t>小</a:t>
            </a:r>
            <a:r>
              <a:rPr lang="en-US" altLang="zh-TW" sz="2900" b="1" dirty="0">
                <a:latin typeface="Comic Sans MS" pitchFamily="66" charset="0"/>
                <a:ea typeface="微軟正黑體" pitchFamily="34" charset="-120"/>
              </a:rPr>
              <a:t>)</a:t>
            </a:r>
            <a:r>
              <a:rPr lang="zh-TW" altLang="en-US" sz="2900" dirty="0">
                <a:latin typeface="Comic Sans MS" pitchFamily="66" charset="0"/>
                <a:ea typeface="微軟正黑體" pitchFamily="34" charset="-120"/>
              </a:rPr>
              <a:t>的時候，</a:t>
            </a:r>
            <a:endParaRPr lang="en-US" altLang="zh-TW" sz="2900" dirty="0">
              <a:latin typeface="Comic Sans MS" pitchFamily="66" charset="0"/>
              <a:ea typeface="微軟正黑體" pitchFamily="34" charset="-120"/>
            </a:endParaRPr>
          </a:p>
          <a:p>
            <a:pPr marL="514350" indent="-514350">
              <a:defRPr/>
            </a:pPr>
            <a:r>
              <a:rPr lang="zh-TW" altLang="en-US" sz="2900" dirty="0">
                <a:latin typeface="Comic Sans MS" pitchFamily="66" charset="0"/>
                <a:ea typeface="微軟正黑體" pitchFamily="34" charset="-120"/>
              </a:rPr>
              <a:t>找了也是白找，可以剪枝，以節省時間</a:t>
            </a:r>
            <a:endParaRPr lang="en-US" altLang="zh-TW" sz="2900" dirty="0">
              <a:latin typeface="Comic Sans MS" pitchFamily="66" charset="0"/>
              <a:ea typeface="微軟正黑體" pitchFamily="34" charset="-120"/>
            </a:endParaRPr>
          </a:p>
        </p:txBody>
      </p:sp>
      <p:sp>
        <p:nvSpPr>
          <p:cNvPr id="20" name="矩形 14"/>
          <p:cNvSpPr>
            <a:spLocks noChangeArrowheads="1"/>
          </p:cNvSpPr>
          <p:nvPr/>
        </p:nvSpPr>
        <p:spPr bwMode="auto">
          <a:xfrm>
            <a:off x="6732588" y="4365625"/>
            <a:ext cx="2411412" cy="2322513"/>
          </a:xfrm>
          <a:prstGeom prst="rect">
            <a:avLst/>
          </a:prstGeom>
          <a:ln w="38100">
            <a:prstDash val="sysDash"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29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適用於兩人</a:t>
            </a:r>
            <a:endParaRPr lang="en-US" altLang="zh-TW" sz="29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r>
              <a:rPr lang="zh-TW" altLang="en-US" sz="29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對弈的遊戲</a:t>
            </a:r>
            <a:endParaRPr lang="en-US" altLang="zh-TW" sz="29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sz="29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E.g.,</a:t>
            </a:r>
          </a:p>
          <a:p>
            <a:pPr>
              <a:defRPr/>
            </a:pPr>
            <a:r>
              <a:rPr lang="zh-TW" altLang="en-US" sz="29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棋類</a:t>
            </a:r>
            <a:r>
              <a:rPr lang="en-US" altLang="zh-TW" sz="29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,</a:t>
            </a:r>
            <a:r>
              <a:rPr lang="zh-TW" altLang="en-US" sz="29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撲克牌</a:t>
            </a:r>
            <a:r>
              <a:rPr lang="en-US" altLang="zh-TW" sz="29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2048</a:t>
            </a:r>
            <a:r>
              <a:rPr lang="zh-TW" altLang="en-US" sz="29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 等</a:t>
            </a:r>
            <a:endParaRPr lang="en-US" altLang="zh-TW" sz="29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8243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57C706ED-5928-4A2D-B6C9-903CC4B49C11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67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但實際上</a:t>
            </a:r>
            <a:r>
              <a:rPr lang="en-US" altLang="zh-TW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DeepBlue</a:t>
            </a:r>
            <a:endParaRPr lang="zh-TW" altLang="en-US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38245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38246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47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78929B-9063-49BE-B390-730536AFE29B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28008" name="矩形 14"/>
          <p:cNvSpPr>
            <a:spLocks noChangeArrowheads="1"/>
          </p:cNvSpPr>
          <p:nvPr/>
        </p:nvSpPr>
        <p:spPr bwMode="auto">
          <a:xfrm>
            <a:off x="107950" y="1412875"/>
            <a:ext cx="8642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4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並沒有真的走到底！</a:t>
            </a:r>
            <a:endParaRPr lang="en-US" altLang="zh-TW" sz="40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80975" y="2098675"/>
            <a:ext cx="87376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根據統計，人類至多約可以估計隨後</a:t>
            </a:r>
            <a:r>
              <a:rPr lang="en-US" altLang="zh-TW" sz="2900">
                <a:latin typeface="Comic Sans MS" panose="030F0702030302020204" pitchFamily="66" charset="0"/>
                <a:ea typeface="微軟正黑體" panose="020B0604030504040204" pitchFamily="34" charset="-120"/>
              </a:rPr>
              <a:t>10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步棋</a:t>
            </a:r>
            <a:endParaRPr lang="en-US" altLang="zh-TW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所以電腦</a:t>
            </a:r>
            <a:r>
              <a:rPr lang="zh-TW" altLang="en-US" sz="29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只要估計的比那多</a:t>
            </a:r>
            <a:r>
              <a:rPr lang="zh-TW" altLang="en-US" sz="2900">
                <a:latin typeface="Comic Sans MS" panose="030F0702030302020204" pitchFamily="66" charset="0"/>
                <a:ea typeface="微軟正黑體" panose="020B0604030504040204" pitchFamily="34" charset="-120"/>
              </a:rPr>
              <a:t>，就可以得到不錯的結果</a:t>
            </a:r>
            <a:endParaRPr lang="en-US" altLang="zh-TW" sz="2900"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0975" y="2947988"/>
            <a:ext cx="5543550" cy="5381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900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(Deep</a:t>
            </a:r>
            <a:r>
              <a:rPr lang="zh-TW" altLang="en-US" sz="2900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 </a:t>
            </a:r>
            <a:r>
              <a:rPr lang="en-US" altLang="zh-TW" sz="2900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Blue</a:t>
            </a:r>
            <a:r>
              <a:rPr lang="zh-TW" altLang="en-US" sz="2900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可以估計隨後</a:t>
            </a:r>
            <a:r>
              <a:rPr lang="en-US" altLang="zh-TW" sz="2900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12</a:t>
            </a:r>
            <a:r>
              <a:rPr lang="zh-TW" altLang="en-US" sz="2900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步棋</a:t>
            </a:r>
            <a:r>
              <a:rPr lang="en-US" altLang="zh-TW" sz="2900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  <a:ea typeface="微軟正黑體" pitchFamily="34" charset="-120"/>
              </a:rPr>
              <a:t>)</a:t>
            </a:r>
          </a:p>
        </p:txBody>
      </p:sp>
      <p:sp>
        <p:nvSpPr>
          <p:cNvPr id="11" name="矩形 14"/>
          <p:cNvSpPr>
            <a:spLocks noChangeArrowheads="1"/>
          </p:cNvSpPr>
          <p:nvPr/>
        </p:nvSpPr>
        <p:spPr bwMode="auto">
          <a:xfrm>
            <a:off x="107950" y="3873500"/>
            <a:ext cx="8642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4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這會有什麼問題</a:t>
            </a:r>
            <a:r>
              <a:rPr lang="en-US" altLang="zh-TW" sz="4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?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80975" y="4532313"/>
            <a:ext cx="80327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900">
                <a:latin typeface="Consolas" panose="020B0609020204030204" pitchFamily="49" charset="0"/>
                <a:ea typeface="微軟正黑體" panose="020B0604030504040204" pitchFamily="34" charset="-120"/>
              </a:rPr>
              <a:t>1.</a:t>
            </a:r>
            <a:r>
              <a:rPr lang="zh-TW" altLang="en-US" sz="2900">
                <a:latin typeface="Consolas" panose="020B0609020204030204" pitchFamily="49" charset="0"/>
                <a:ea typeface="微軟正黑體" panose="020B0604030504040204" pitchFamily="34" charset="-120"/>
              </a:rPr>
              <a:t>找到的不一定是最好的解，而是推測較佳的解</a:t>
            </a:r>
            <a:endParaRPr lang="en-US" altLang="zh-TW" sz="2900">
              <a:latin typeface="Consolas" panose="020B0609020204030204" pitchFamily="49" charset="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0975" y="4941888"/>
            <a:ext cx="8429625" cy="18764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900" dirty="0">
                <a:latin typeface="Consolas" pitchFamily="49" charset="0"/>
                <a:ea typeface="微軟正黑體" pitchFamily="34" charset="-120"/>
              </a:rPr>
              <a:t>2.</a:t>
            </a:r>
            <a:r>
              <a:rPr lang="zh-TW" altLang="en-US" sz="2900" dirty="0">
                <a:latin typeface="Consolas" pitchFamily="49" charset="0"/>
                <a:ea typeface="微軟正黑體" pitchFamily="34" charset="-120"/>
              </a:rPr>
              <a:t>沒有真的走到底，所以要對中間盤面給一個分數</a:t>
            </a:r>
            <a:endParaRPr lang="en-US" altLang="zh-TW" sz="2900" dirty="0">
              <a:latin typeface="Consolas" pitchFamily="49" charset="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e.g.,</a:t>
            </a:r>
            <a:r>
              <a:rPr lang="zh-TW" altLang="en-US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 </a:t>
            </a:r>
            <a:endParaRPr lang="en-US" altLang="zh-TW" sz="2900" dirty="0">
              <a:solidFill>
                <a:schemeClr val="bg1">
                  <a:lumMod val="75000"/>
                </a:schemeClr>
              </a:solidFill>
              <a:latin typeface="Consolas" pitchFamily="49" charset="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[</a:t>
            </a:r>
            <a:r>
              <a:rPr lang="zh-TW" altLang="en-US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自己得分 </a:t>
            </a:r>
            <a:r>
              <a:rPr lang="en-US" altLang="zh-TW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–</a:t>
            </a:r>
            <a:r>
              <a:rPr lang="zh-TW" altLang="en-US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 對方得分</a:t>
            </a:r>
            <a:r>
              <a:rPr lang="en-US" altLang="zh-TW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]</a:t>
            </a:r>
          </a:p>
          <a:p>
            <a:pPr>
              <a:defRPr/>
            </a:pPr>
            <a:r>
              <a:rPr lang="zh-TW" altLang="en-US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五子相連 </a:t>
            </a:r>
            <a:r>
              <a:rPr lang="en-US" altLang="zh-TW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&gt;&gt;&gt;</a:t>
            </a:r>
            <a:r>
              <a:rPr lang="zh-TW" altLang="en-US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 活四 </a:t>
            </a:r>
            <a:r>
              <a:rPr lang="en-US" altLang="zh-TW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&gt;</a:t>
            </a:r>
            <a:r>
              <a:rPr lang="zh-TW" altLang="en-US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 活三 </a:t>
            </a:r>
            <a:r>
              <a:rPr lang="en-US" altLang="zh-TW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&gt;</a:t>
            </a:r>
            <a:r>
              <a:rPr lang="zh-TW" altLang="en-US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 單活四 </a:t>
            </a:r>
            <a:r>
              <a:rPr lang="en-US" altLang="zh-TW" sz="2900" dirty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ea typeface="微軟正黑體" pitchFamily="34" charset="-120"/>
              </a:rPr>
              <a:t>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8" grpId="0"/>
      <p:bldP spid="9" grpId="0"/>
      <p:bldP spid="10" grpId="0"/>
      <p:bldP spid="12" grpId="0"/>
      <p:bldP spid="1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0291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F797DAEE-2FEC-4A13-814C-0521ABA2B965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68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先預告期末作業</a:t>
            </a:r>
          </a:p>
        </p:txBody>
      </p:sp>
      <p:sp>
        <p:nvSpPr>
          <p:cNvPr id="140293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40294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5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97D2A8-1203-44A5-8AF2-6C305868C099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28008" name="矩形 14"/>
          <p:cNvSpPr>
            <a:spLocks noChangeArrowheads="1"/>
          </p:cNvSpPr>
          <p:nvPr/>
        </p:nvSpPr>
        <p:spPr bwMode="auto">
          <a:xfrm>
            <a:off x="322263" y="1412875"/>
            <a:ext cx="86423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4000">
                <a:latin typeface="Comic Sans MS" panose="030F0702030302020204" pitchFamily="66" charset="0"/>
                <a:ea typeface="微軟正黑體" panose="020B0604030504040204" pitchFamily="34" charset="-120"/>
              </a:rPr>
              <a:t>利用</a:t>
            </a:r>
            <a:r>
              <a:rPr lang="en-US" altLang="zh-TW" sz="4000">
                <a:latin typeface="Comic Sans MS" panose="030F0702030302020204" pitchFamily="66" charset="0"/>
                <a:ea typeface="微軟正黑體" panose="020B0604030504040204" pitchFamily="34" charset="-120"/>
              </a:rPr>
              <a:t>MINMAX</a:t>
            </a:r>
            <a:r>
              <a:rPr lang="zh-TW" altLang="en-US" sz="4000">
                <a:latin typeface="Comic Sans MS" panose="030F0702030302020204" pitchFamily="66" charset="0"/>
                <a:ea typeface="微軟正黑體" panose="020B0604030504040204" pitchFamily="34" charset="-120"/>
              </a:rPr>
              <a:t>、</a:t>
            </a:r>
            <a:r>
              <a:rPr lang="en-US" altLang="zh-TW" sz="4000">
                <a:latin typeface="Comic Sans MS" panose="030F0702030302020204" pitchFamily="66" charset="0"/>
                <a:ea typeface="微軟正黑體" panose="020B0604030504040204" pitchFamily="34" charset="-120"/>
              </a:rPr>
              <a:t>Alpha-Beta</a:t>
            </a:r>
            <a:r>
              <a:rPr lang="zh-TW" altLang="en-US" sz="4000">
                <a:latin typeface="Comic Sans MS" panose="030F0702030302020204" pitchFamily="66" charset="0"/>
                <a:ea typeface="微軟正黑體" panose="020B0604030504040204" pitchFamily="34" charset="-120"/>
              </a:rPr>
              <a:t>剪枝</a:t>
            </a:r>
            <a:endParaRPr lang="en-US" altLang="zh-TW" sz="4000"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4000">
                <a:latin typeface="Comic Sans MS" panose="030F0702030302020204" pitchFamily="66" charset="0"/>
                <a:ea typeface="微軟正黑體" panose="020B0604030504040204" pitchFamily="34" charset="-120"/>
              </a:rPr>
              <a:t>和</a:t>
            </a:r>
            <a:r>
              <a:rPr lang="zh-TW" altLang="en-US" sz="4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估分函數</a:t>
            </a:r>
            <a:r>
              <a:rPr lang="zh-TW" altLang="en-US" sz="4000">
                <a:latin typeface="Comic Sans MS" panose="030F0702030302020204" pitchFamily="66" charset="0"/>
                <a:ea typeface="微軟正黑體" panose="020B0604030504040204" pitchFamily="34" charset="-120"/>
              </a:rPr>
              <a:t>，來完成小型五子棋</a:t>
            </a:r>
            <a:r>
              <a:rPr lang="en-US" altLang="zh-TW" sz="4000">
                <a:latin typeface="Comic Sans MS" panose="030F0702030302020204" pitchFamily="66" charset="0"/>
                <a:ea typeface="微軟正黑體" panose="020B0604030504040204" pitchFamily="34" charset="-120"/>
              </a:rPr>
              <a:t>AI</a:t>
            </a:r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9"/>
          <a:stretch>
            <a:fillRect/>
          </a:stretch>
        </p:blipFill>
        <p:spPr bwMode="auto">
          <a:xfrm>
            <a:off x="431800" y="2708275"/>
            <a:ext cx="795655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8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2339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3AA86145-5E41-499B-9F57-0B9985B1E888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69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補充、五子棋</a:t>
            </a:r>
            <a:r>
              <a:rPr lang="en-US" altLang="zh-TW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AI</a:t>
            </a:r>
            <a:r>
              <a:rPr lang="zh-TW" altLang="en-US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世界盃</a:t>
            </a:r>
          </a:p>
        </p:txBody>
      </p:sp>
      <p:sp>
        <p:nvSpPr>
          <p:cNvPr id="142341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42342" name="Picture 12" descr="「alphago icon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3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B07CCC-7EF5-4FFB-97DC-96EDC0308CBD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69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pic>
        <p:nvPicPr>
          <p:cNvPr id="2" name="圖片 1">
            <a:hlinkClick r:id="rId4"/>
          </p:cNvPr>
          <p:cNvPicPr>
            <a:picLocks noChangeAspect="1"/>
          </p:cNvPicPr>
          <p:nvPr/>
        </p:nvPicPr>
        <p:blipFill rotWithShape="1">
          <a:blip r:embed="rId5"/>
          <a:srcRect r="28115"/>
          <a:stretch/>
        </p:blipFill>
        <p:spPr>
          <a:xfrm>
            <a:off x="295275" y="1625600"/>
            <a:ext cx="8524875" cy="4972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14" descr="「tree search go」的圖片搜尋結果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4941888"/>
            <a:ext cx="3240088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403350" y="188913"/>
            <a:ext cx="7489825" cy="10795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4388" name="投影片編號版面配置區 11"/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83ABDEE8-D424-4579-B585-43EA83F9FC68}" type="slidenum">
              <a:rPr kumimoji="0" lang="zh-TW" altLang="en-US" sz="1200" b="1">
                <a:solidFill>
                  <a:srgbClr val="FFFFFF"/>
                </a:solidFill>
                <a:latin typeface="Tw Cen MT" panose="020B0602020104020603" pitchFamily="34" charset="0"/>
                <a:ea typeface="微軟正黑體" panose="020B0604030504040204" pitchFamily="34" charset="-12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70</a:t>
            </a:fld>
            <a:endParaRPr kumimoji="0" lang="en-US" altLang="zh-TW" sz="1200" b="1">
              <a:solidFill>
                <a:srgbClr val="FFFFFF"/>
              </a:solidFill>
              <a:latin typeface="Tw Cen MT" panose="020B06020201040206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1619250" y="125413"/>
            <a:ext cx="7067550" cy="1143000"/>
          </a:xfrm>
        </p:spPr>
        <p:txBody>
          <a:bodyPr/>
          <a:lstStyle/>
          <a:p>
            <a:pPr algn="l">
              <a:defRPr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傳統遊戲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AI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的優缺</a:t>
            </a:r>
          </a:p>
        </p:txBody>
      </p:sp>
      <p:sp>
        <p:nvSpPr>
          <p:cNvPr id="144390" name="AutoShape 6" descr="https://cdn1-techbang.pixcdn.tw/system/images/197771/original/d1a5cdf99a69363c638dcbf672e8583a.jpg?1421153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latin typeface="Tw Cen MT" panose="020B0602020104020603" pitchFamily="34" charset="0"/>
            </a:endParaRPr>
          </a:p>
        </p:txBody>
      </p:sp>
      <p:pic>
        <p:nvPicPr>
          <p:cNvPr id="144391" name="Picture 12" descr="「alphago icon」的圖片搜尋結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-26988"/>
            <a:ext cx="1465262" cy="146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92" name="投影片編號版面配置區 4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DDDC4C-4626-4E2D-B3E2-30D2EF649153}" type="slidenum">
              <a:rPr lang="zh-TW" altLang="en-US" sz="1200" smtClean="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spcBef>
                  <a:spcPct val="0"/>
                </a:spcBef>
                <a:buFontTx/>
                <a:buNone/>
              </a:pPr>
              <a:t>70</a:t>
            </a:fld>
            <a:endParaRPr lang="en-US" altLang="zh-TW" sz="1200" smtClean="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  <p:sp>
        <p:nvSpPr>
          <p:cNvPr id="144393" name="矩形 14"/>
          <p:cNvSpPr>
            <a:spLocks noChangeArrowheads="1"/>
          </p:cNvSpPr>
          <p:nvPr/>
        </p:nvSpPr>
        <p:spPr bwMode="auto">
          <a:xfrm>
            <a:off x="322263" y="1412875"/>
            <a:ext cx="864235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5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優點</a:t>
            </a:r>
            <a:r>
              <a:rPr lang="en-US" altLang="zh-TW" sz="5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3000">
                <a:latin typeface="Comic Sans MS" panose="030F0702030302020204" pitchFamily="66" charset="0"/>
                <a:ea typeface="微軟正黑體" panose="020B0604030504040204" pitchFamily="34" charset="-120"/>
              </a:rPr>
              <a:t>不需要準備棋譜資料</a:t>
            </a:r>
            <a:r>
              <a:rPr lang="en-US" altLang="zh-TW" sz="3000">
                <a:latin typeface="Comic Sans MS" panose="030F0702030302020204" pitchFamily="66" charset="0"/>
                <a:ea typeface="微軟正黑體" panose="020B0604030504040204" pitchFamily="34" charset="-120"/>
              </a:rPr>
              <a:t>(dataset)</a:t>
            </a:r>
            <a:r>
              <a:rPr lang="zh-TW" altLang="en-US" sz="3000">
                <a:latin typeface="Comic Sans MS" panose="030F0702030302020204" pitchFamily="66" charset="0"/>
                <a:ea typeface="微軟正黑體" panose="020B0604030504040204" pitchFamily="34" charset="-120"/>
              </a:rPr>
              <a:t>，只需要訂定規則；並且因狀況單純，適合用樹狀圖求解；觀察</a:t>
            </a:r>
            <a:r>
              <a:rPr lang="zh-TW" altLang="en-US" sz="3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全面</a:t>
            </a:r>
            <a:endParaRPr lang="en-US" altLang="zh-TW" sz="30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8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800" b="1">
              <a:solidFill>
                <a:srgbClr val="00B0F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5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缺點</a:t>
            </a:r>
            <a:r>
              <a:rPr lang="en-US" altLang="zh-TW" sz="5000" b="1">
                <a:solidFill>
                  <a:srgbClr val="00B0F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3000">
                <a:latin typeface="Comic Sans MS" panose="030F0702030302020204" pitchFamily="66" charset="0"/>
                <a:ea typeface="微軟正黑體" panose="020B0604030504040204" pitchFamily="34" charset="-120"/>
              </a:rPr>
              <a:t>不具備學習能力；樹狀圖容易分枝過多</a:t>
            </a:r>
            <a:r>
              <a:rPr lang="en-US" altLang="zh-TW" sz="3000">
                <a:latin typeface="Comic Sans MS" panose="030F0702030302020204" pitchFamily="66" charset="0"/>
                <a:ea typeface="微軟正黑體" panose="020B0604030504040204" pitchFamily="34" charset="-120"/>
              </a:rPr>
              <a:t>(15</a:t>
            </a:r>
            <a:r>
              <a:rPr lang="en-US" altLang="zh-TW" sz="3000" baseline="30000">
                <a:latin typeface="Comic Sans MS" panose="030F0702030302020204" pitchFamily="66" charset="0"/>
                <a:ea typeface="微軟正黑體" panose="020B0604030504040204" pitchFamily="34" charset="-120"/>
              </a:rPr>
              <a:t>8</a:t>
            </a:r>
            <a:r>
              <a:rPr lang="zh-TW" altLang="en-US" sz="3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3000">
                <a:latin typeface="Comic Sans MS" panose="030F0702030302020204" pitchFamily="66" charset="0"/>
                <a:ea typeface="微軟正黑體" panose="020B0604030504040204" pitchFamily="34" charset="-120"/>
              </a:rPr>
              <a:t>=</a:t>
            </a:r>
            <a:r>
              <a:rPr lang="zh-TW" altLang="en-US" sz="3000"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sz="3000">
                <a:latin typeface="Comic Sans MS" panose="030F0702030302020204" pitchFamily="66" charset="0"/>
                <a:ea typeface="微軟正黑體" panose="020B0604030504040204" pitchFamily="34" charset="-120"/>
              </a:rPr>
              <a:t>2,562,890,625)</a:t>
            </a:r>
            <a:r>
              <a:rPr lang="zh-TW" altLang="en-US" sz="3000">
                <a:latin typeface="Comic Sans MS" panose="030F0702030302020204" pitchFamily="66" charset="0"/>
                <a:ea typeface="微軟正黑體" panose="020B0604030504040204" pitchFamily="34" charset="-120"/>
              </a:rPr>
              <a:t>，即使剪枝，仍然</a:t>
            </a:r>
            <a:r>
              <a:rPr lang="zh-TW" altLang="en-US" sz="3000" b="1">
                <a:solidFill>
                  <a:srgbClr val="FF0000"/>
                </a:solidFill>
                <a:latin typeface="Comic Sans MS" panose="030F0702030302020204" pitchFamily="66" charset="0"/>
                <a:ea typeface="微軟正黑體" panose="020B0604030504040204" pitchFamily="34" charset="-120"/>
              </a:rPr>
              <a:t>過慢</a:t>
            </a:r>
            <a:endParaRPr lang="en-US" altLang="zh-TW" sz="30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4000" b="1">
              <a:solidFill>
                <a:srgbClr val="FF0000"/>
              </a:solidFill>
              <a:latin typeface="Comic Sans MS" panose="030F0702030302020204" pitchFamily="66" charset="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25850" y="6515100"/>
            <a:ext cx="47625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What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does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AlphaGo’s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victory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微軟正黑體" panose="020B0604030504040204" pitchFamily="34" charset="-120"/>
              </a:rPr>
              <a:t>mean?(42’’)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18070</TotalTime>
  <Words>3663</Words>
  <Application>Microsoft Office PowerPoint</Application>
  <PresentationFormat>如螢幕大小 (4:3)</PresentationFormat>
  <Paragraphs>1159</Paragraphs>
  <Slides>70</Slides>
  <Notes>70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70</vt:i4>
      </vt:variant>
    </vt:vector>
  </HeadingPairs>
  <TitlesOfParts>
    <vt:vector size="80" baseType="lpstr">
      <vt:lpstr>Tw Cen MT</vt:lpstr>
      <vt:lpstr>新細明體</vt:lpstr>
      <vt:lpstr>Arial</vt:lpstr>
      <vt:lpstr>Calibri</vt:lpstr>
      <vt:lpstr>微軟正黑體</vt:lpstr>
      <vt:lpstr>Comic Sans MS</vt:lpstr>
      <vt:lpstr>Wingdings</vt:lpstr>
      <vt:lpstr>Consolas</vt:lpstr>
      <vt:lpstr>Office 佈景主題</vt:lpstr>
      <vt:lpstr>Microsoft 方程式編輯器 3.0</vt:lpstr>
      <vt:lpstr>PowerPoint 簡報</vt:lpstr>
      <vt:lpstr>大綱</vt:lpstr>
      <vt:lpstr>大綱</vt:lpstr>
      <vt:lpstr>AI是什麼?</vt:lpstr>
      <vt:lpstr>早期AI</vt:lpstr>
      <vt:lpstr>想想人的思考方式</vt:lpstr>
      <vt:lpstr>現今AI</vt:lpstr>
      <vt:lpstr>以時間軸來說</vt:lpstr>
      <vt:lpstr>只要訂好要怎麼從資料學習，那麼</vt:lpstr>
      <vt:lpstr>當然也可以是</vt:lpstr>
      <vt:lpstr>黑盒子裡到底長什麼樣子?</vt:lpstr>
      <vt:lpstr>休息一下，玩些小玩意</vt:lpstr>
      <vt:lpstr>休息一下，玩些小玩意</vt:lpstr>
      <vt:lpstr>休息一下，玩些小玩意</vt:lpstr>
      <vt:lpstr>休息一下，玩些小玩意</vt:lpstr>
      <vt:lpstr>大綱</vt:lpstr>
      <vt:lpstr>流程更詳細的說</vt:lpstr>
      <vt:lpstr>首先你需要有資料</vt:lpstr>
      <vt:lpstr>資料從哪來?</vt:lpstr>
      <vt:lpstr>資料從哪來?</vt:lpstr>
      <vt:lpstr>誰來標示資料的答案?</vt:lpstr>
      <vt:lpstr>補充、政府資料開放平台</vt:lpstr>
      <vt:lpstr>補充、資料分析競賽</vt:lpstr>
      <vt:lpstr>再來，也許你會想要抽取特徵</vt:lpstr>
      <vt:lpstr>什麼是抽取特徵?</vt:lpstr>
      <vt:lpstr>以文字來說</vt:lpstr>
      <vt:lpstr>最後，文字資料可能長這個樣子</vt:lpstr>
      <vt:lpstr>以圖片來說</vt:lpstr>
      <vt:lpstr>最後，圖片資料可能長這個樣子</vt:lpstr>
      <vt:lpstr>除了文字和圖片，還有別種資料?</vt:lpstr>
      <vt:lpstr>最後，電影資料可能長這個樣子</vt:lpstr>
      <vt:lpstr>簡單來說，抽取特徵就是</vt:lpstr>
      <vt:lpstr>特徵裡，可能還有特徵</vt:lpstr>
      <vt:lpstr>抽特徵有沒有風險?</vt:lpstr>
      <vt:lpstr>影片、什麼是好的特徵(5’40’’)</vt:lpstr>
      <vt:lpstr>我可不可以不要抽特徵?</vt:lpstr>
      <vt:lpstr>那如果資料是棋譜呢?</vt:lpstr>
      <vt:lpstr>大綱</vt:lpstr>
      <vt:lpstr>終於到了重頭戲，建立Model</vt:lpstr>
      <vt:lpstr>現在已知資料長這個樣子</vt:lpstr>
      <vt:lpstr>一個簡單想法</vt:lpstr>
      <vt:lpstr>這樣就足夠了?</vt:lpstr>
      <vt:lpstr>K-Nearest Neighbors(KNN)</vt:lpstr>
      <vt:lpstr>建好Model以後?</vt:lpstr>
      <vt:lpstr>KNN小實驗</vt:lpstr>
      <vt:lpstr>KNN小實驗</vt:lpstr>
      <vt:lpstr>大綱</vt:lpstr>
      <vt:lpstr>KNN雖然簡單，但</vt:lpstr>
      <vt:lpstr>Support Vector Machine(SVM)</vt:lpstr>
      <vt:lpstr>Support Vector Machine(SVM)</vt:lpstr>
      <vt:lpstr>Support Vector Machine(SVM)</vt:lpstr>
      <vt:lpstr>Support Vector Machine(SVM)</vt:lpstr>
      <vt:lpstr>Support Vector Machine(SVM)</vt:lpstr>
      <vt:lpstr>Support Vector Machine(SVM)</vt:lpstr>
      <vt:lpstr>Support Vector Machine(SVM)</vt:lpstr>
      <vt:lpstr>SVM小實驗</vt:lpstr>
      <vt:lpstr>SVM小實驗</vt:lpstr>
      <vt:lpstr>SVM小實驗2</vt:lpstr>
      <vt:lpstr>大綱</vt:lpstr>
      <vt:lpstr>在開始聊AlphaGo以前</vt:lpstr>
      <vt:lpstr>稍微離題一下</vt:lpstr>
      <vt:lpstr>在開始聊MINMAX以前</vt:lpstr>
      <vt:lpstr>一個簡單想法</vt:lpstr>
      <vt:lpstr>MINMAX</vt:lpstr>
      <vt:lpstr>Alpha-Beta剪枝</vt:lpstr>
      <vt:lpstr>稍微整理一下</vt:lpstr>
      <vt:lpstr>但實際上DeepBlue</vt:lpstr>
      <vt:lpstr>先預告期末作業</vt:lpstr>
      <vt:lpstr>補充、五子棋AI世界盃</vt:lpstr>
      <vt:lpstr>傳統遊戲AI的優缺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</dc:creator>
  <cp:lastModifiedBy>user</cp:lastModifiedBy>
  <cp:revision>1093</cp:revision>
  <dcterms:created xsi:type="dcterms:W3CDTF">2014-06-05T19:28:49Z</dcterms:created>
  <dcterms:modified xsi:type="dcterms:W3CDTF">2017-06-23T11:41:34Z</dcterms:modified>
</cp:coreProperties>
</file>